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747" r:id="rId2"/>
  </p:sldMasterIdLst>
  <p:notesMasterIdLst>
    <p:notesMasterId r:id="rId20"/>
  </p:notesMasterIdLst>
  <p:handoutMasterIdLst>
    <p:handoutMasterId r:id="rId21"/>
  </p:handoutMasterIdLst>
  <p:sldIdLst>
    <p:sldId id="256" r:id="rId3"/>
    <p:sldId id="258" r:id="rId4"/>
    <p:sldId id="260" r:id="rId5"/>
    <p:sldId id="261" r:id="rId6"/>
    <p:sldId id="274" r:id="rId7"/>
    <p:sldId id="259" r:id="rId8"/>
    <p:sldId id="264" r:id="rId9"/>
    <p:sldId id="282" r:id="rId10"/>
    <p:sldId id="280" r:id="rId11"/>
    <p:sldId id="284" r:id="rId12"/>
    <p:sldId id="285" r:id="rId13"/>
    <p:sldId id="294" r:id="rId14"/>
    <p:sldId id="286" r:id="rId15"/>
    <p:sldId id="295" r:id="rId16"/>
    <p:sldId id="296" r:id="rId17"/>
    <p:sldId id="293" r:id="rId18"/>
    <p:sldId id="297" r:id="rId19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CF5"/>
    <a:srgbClr val="FFFFFF"/>
    <a:srgbClr val="D4FCE4"/>
    <a:srgbClr val="E3BF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-387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202074-A0A1-4B2B-997D-716E78F3E892}" type="datetimeFigureOut">
              <a:rPr lang="zh-CN" altLang="en-US" smtClean="0"/>
              <a:t>2021/10/14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C61701-2A6E-4FAF-B520-89994FB72E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70097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2A43E87-3C84-46E8-8AF1-1FE8804739CC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1C79ED3-1C1F-4405-B8AA-E6BC868332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837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C79ED3-1C1F-4405-B8AA-E6BC868332B6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5579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5087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>
            <a:extLst>
              <a:ext uri="{FF2B5EF4-FFF2-40B4-BE49-F238E27FC236}"/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1E504-E028-4C8A-9CB4-8C45B14F6F94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FCC64-295E-4685-942A-A109BD1919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19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>
            <a:extLst>
              <a:ext uri="{FF2B5EF4-FFF2-40B4-BE49-F238E27FC236}"/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2CA90-EC4B-457B-8AA6-AEC70E5E92A6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848F5-BCD8-4B0B-9DA3-EF8738BB81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99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/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>
            <a:extLst>
              <a:ext uri="{FF2B5EF4-FFF2-40B4-BE49-F238E27FC236}"/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7626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9ED4E-82FF-4AAA-B825-2C7ECC2EA2EA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B49B6-A657-427E-BEF4-31029755FD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7181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863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654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5564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63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217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8396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7674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958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DDDE4-51AC-4939-9F8A-C2245B6FDD6A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99E7F-5AF9-4616-ACED-AA8A1536D2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63746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8167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1330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7917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875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BAB03-A594-428A-8A8A-B9C88F0C7C8C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0D73F-EF0F-4318-8873-E866945613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6790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/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6715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69219"/>
            <a:ext cx="386715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B8F63-BFC6-4A9F-8751-9BE238FEF2FC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416C5-1B11-4D6D-8E9F-040B7067AB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1122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>
            <a:extLst>
              <a:ext uri="{FF2B5EF4-FFF2-40B4-BE49-F238E27FC236}"/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9" y="1260872"/>
            <a:ext cx="3868737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/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9" y="1878806"/>
            <a:ext cx="3868737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>
            <a:extLst>
              <a:ext uri="{FF2B5EF4-FFF2-40B4-BE49-F238E27FC236}"/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788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/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788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6E8CF-341D-403C-BCEE-02A04616CE17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A0A02-463C-40B9-8548-D42E0F79A4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74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53721-CBD7-4A17-BDFA-53D9A39AEE93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3336A-BEEF-475E-AF46-8908EF625FE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327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9B2FC-B802-4EA8-A718-6CFD429D4572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47B18-8BD5-4E1F-AD53-A6694E2AB2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131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40A82-FC98-4FEB-8F04-8D1CC5823AB8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BA625-D931-4C28-9E23-388F750290B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548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>
            <a:extLst>
              <a:ext uri="{FF2B5EF4-FFF2-40B4-BE49-F238E27FC236}"/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0569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>
            <a:extLst>
              <a:ext uri="{FF2B5EF4-FFF2-40B4-BE49-F238E27FC236}"/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B59FF-3EC3-44BC-B9AD-0984491CAEA8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5B015-56D7-4691-89BF-5E02C097C9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82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E291A81-FF7F-4037-A28C-1CD6B49705D4}" type="datetimeFigureOut">
              <a:rPr lang="zh-CN" altLang="en-US"/>
              <a:pPr>
                <a:defRPr/>
              </a:pPr>
              <a:t>2021/10/14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C331B6A-F13F-4297-9479-77F88532F3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 flipH="1">
            <a:off x="1" y="123512"/>
            <a:ext cx="2771800" cy="21606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1050"/>
          </a:p>
        </p:txBody>
      </p:sp>
      <p:sp>
        <p:nvSpPr>
          <p:cNvPr id="8" name="TextBox 7"/>
          <p:cNvSpPr txBox="1"/>
          <p:nvPr userDrawn="1"/>
        </p:nvSpPr>
        <p:spPr>
          <a:xfrm>
            <a:off x="282575" y="77788"/>
            <a:ext cx="893763" cy="33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latin typeface="黑体" panose="02010609060101010101" pitchFamily="49" charset="-122"/>
                <a:ea typeface="黑体" panose="02010609060101010101" pitchFamily="49" charset="-122"/>
              </a:rPr>
              <a:t>24 </a:t>
            </a: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月迹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-122"/>
          <a:ea typeface="等线 Light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-122"/>
          <a:ea typeface="等线 Light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-122"/>
          <a:ea typeface="等线 Light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-122"/>
          <a:ea typeface="等线 Light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-122"/>
          <a:ea typeface="等线 Light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-122"/>
          <a:ea typeface="等线 Light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-122"/>
          <a:ea typeface="等线 Light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charset="-122"/>
          <a:ea typeface="等线 Light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2021/10/14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7503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33870" y="611991"/>
            <a:ext cx="1776448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月 迹</a:t>
            </a:r>
            <a:endParaRPr lang="zh-CN" alt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4515966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1854" y="1704966"/>
            <a:ext cx="3744416" cy="27147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00063" y="1000125"/>
            <a:ext cx="77152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sym typeface="微软雅黑"/>
              </a:rPr>
              <a:t>“袅袅、淡淡的、痒痒的”写出孩子们似乎已经到了月亮的体验，很美妙。</a:t>
            </a:r>
          </a:p>
        </p:txBody>
      </p:sp>
      <p:pic>
        <p:nvPicPr>
          <p:cNvPr id="10242" name="Picture 2" descr="https://timgsa.baidu.com/timg?image&amp;quality=80&amp;size=b9999_10000&amp;sec=1554563717705&amp;di=543bac048ea5f4c7b4f3d0793fff07e9&amp;imgtype=jpg&amp;src=http%3A%2F%2F5b0988e595225.cdn.sohucs.com%2Fimages%2F20171203%2Fcd277ee2de504deba4ab462dd077626d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38" y="2214563"/>
            <a:ext cx="4038600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00063" y="930275"/>
            <a:ext cx="77152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sym typeface="微软雅黑"/>
              </a:rPr>
              <a:t> 杯中月：“小小的、酥酥地、颤” 这些词让“我们”感觉眼中月亮是那么地惹人怜惜。</a:t>
            </a:r>
          </a:p>
        </p:txBody>
      </p:sp>
      <p:pic>
        <p:nvPicPr>
          <p:cNvPr id="9218" name="Picture 2" descr="https://timgsa.baidu.com/timg?image&amp;quality=80&amp;size=b9999_10000&amp;sec=1554563796634&amp;di=23d3d21f8d32af13c6893d13d051b879&amp;imgtype=0&amp;src=http%3A%2F%2Fimgsrc.baidu.com%2Fimage%2Fc0%253Dshijue1%252C0%252C0%252C294%252C40%2Fsign%3D4ce53ed088025aafc73f76889384c111%2Fa50f4bfbfbedab649eb935d0fd36afc378311ed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63" y="2286000"/>
            <a:ext cx="5416550" cy="227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93713" y="709613"/>
            <a:ext cx="77152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sym typeface="微软雅黑"/>
              </a:rPr>
              <a:t>五、 再读，探月之喻</a:t>
            </a:r>
          </a:p>
        </p:txBody>
      </p:sp>
      <p:pic>
        <p:nvPicPr>
          <p:cNvPr id="9218" name="Picture 2" descr="https://timgsa.baidu.com/timg?image&amp;quality=80&amp;size=b9999_10000&amp;sec=1554563796634&amp;di=23d3d21f8d32af13c6893d13d051b879&amp;imgtype=0&amp;src=http%3A%2F%2Fimgsrc.baidu.com%2Fimage%2Fc0%253Dshijue1%252C0%252C0%252C294%252C40%2Fsign%3D4ce53ed088025aafc73f76889384c111%2Fa50f4bfbfbedab649eb935d0fd36afc378311ed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63" y="1784350"/>
            <a:ext cx="5416550" cy="227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00063" y="714375"/>
            <a:ext cx="77152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altLang="zh-CN" sz="2800" dirty="0">
                <a:latin typeface="微软雅黑"/>
                <a:ea typeface="微软雅黑"/>
                <a:sym typeface="微软雅黑"/>
              </a:rPr>
              <a:t>1.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深入思考：到了院外，孩子们并没有停下寻找的脚步，月亮无处不在。又在河里，在孩子们的眼睛里找到了月亮。在我和弟弟妹妹的眼中月亮代表着什么呢</a:t>
            </a:r>
            <a:r>
              <a:rPr lang="zh-CN" altLang="en-US" sz="2800" dirty="0" smtClean="0">
                <a:latin typeface="微软雅黑"/>
                <a:ea typeface="微软雅黑"/>
                <a:sym typeface="微软雅黑"/>
              </a:rPr>
              <a:t>？</a:t>
            </a:r>
            <a:endParaRPr lang="zh-CN" altLang="en-US" sz="28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635000" y="3505200"/>
            <a:ext cx="751046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800" dirty="0">
                <a:latin typeface="微软雅黑"/>
                <a:ea typeface="微软雅黑"/>
                <a:cs typeface="Times New Roman" pitchFamily="18" charset="0"/>
                <a:sym typeface="微软雅黑"/>
              </a:rPr>
              <a:t>2</a:t>
            </a:r>
            <a:r>
              <a:rPr lang="en-US" altLang="zh-CN" sz="2800" dirty="0">
                <a:latin typeface="微软雅黑"/>
                <a:ea typeface="微软雅黑"/>
                <a:cs typeface="Times New Roman" pitchFamily="18" charset="0"/>
                <a:sym typeface="微软雅黑"/>
              </a:rPr>
              <a:t>.</a:t>
            </a:r>
            <a:r>
              <a:rPr lang="zh-CN" sz="2800" dirty="0">
                <a:latin typeface="微软雅黑"/>
                <a:ea typeface="微软雅黑"/>
                <a:cs typeface="Times New Roman" pitchFamily="18" charset="0"/>
                <a:sym typeface="微软雅黑"/>
              </a:rPr>
              <a:t>让我们带着对这份美好的向往齐读文章最后两节。</a:t>
            </a:r>
            <a:endParaRPr lang="zh-CN" altLang="en-US" sz="2800" dirty="0">
              <a:latin typeface="微软雅黑"/>
              <a:ea typeface="微软雅黑"/>
              <a:cs typeface="Times New Roman" pitchFamily="18" charset="0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0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文本框 99"/>
          <p:cNvSpPr txBox="1">
            <a:spLocks noChangeArrowheads="1"/>
          </p:cNvSpPr>
          <p:nvPr/>
        </p:nvSpPr>
        <p:spPr bwMode="auto">
          <a:xfrm>
            <a:off x="1030288" y="938213"/>
            <a:ext cx="7135812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200" dirty="0">
                <a:latin typeface="微软雅黑"/>
                <a:ea typeface="微软雅黑"/>
                <a:cs typeface="Times New Roman" pitchFamily="18" charset="0"/>
                <a:sym typeface="微软雅黑"/>
              </a:rPr>
              <a:t>3.</a:t>
            </a:r>
            <a:r>
              <a:rPr lang="zh-CN" sz="3200" dirty="0">
                <a:latin typeface="微软雅黑"/>
                <a:ea typeface="微软雅黑"/>
                <a:cs typeface="Times New Roman" pitchFamily="18" charset="0"/>
                <a:sym typeface="微软雅黑"/>
              </a:rPr>
              <a:t>找出文中描写月亮静态和动态描写，并体会这样描写的好处。</a:t>
            </a:r>
            <a:endParaRPr lang="zh-CN" altLang="en-US" sz="3200" dirty="0">
              <a:latin typeface="微软雅黑"/>
              <a:ea typeface="微软雅黑"/>
              <a:cs typeface="Times New Roman" pitchFamily="18" charset="0"/>
              <a:sym typeface="微软雅黑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文本框 99"/>
          <p:cNvSpPr txBox="1">
            <a:spLocks noChangeArrowheads="1"/>
          </p:cNvSpPr>
          <p:nvPr/>
        </p:nvSpPr>
        <p:spPr bwMode="auto">
          <a:xfrm>
            <a:off x="390525" y="931863"/>
            <a:ext cx="7627938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sz="2800" dirty="0">
                <a:latin typeface="微软雅黑"/>
                <a:ea typeface="微软雅黑"/>
                <a:sym typeface="微软雅黑"/>
              </a:rPr>
              <a:t>六、小练笔。根据要求仿写句子。</a:t>
            </a:r>
          </a:p>
          <a:p>
            <a:pPr eaLnBrk="1" hangingPunct="1"/>
            <a:r>
              <a:rPr lang="zh-CN" sz="2800" dirty="0">
                <a:latin typeface="微软雅黑"/>
                <a:ea typeface="微软雅黑"/>
                <a:sym typeface="微软雅黑"/>
              </a:rPr>
              <a:t>满院子的白光，是玉玉的，银银的，灯光也没有这般亮的。院子的中央处，是那棵粗粗的桂树，疏疏的枝，疏疏的叶，桂花还没有开，却有了累累的骨朵儿了。（使用叠词，运用拟人的修辞方法。）</a:t>
            </a:r>
            <a:endParaRPr lang="zh-CN" altLang="en-US" sz="2800" dirty="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0" y="2000250"/>
            <a:ext cx="80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sym typeface="微软雅黑"/>
              </a:rPr>
              <a:t>月迹</a:t>
            </a:r>
          </a:p>
        </p:txBody>
      </p:sp>
      <p:sp>
        <p:nvSpPr>
          <p:cNvPr id="3" name="左大括号 2"/>
          <p:cNvSpPr/>
          <p:nvPr/>
        </p:nvSpPr>
        <p:spPr>
          <a:xfrm>
            <a:off x="1000125" y="1000125"/>
            <a:ext cx="285750" cy="2428875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346200" y="1333500"/>
            <a:ext cx="51101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sym typeface="微软雅黑"/>
              </a:rPr>
              <a:t>第一部分：中秋夜晚，盼望月亮到来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346200" y="2047875"/>
            <a:ext cx="61023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微软雅黑"/>
                <a:ea typeface="微软雅黑"/>
                <a:sym typeface="微软雅黑"/>
              </a:rPr>
              <a:t>第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二部分：到院子里观月议月，到河里寻月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369449" y="2762250"/>
            <a:ext cx="45624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微软雅黑"/>
                <a:ea typeface="微软雅黑"/>
                <a:sym typeface="微软雅黑"/>
              </a:rPr>
              <a:t>第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三部分：沙滩寻月，发表感慨</a:t>
            </a:r>
          </a:p>
        </p:txBody>
      </p:sp>
      <p:sp>
        <p:nvSpPr>
          <p:cNvPr id="11" name="左大括号 10"/>
          <p:cNvSpPr/>
          <p:nvPr/>
        </p:nvSpPr>
        <p:spPr>
          <a:xfrm flipH="1">
            <a:off x="7229475" y="1214438"/>
            <a:ext cx="271463" cy="2074862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7500938" y="1862138"/>
            <a:ext cx="119936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/>
                <a:ea typeface="微软雅黑"/>
                <a:sym typeface="微软雅黑"/>
              </a:rPr>
              <a:t> 月亮无</a:t>
            </a:r>
            <a:endParaRPr lang="en-US" altLang="zh-CN" sz="2400">
              <a:latin typeface="微软雅黑"/>
              <a:ea typeface="微软雅黑"/>
              <a:sym typeface="微软雅黑"/>
            </a:endParaRPr>
          </a:p>
          <a:p>
            <a:r>
              <a:rPr lang="zh-CN" altLang="en-US" sz="2400">
                <a:latin typeface="微软雅黑"/>
                <a:ea typeface="微软雅黑"/>
                <a:sym typeface="微软雅黑"/>
              </a:rPr>
              <a:t>处不在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7" grpId="0"/>
      <p:bldP spid="10" grpId="0"/>
      <p:bldP spid="11" grpId="0" bldLvl="0" animBg="1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238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30448" y="1143000"/>
            <a:ext cx="7500938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小时不识月，呼作白玉盘。</a:t>
            </a:r>
          </a:p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又疑瑶台镜，飞入青云端。</a:t>
            </a:r>
          </a:p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这首诗是孩子们眼中的月，“白玉盘”、“瑶台镜”多么美好的比喻呀。从中可以看出，在孩子们的眼中，月是多么美好。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428625"/>
            <a:ext cx="1857375" cy="5238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微软雅黑"/>
                <a:ea typeface="微软雅黑"/>
                <a:sym typeface="微软雅黑"/>
              </a:rPr>
              <a:t>导入新课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00063" y="3643313"/>
            <a:ext cx="8248401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微软雅黑"/>
                <a:ea typeface="微软雅黑"/>
                <a:sym typeface="微软雅黑"/>
              </a:rPr>
              <a:t>       </a:t>
            </a:r>
            <a:r>
              <a:rPr lang="zh-CN" altLang="en-US" sz="3200" dirty="0" smtClean="0">
                <a:latin typeface="微软雅黑"/>
                <a:ea typeface="微软雅黑"/>
                <a:sym typeface="微软雅黑"/>
              </a:rPr>
              <a:t>今</a:t>
            </a:r>
            <a:r>
              <a:rPr lang="zh-CN" altLang="en-US" sz="3200" dirty="0">
                <a:latin typeface="微软雅黑"/>
                <a:ea typeface="微软雅黑"/>
                <a:sym typeface="微软雅黑"/>
              </a:rPr>
              <a:t>天这篇文章也写了孩子眼中的月。现在就让我们去看一看吧。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28625"/>
            <a:ext cx="1857375" cy="5238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微软雅黑"/>
                <a:ea typeface="微软雅黑"/>
                <a:sym typeface="微软雅黑"/>
              </a:rPr>
              <a:t>初读课文</a:t>
            </a: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42938" y="1501427"/>
            <a:ext cx="7673478" cy="138499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r>
              <a:rPr lang="en-US" altLang="zh-CN" sz="2800" dirty="0">
                <a:latin typeface="微软雅黑"/>
                <a:ea typeface="微软雅黑"/>
                <a:sym typeface="微软雅黑"/>
              </a:rPr>
              <a:t>1.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用自己喜欢的方式阅读课文，圈出生字词。</a:t>
            </a:r>
          </a:p>
          <a:p>
            <a:r>
              <a:rPr lang="en-US" altLang="zh-CN" sz="2800" dirty="0">
                <a:latin typeface="微软雅黑"/>
                <a:ea typeface="微软雅黑"/>
                <a:sym typeface="微软雅黑"/>
              </a:rPr>
              <a:t>2.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借助工具书或者向别人请教解决这些生字词。</a:t>
            </a:r>
          </a:p>
          <a:p>
            <a:r>
              <a:rPr lang="en-US" altLang="zh-CN" sz="2800" dirty="0">
                <a:latin typeface="微软雅黑"/>
                <a:ea typeface="微软雅黑"/>
                <a:sym typeface="微软雅黑"/>
              </a:rPr>
              <a:t>3.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默读课文，给课文划分段落，并概括段意。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43608" y="4011910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E8ECF5"/>
                </a:solidFill>
              </a:rPr>
              <a:t>https://www.ypppt.com/</a:t>
            </a:r>
            <a:endParaRPr lang="zh-CN" altLang="en-US" sz="1100" dirty="0">
              <a:solidFill>
                <a:srgbClr val="E8ECF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28625" y="1214438"/>
            <a:ext cx="8143875" cy="22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第一部分（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1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～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2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）写中秋夜晚，我们盼望月亮的到来。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第二部分（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3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～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23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）写我们到院子里观月议月、到河中寻月的过程。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第三部分（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24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）写我们在沙滩寻找月亮，并发表感慨</a:t>
            </a:r>
            <a:r>
              <a:rPr lang="zh-CN" altLang="en-US" sz="2400" dirty="0" smtClean="0">
                <a:latin typeface="微软雅黑"/>
                <a:ea typeface="微软雅黑"/>
                <a:sym typeface="微软雅黑"/>
              </a:rPr>
              <a:t>。</a:t>
            </a:r>
            <a:endParaRPr lang="zh-CN" altLang="en-US" sz="24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28625"/>
            <a:ext cx="1857375" cy="5238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微软雅黑"/>
                <a:ea typeface="微软雅黑"/>
                <a:sym typeface="微软雅黑"/>
              </a:rPr>
              <a:t>概括段落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71500" y="1143000"/>
            <a:ext cx="81438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在预习的基础上，自由散读文章，</a:t>
            </a:r>
          </a:p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思考：文章围绕着月迹主要写了哪件事情？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428625"/>
            <a:ext cx="1857375" cy="5238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微软雅黑"/>
                <a:ea typeface="微软雅黑"/>
                <a:sym typeface="微软雅黑"/>
              </a:rPr>
              <a:t>细读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71500" y="2428875"/>
            <a:ext cx="8143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孩子们在中秋月夜在庭院中、小河里寻找月迹。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28625" y="736075"/>
            <a:ext cx="7715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孩子们在哪儿寻到了月迹？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28625" y="2356297"/>
            <a:ext cx="392906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镜中月、院中月、杯中月、水中月、眼中月</a:t>
            </a:r>
            <a:r>
              <a:rPr lang="en-US" altLang="zh-CN" sz="2800" dirty="0">
                <a:latin typeface="微软雅黑"/>
                <a:ea typeface="微软雅黑"/>
                <a:sym typeface="微软雅黑"/>
              </a:rPr>
              <a:t>……</a:t>
            </a:r>
            <a:endParaRPr lang="zh-CN" altLang="en-US" sz="2800" dirty="0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5362" name="Picture 2" descr="https://timgsa.baidu.com/timg?image&amp;quality=80&amp;size=b10000_10000&amp;sec=1554552883&amp;di=f1dcdc80fd4d72e3507a873db9702b49&amp;src=http://txt25-2.book118.com/2017/0423/book101853/1018528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1285875"/>
            <a:ext cx="4286250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500063" y="843558"/>
            <a:ext cx="8215312" cy="83099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用自己喜欢的方式读课文，思考下面问题：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我们先看到镜中月。你觉得镜中月美吗？美在何处</a:t>
            </a:r>
            <a:r>
              <a:rPr lang="zh-CN" altLang="en-US" sz="2400" dirty="0" smtClean="0">
                <a:latin typeface="微软雅黑"/>
                <a:ea typeface="微软雅黑"/>
                <a:sym typeface="微软雅黑"/>
              </a:rPr>
              <a:t>？</a:t>
            </a:r>
            <a:endParaRPr lang="zh-CN" altLang="en-US" sz="2400" dirty="0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4338" name="Picture 2" descr="https://timgsa.baidu.com/timg?image&amp;quality=80&amp;size=b9999_10000&amp;sec=1554563158554&amp;di=b780beb3cd1171bccc1804769208ebf2&amp;imgtype=jpg&amp;src=http%3A%2F%2F5b0988e595225.cdn.sohucs.com%2Fimages%2F20171203%2Fcd277ee2de504deba4ab462dd077626d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88" y="1928813"/>
            <a:ext cx="4038600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28625" y="394102"/>
            <a:ext cx="8143875" cy="1308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镜中月：“溜、长了腿的、爬”等词运用了拟人手法，生动形象地写出了月亮的调皮可爱。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28625" y="2067694"/>
            <a:ext cx="8143875" cy="1955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“款款地”形象地表现了月的柔美、优雅。</a:t>
            </a: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“渐渐地、慢慢”等词句，形象地写出了月亮冉冉升起，由亏转盈再消失的形态变化美。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57188" y="1072684"/>
            <a:ext cx="83912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altLang="zh-CN" sz="2800" dirty="0">
                <a:latin typeface="微软雅黑"/>
                <a:ea typeface="微软雅黑"/>
                <a:sym typeface="微软雅黑"/>
              </a:rPr>
              <a:t>2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、自由读课文，思考：你还喜欢哪儿的月？为什么？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57188" y="2000250"/>
            <a:ext cx="81438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sym typeface="微软雅黑"/>
              </a:rPr>
              <a:t>院中月：“玉玉的、银银的”写出月光的颜色美。</a:t>
            </a:r>
          </a:p>
          <a:p>
            <a:r>
              <a:rPr lang="zh-CN" altLang="en-US" sz="2800">
                <a:latin typeface="微软雅黑"/>
                <a:ea typeface="微软雅黑"/>
                <a:sym typeface="微软雅黑"/>
              </a:rPr>
              <a:t>“粗粗的、疏疏的、累累的”等词衬出月光的朦胧美。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.0" id="{89872886-46F3-4E68-9C39-3FF53BC49BF4}" vid="{33E7E2E6-B706-4EF9-853E-E9474634CB8C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2.0</Template>
  <TotalTime>16</TotalTime>
  <Words>766</Words>
  <Application>Microsoft Office PowerPoint</Application>
  <PresentationFormat>全屏显示(16:9)</PresentationFormat>
  <Paragraphs>55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Meiryo</vt:lpstr>
      <vt:lpstr>等线</vt:lpstr>
      <vt:lpstr>等线 Light</vt:lpstr>
      <vt:lpstr>黑体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</cp:revision>
  <dcterms:created xsi:type="dcterms:W3CDTF">2019-03-30T01:30:00Z</dcterms:created>
  <dcterms:modified xsi:type="dcterms:W3CDTF">2021-10-14T05:58:23Z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2052-10.8.2.6543</vt:lpwstr>
  </property>
</Properties>
</file>