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14" r:id="rId2"/>
  </p:sldMasterIdLst>
  <p:notesMasterIdLst>
    <p:notesMasterId r:id="rId26"/>
  </p:notesMasterIdLst>
  <p:sldIdLst>
    <p:sldId id="299" r:id="rId3"/>
    <p:sldId id="256" r:id="rId4"/>
    <p:sldId id="258" r:id="rId5"/>
    <p:sldId id="260" r:id="rId6"/>
    <p:sldId id="261" r:id="rId7"/>
    <p:sldId id="274" r:id="rId8"/>
    <p:sldId id="259" r:id="rId9"/>
    <p:sldId id="264" r:id="rId10"/>
    <p:sldId id="282" r:id="rId11"/>
    <p:sldId id="283" r:id="rId12"/>
    <p:sldId id="280" r:id="rId13"/>
    <p:sldId id="284" r:id="rId14"/>
    <p:sldId id="295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300" r:id="rId2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4FCE4"/>
    <a:srgbClr val="E3B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744118D-EC90-4095-BEAA-E8F78D115EE9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E5D3E15-5049-4281-BE9D-3FBD942D7C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394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5D3E15-5049-4281-BE9D-3FBD942D7C10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897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9104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02A28-08DA-4E17-968D-10824085A195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DAFBC-5B33-4A86-9FED-2000D40510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412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9FD0A-D9A5-41FF-9C9A-D1F8CA3CDE7A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B089A-BA3A-49C8-902B-8C5A95C7E8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699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7626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741A2-5597-4E86-85F8-06AA9AE07A24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B1556-1AFC-4CAF-A953-27BFB835FB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073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191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36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509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547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902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638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181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687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0EC36-4BD8-48CC-B375-9EB2B22D088E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E1C59-D970-4ACF-95B9-E75F999B2A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352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231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323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8162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6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723CB-3A8E-4D73-8838-DCF26E09B21E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6543A-8C7F-4137-8E67-99D9746B70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13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6715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69219"/>
            <a:ext cx="386715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1776-0BFD-4EB1-A30E-807CA044EA8D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ACF94-9280-48CD-998E-63BC20898E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50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5DF98-8AE9-4A4A-8F18-1BEA59B436A4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5689F-8FD3-46C8-913B-99C27352BE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349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DBC80-B1FA-4260-9A6B-2CD7D4FCE160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01DE0-8EE4-4BFF-9175-EEBFFD83E5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482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924AE-6011-4609-A120-BB6F88E2D320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58593-0C69-44CE-BC6D-BBCAE84BAE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97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3AA8D-C8E8-490E-B502-E85D56494C05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CC8F2-006F-4799-A5E5-1B4BD9ADA3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12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AAB49-B4C9-4160-865D-B4D3F96EEF45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F7780-7306-4F25-B631-0BC191FCC6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49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60FD15-C2E0-43CB-89CD-B2097DE70A5A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E7F460-7D4F-48B6-986D-E4D03631E3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flipH="1">
            <a:off x="1" y="123512"/>
            <a:ext cx="2771800" cy="21606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050"/>
          </a:p>
        </p:txBody>
      </p:sp>
      <p:sp>
        <p:nvSpPr>
          <p:cNvPr id="8" name="TextBox 7"/>
          <p:cNvSpPr txBox="1"/>
          <p:nvPr userDrawn="1"/>
        </p:nvSpPr>
        <p:spPr>
          <a:xfrm>
            <a:off x="282575" y="77788"/>
            <a:ext cx="1300163" cy="33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23 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鸟的天堂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5239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1347614"/>
            <a:ext cx="35283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atin typeface="微软雅黑"/>
                <a:ea typeface="微软雅黑"/>
                <a:sym typeface="微软雅黑"/>
              </a:rPr>
              <a:t>鸟的天堂</a:t>
            </a:r>
          </a:p>
        </p:txBody>
      </p:sp>
      <p:sp>
        <p:nvSpPr>
          <p:cNvPr id="5" name="矩形 4"/>
          <p:cNvSpPr/>
          <p:nvPr/>
        </p:nvSpPr>
        <p:spPr>
          <a:xfrm>
            <a:off x="1588" y="4371950"/>
            <a:ext cx="9142412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7537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7188" y="1785938"/>
            <a:ext cx="81438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复习上节课的内容</a:t>
            </a:r>
          </a:p>
          <a:p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听写生字词。</a:t>
            </a:r>
          </a:p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白茫茫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规律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榕树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纠正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错误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片刻</a:t>
            </a:r>
          </a:p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天堂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应接不暇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错过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兴奋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留恋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0001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复习导入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57250" y="1428750"/>
            <a:ext cx="757130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１、读</a:t>
            </a:r>
            <a:r>
              <a:rPr lang="en-US" altLang="zh-CN" sz="3200" dirty="0">
                <a:latin typeface="微软雅黑"/>
                <a:ea typeface="微软雅黑"/>
                <a:sym typeface="微软雅黑"/>
              </a:rPr>
              <a:t>5---14</a:t>
            </a:r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自然段。思考下面的问题。</a:t>
            </a:r>
          </a:p>
          <a:p>
            <a:r>
              <a:rPr lang="en-US" altLang="zh-CN" sz="3200" dirty="0">
                <a:latin typeface="微软雅黑"/>
                <a:ea typeface="微软雅黑"/>
                <a:sym typeface="微软雅黑"/>
              </a:rPr>
              <a:t>A</a:t>
            </a:r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作者详细描写大榕树的目的是什么？</a:t>
            </a:r>
          </a:p>
          <a:p>
            <a:r>
              <a:rPr lang="en-US" altLang="zh-CN" sz="3200" dirty="0">
                <a:latin typeface="微软雅黑"/>
                <a:ea typeface="微软雅黑"/>
                <a:sym typeface="微软雅黑"/>
              </a:rPr>
              <a:t>B</a:t>
            </a:r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描写鸟儿们，作者用了怎样的顺序？</a:t>
            </a:r>
          </a:p>
          <a:p>
            <a:r>
              <a:rPr lang="en-US" altLang="zh-CN" sz="3200" dirty="0">
                <a:latin typeface="微软雅黑"/>
                <a:ea typeface="微软雅黑"/>
                <a:sym typeface="微软雅黑"/>
              </a:rPr>
              <a:t>C</a:t>
            </a:r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作者的态度发生了怎样的改变？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28625"/>
            <a:ext cx="3540125" cy="5222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快速阅读，把握重点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0063" y="714375"/>
            <a:ext cx="7715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指名读５～９自然段：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0063" y="1857375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说说文中主要描写了大榕树的什么特点？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28625" y="2786063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大、美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99"/>
          <p:cNvSpPr txBox="1">
            <a:spLocks noChangeArrowheads="1"/>
          </p:cNvSpPr>
          <p:nvPr/>
        </p:nvSpPr>
        <p:spPr bwMode="auto">
          <a:xfrm>
            <a:off x="1319213" y="819839"/>
            <a:ext cx="60610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3200" b="1" dirty="0">
                <a:latin typeface="微软雅黑"/>
                <a:ea typeface="微软雅黑"/>
                <a:sym typeface="微软雅黑"/>
              </a:rPr>
              <a:t>课文里哪些地方说明榕树大？</a:t>
            </a:r>
            <a:endParaRPr lang="zh-CN" altLang="en-US" sz="32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257300" y="1952625"/>
            <a:ext cx="612298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微软雅黑"/>
                <a:ea typeface="微软雅黑"/>
                <a:sym typeface="微软雅黑"/>
              </a:rPr>
              <a:t>只有一株   枝干的数目不可计数   正在茂盛时期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0063" y="714375"/>
            <a:ext cx="7715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课文哪些地方是写榕树的美的？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0063" y="3860800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大榕树的静态美。</a:t>
            </a:r>
          </a:p>
        </p:txBody>
      </p:sp>
      <p:pic>
        <p:nvPicPr>
          <p:cNvPr id="33794" name="Picture 2" descr="https://ss1.bdstatic.com/70cFvXSh_Q1YnxGkpoWK1HF6hhy/it/u=3314173524,4266467891&amp;fm=26&amp;gp=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1857375"/>
            <a:ext cx="476250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49288" y="3094038"/>
            <a:ext cx="81438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大榕树的动态美</a:t>
            </a:r>
          </a:p>
        </p:txBody>
      </p:sp>
      <p:pic>
        <p:nvPicPr>
          <p:cNvPr id="32770" name="Picture 2" descr="https://timgsa.baidu.com/timg?image&amp;quality=80&amp;size=b9999_10000&amp;sec=1554525272786&amp;di=71a49c7ea7189784c727a9c84bce5a2c&amp;imgtype=0&amp;src=http%3A%2F%2Fimg.tom61.com%2Ffile%2Fxiaoxuekejian%2Frenjiaobanxiaoxueyuwensinianjishangcekejian%2F2012-06-01%2Ff2eb4765bcdba19b373fa13a136813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843558"/>
            <a:ext cx="4962525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7188" y="857250"/>
            <a:ext cx="8031236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作者对这棵大榕树流露出什么样的思想感情？你是从哪些句子中体会出来的？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28624" y="2143125"/>
            <a:ext cx="810381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2800" dirty="0" smtClean="0">
                <a:latin typeface="微软雅黑"/>
                <a:ea typeface="微软雅黑"/>
                <a:sym typeface="微软雅黑"/>
              </a:rPr>
              <a:t>榕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树正在茂盛的时期，好像把它的全部生命力展示给我们看。那么多的绿叶。一簇堆在另一簇上面，不留一点儿缝隙。那翠绿的颜色，明亮地照耀着我们的眼睛，似乎每一片绿叶上都有一个新的生命在颤动。</a:t>
            </a:r>
            <a:r>
              <a:rPr lang="zh-CN" altLang="en-US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这美丽的南国的树！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71500" y="1071563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有感情地朗读５～９自然段。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0063" y="2500313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大声的朗读，读出对这棵大榕树的喜爱和赞美。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71500" y="1071563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读１０～１３自然段，思考：这次作者看到了什么？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0063" y="2500313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大声的朗读，读出对这棵大榕树的喜爱和赞美。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71500" y="1071563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这里的鸟有什么特点？找出相关的语句。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0063" y="2000250"/>
            <a:ext cx="81438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      到处都是鸟声，到处都是鸟影。大的，小的，花的。黑的。有的站在树枝上叫，有的飞起来。有的扑着翅膀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00125" y="3643313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多、欢</a:t>
            </a:r>
            <a:r>
              <a:rPr lang="en-US" sz="2800" dirty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热闹景象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2" descr="https://timgsa.baidu.com/timg?image&amp;quality=80&amp;size=b9999_10000&amp;sec=1554524470496&amp;di=35a7efd7c86d4f74384c4b26d5a07125&amp;imgtype=0&amp;src=http%3A%2F%2Ftojiu.xiangw.com%2Fxiangw%2Ftmp%2F2018%2F2018179_233745_6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349817"/>
            <a:ext cx="4643437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49153"/>
          <p:cNvSpPr txBox="1">
            <a:spLocks noChangeArrowheads="1"/>
          </p:cNvSpPr>
          <p:nvPr/>
        </p:nvSpPr>
        <p:spPr bwMode="auto">
          <a:xfrm>
            <a:off x="71438" y="1817445"/>
            <a:ext cx="44291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 smtClean="0">
                <a:latin typeface="微软雅黑"/>
                <a:ea typeface="微软雅黑"/>
                <a:sym typeface="微软雅黑"/>
              </a:rPr>
              <a:t>1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.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“天堂”用来比喻什么？</a:t>
            </a:r>
          </a:p>
          <a:p>
            <a:pPr eaLnBrk="1" hangingPunct="1"/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看，鸟儿们在这里自由飞翔，多么快乐。这里就是鸟儿们快乐的天堂</a:t>
            </a:r>
            <a:r>
              <a:rPr lang="zh-CN" altLang="en-US" sz="2800" dirty="0" smtClean="0">
                <a:latin typeface="微软雅黑"/>
                <a:ea typeface="微软雅黑"/>
                <a:sym typeface="微软雅黑"/>
              </a:rPr>
              <a:t>。</a:t>
            </a:r>
            <a:endParaRPr lang="zh-CN" altLang="en-US" sz="28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7584" y="843558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71500" y="1286659"/>
            <a:ext cx="81438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朗读第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14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自然段。说说作者为什么感叹“那‘鸟的天堂’的确是鸟的天堂</a:t>
            </a:r>
            <a:r>
              <a:rPr lang="zh-CN" altLang="en-US" sz="2800" dirty="0" smtClean="0">
                <a:latin typeface="微软雅黑"/>
                <a:ea typeface="微软雅黑"/>
                <a:sym typeface="微软雅黑"/>
              </a:rPr>
              <a:t>”。</a:t>
            </a:r>
            <a:endParaRPr lang="zh-CN" altLang="en-US" sz="28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0063" y="2500313"/>
            <a:ext cx="81438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en-US" sz="2800" dirty="0" smtClean="0">
                <a:latin typeface="微软雅黑"/>
                <a:ea typeface="微软雅黑"/>
                <a:sym typeface="微软雅黑"/>
              </a:rPr>
              <a:t> 的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确，确实，果真。因为这里既有适合鸟类生存的自然环境，又有人类对鸟的保护，所以感叹“那‘鸟的天堂’的确是鸟的天堂”。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总结课文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1500" y="1071563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通过学习课文，你有什么收获？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00063" y="2286000"/>
            <a:ext cx="81438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       通过感受作者两次到鸟的天堂的情感变化，突出鸟的天堂的独特的美，从中感受作者对大自然生命力的赞美。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5496" y="2253803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鸟的天堂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1464817" y="1295957"/>
            <a:ext cx="285750" cy="2428875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22004" y="1010207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去鸟的天堂玩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822004" y="2081769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天堂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2673716" y="1724582"/>
            <a:ext cx="142875" cy="1285875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889740" y="1653144"/>
            <a:ext cx="42771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榕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树：</a:t>
            </a:r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大美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（静态美 动态美）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822004" y="3153332"/>
            <a:ext cx="800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离开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889740" y="2438957"/>
            <a:ext cx="41520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鸟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：多 欢（热闹景象 动态）</a:t>
            </a:r>
          </a:p>
        </p:txBody>
      </p:sp>
      <p:sp>
        <p:nvSpPr>
          <p:cNvPr id="11" name="左大括号 10"/>
          <p:cNvSpPr/>
          <p:nvPr/>
        </p:nvSpPr>
        <p:spPr>
          <a:xfrm flipH="1">
            <a:off x="6965504" y="1581707"/>
            <a:ext cx="142875" cy="1285875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321890" y="1809513"/>
            <a:ext cx="1724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对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生命的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热爱和赞美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 animBg="1"/>
      <p:bldP spid="7" grpId="0"/>
      <p:bldP spid="9" grpId="0"/>
      <p:bldP spid="10" grpId="0"/>
      <p:bldP spid="11" grpId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085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42938" y="1500188"/>
            <a:ext cx="810552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１、生初读课文，把自己认为有难度的生字词圈起来，可以用查字典、向同学请教等方式解决。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２、大声朗读课文，试着用简单的话介绍课文内容。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自主学习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脉络层次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92162" y="1767671"/>
            <a:ext cx="7380237" cy="9541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指名分段读课文，边听边想：作者到“鸟的天堂”去过几次？分别在什么时候？看到了什么？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67544" y="1785938"/>
            <a:ext cx="81438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自由朗读１～４自然段，边读边思考：</a:t>
            </a:r>
          </a:p>
          <a:p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请用简洁的话概括这部分的主要内容</a:t>
            </a:r>
            <a:r>
              <a:rPr lang="zh-CN" altLang="en-US" sz="3200" dirty="0" smtClean="0">
                <a:latin typeface="微软雅黑"/>
                <a:ea typeface="微软雅黑"/>
                <a:sym typeface="微软雅黑"/>
              </a:rPr>
              <a:t>。</a:t>
            </a:r>
            <a:endParaRPr lang="zh-CN" altLang="en-US" sz="32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精读课文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71500" y="642938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作者和朋友们划船出去玩</a:t>
            </a:r>
          </a:p>
        </p:txBody>
      </p:sp>
      <p:pic>
        <p:nvPicPr>
          <p:cNvPr id="10242" name="Picture 2" descr="https://ss0.bdstatic.com/70cFvHSh_Q1YnxGkpoWK1HF6hhy/it/u=2878718250,2652040258&amp;fm=26&amp;gp=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259" y="1707654"/>
            <a:ext cx="476250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0063" y="714375"/>
            <a:ext cx="7715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找出这部分中的比喻句，并说说其作用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00063" y="1857375"/>
            <a:ext cx="81438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这是一个比喻句。把划水的声音比作乐曲，体现出声音的优美，同时也点明作者的心情是愉悦的。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28625" y="2012066"/>
            <a:ext cx="8215313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这一次，我们去鸟的天堂，却没有看到一只鸟。为什么？这部分作者把精力放在景物描写上，又是为了什么？下节课我们一起来揭晓</a:t>
            </a:r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。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7188" y="1785938"/>
            <a:ext cx="81438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280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掌握本课的生字词。</a:t>
            </a:r>
          </a:p>
          <a:p>
            <a:r>
              <a:rPr lang="en-US" altLang="zh-CN" sz="280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继续朗读课文，看看“鸟的天堂”到底是怎样的。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布置作业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.0" id="{89872886-46F3-4E68-9C39-3FF53BC49BF4}" vid="{33E7E2E6-B706-4EF9-853E-E9474634CB8C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2.0</Template>
  <TotalTime>16</TotalTime>
  <Words>800</Words>
  <Application>Microsoft Office PowerPoint</Application>
  <PresentationFormat>全屏显示(16:9)</PresentationFormat>
  <Paragraphs>72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等线</vt:lpstr>
      <vt:lpstr>等线 Light</vt:lpstr>
      <vt:lpstr>黑体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2019-03-30T01:30:00Z</dcterms:created>
  <dcterms:modified xsi:type="dcterms:W3CDTF">2021-10-14T05:36:46Z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2052-10.8.2.6543</vt:lpwstr>
  </property>
</Properties>
</file>