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2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3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2" r:id="rId2"/>
    <p:sldMasterId id="2147483749" r:id="rId3"/>
    <p:sldMasterId id="2147483761" r:id="rId4"/>
  </p:sldMasterIdLst>
  <p:notesMasterIdLst>
    <p:notesMasterId r:id="rId29"/>
  </p:notesMasterIdLst>
  <p:sldIdLst>
    <p:sldId id="312" r:id="rId5"/>
    <p:sldId id="313" r:id="rId6"/>
    <p:sldId id="270" r:id="rId7"/>
    <p:sldId id="265" r:id="rId8"/>
    <p:sldId id="266" r:id="rId9"/>
    <p:sldId id="284" r:id="rId10"/>
    <p:sldId id="282" r:id="rId11"/>
    <p:sldId id="281" r:id="rId12"/>
    <p:sldId id="295" r:id="rId13"/>
    <p:sldId id="278" r:id="rId14"/>
    <p:sldId id="290" r:id="rId15"/>
    <p:sldId id="291" r:id="rId16"/>
    <p:sldId id="292" r:id="rId17"/>
    <p:sldId id="293" r:id="rId18"/>
    <p:sldId id="276" r:id="rId19"/>
    <p:sldId id="294" r:id="rId20"/>
    <p:sldId id="288" r:id="rId21"/>
    <p:sldId id="287" r:id="rId22"/>
    <p:sldId id="286" r:id="rId23"/>
    <p:sldId id="285" r:id="rId24"/>
    <p:sldId id="267" r:id="rId25"/>
    <p:sldId id="268" r:id="rId26"/>
    <p:sldId id="277" r:id="rId27"/>
    <p:sldId id="314" r:id="rId28"/>
  </p:sldIdLst>
  <p:sldSz cx="12192000" cy="685800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1C450"/>
    <a:srgbClr val="F44236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7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B1B07-98CA-40EC-9464-117F4CE81E9B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524F5-D0B7-46EB-90C4-AC30F66FB4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045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524F5-D0B7-46EB-90C4-AC30F66FB44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735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4480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85330B2-7BD1-4A97-803C-EFA81A4D1A96}" type="datetimeFigureOut">
              <a:rPr lang="zh-CN" altLang="en-US"/>
              <a:t>2021/10/13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6334A91-D92C-42FC-B201-43C012D30CD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580459" y="4641584"/>
            <a:ext cx="980008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6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8ADE53C-E10E-4945-B599-BB4C0D4C09F0}" type="datetimeFigureOut">
              <a:rPr lang="zh-CN" altLang="en-US"/>
              <a:t>2021/10/13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28F196F-28C9-4F2B-9933-1DCAF18BF3E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85330B2-7BD1-4A97-803C-EFA81A4D1A96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6334A91-D92C-42FC-B201-43C012D30C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0936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580459" y="4641582"/>
            <a:ext cx="980008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4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8ADE53C-E10E-4945-B599-BB4C0D4C09F0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28F196F-28C9-4F2B-9933-1DCAF18BF3E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5580459" y="4641582"/>
            <a:ext cx="980008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                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       </a:t>
            </a:r>
          </a:p>
        </p:txBody>
      </p:sp>
    </p:spTree>
    <p:extLst>
      <p:ext uri="{BB962C8B-B14F-4D97-AF65-F5344CB8AC3E}">
        <p14:creationId xmlns:p14="http://schemas.microsoft.com/office/powerpoint/2010/main" val="8641992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09D525E-C1C4-474D-8067-F0F5CAF2FB8C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E5DE8C-6557-4D99-9E02-4D1A2E0124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94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09D525E-C1C4-474D-8067-F0F5CAF2FB8C}" type="datetimeFigureOut">
              <a:rPr lang="zh-CN" altLang="en-US"/>
              <a:t>2021/10/13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E5DE8C-6557-4D99-9E02-4D1A2E01241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8037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9474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192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8798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802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612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40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744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874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8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060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153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026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616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5981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8397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537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0243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7194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61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8288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9093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1081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1112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5100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991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9132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804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1793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91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9947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56490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65717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2594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9446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62295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1948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3210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003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1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3729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6042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478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66086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9330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13711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849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3802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842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82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63364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021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66672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154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74113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2723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5983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57547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4995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12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  <a:t>2021/10/13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3103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161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736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19970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5753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832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99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51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52.xml"/><Relationship Id="rId39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47.xml"/><Relationship Id="rId34" Type="http://schemas.openxmlformats.org/officeDocument/2006/relationships/slideLayout" Target="../slideLayouts/slideLayout60.xml"/><Relationship Id="rId42" Type="http://schemas.openxmlformats.org/officeDocument/2006/relationships/slideLayout" Target="../slideLayouts/slideLayout68.xml"/><Relationship Id="rId47" Type="http://schemas.openxmlformats.org/officeDocument/2006/relationships/slideLayout" Target="../slideLayouts/slideLayout73.xml"/><Relationship Id="rId50" Type="http://schemas.openxmlformats.org/officeDocument/2006/relationships/theme" Target="../theme/theme2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9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37.xml"/><Relationship Id="rId24" Type="http://schemas.openxmlformats.org/officeDocument/2006/relationships/slideLayout" Target="../slideLayouts/slideLayout50.xml"/><Relationship Id="rId32" Type="http://schemas.openxmlformats.org/officeDocument/2006/relationships/slideLayout" Target="../slideLayouts/slideLayout58.xml"/><Relationship Id="rId37" Type="http://schemas.openxmlformats.org/officeDocument/2006/relationships/slideLayout" Target="../slideLayouts/slideLayout63.xml"/><Relationship Id="rId40" Type="http://schemas.openxmlformats.org/officeDocument/2006/relationships/slideLayout" Target="../slideLayouts/slideLayout66.xml"/><Relationship Id="rId45" Type="http://schemas.openxmlformats.org/officeDocument/2006/relationships/slideLayout" Target="../slideLayouts/slideLayout71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23" Type="http://schemas.openxmlformats.org/officeDocument/2006/relationships/slideLayout" Target="../slideLayouts/slideLayout49.xml"/><Relationship Id="rId28" Type="http://schemas.openxmlformats.org/officeDocument/2006/relationships/slideLayout" Target="../slideLayouts/slideLayout54.xml"/><Relationship Id="rId36" Type="http://schemas.openxmlformats.org/officeDocument/2006/relationships/slideLayout" Target="../slideLayouts/slideLayout62.xml"/><Relationship Id="rId4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57.xml"/><Relationship Id="rId44" Type="http://schemas.openxmlformats.org/officeDocument/2006/relationships/slideLayout" Target="../slideLayouts/slideLayout70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slideLayout" Target="../slideLayouts/slideLayout48.xml"/><Relationship Id="rId27" Type="http://schemas.openxmlformats.org/officeDocument/2006/relationships/slideLayout" Target="../slideLayouts/slideLayout53.xml"/><Relationship Id="rId30" Type="http://schemas.openxmlformats.org/officeDocument/2006/relationships/slideLayout" Target="../slideLayouts/slideLayout56.xml"/><Relationship Id="rId35" Type="http://schemas.openxmlformats.org/officeDocument/2006/relationships/slideLayout" Target="../slideLayouts/slideLayout61.xml"/><Relationship Id="rId43" Type="http://schemas.openxmlformats.org/officeDocument/2006/relationships/slideLayout" Target="../slideLayouts/slideLayout69.xml"/><Relationship Id="rId48" Type="http://schemas.openxmlformats.org/officeDocument/2006/relationships/slideLayout" Target="../slideLayouts/slideLayout74.xml"/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5" Type="http://schemas.openxmlformats.org/officeDocument/2006/relationships/slideLayout" Target="../slideLayouts/slideLayout51.xml"/><Relationship Id="rId33" Type="http://schemas.openxmlformats.org/officeDocument/2006/relationships/slideLayout" Target="../slideLayouts/slideLayout59.xml"/><Relationship Id="rId38" Type="http://schemas.openxmlformats.org/officeDocument/2006/relationships/slideLayout" Target="../slideLayouts/slideLayout64.xml"/><Relationship Id="rId4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46.xml"/><Relationship Id="rId41" Type="http://schemas.openxmlformats.org/officeDocument/2006/relationships/slideLayout" Target="../slideLayouts/slideLayout67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34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  <p:sldLayoutId id="2147483742" r:id="rId20"/>
    <p:sldLayoutId id="2147483743" r:id="rId21"/>
    <p:sldLayoutId id="2147483744" r:id="rId22"/>
    <p:sldLayoutId id="2147483745" r:id="rId23"/>
    <p:sldLayoutId id="2147483746" r:id="rId24"/>
    <p:sldLayoutId id="2147483747" r:id="rId25"/>
    <p:sldLayoutId id="214748374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  <p:sldLayoutId id="2147483713" r:id="rId41"/>
    <p:sldLayoutId id="2147483714" r:id="rId42"/>
    <p:sldLayoutId id="2147483715" r:id="rId43"/>
    <p:sldLayoutId id="2147483716" r:id="rId44"/>
    <p:sldLayoutId id="2147483717" r:id="rId45"/>
    <p:sldLayoutId id="2147483718" r:id="rId46"/>
    <p:sldLayoutId id="2147483719" r:id="rId47"/>
    <p:sldLayoutId id="2147483720" r:id="rId48"/>
    <p:sldLayoutId id="2147483721" r:id="rId4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0612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82223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0" y="1836986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.四季之美</a:t>
            </a:r>
          </a:p>
        </p:txBody>
      </p:sp>
      <p:sp>
        <p:nvSpPr>
          <p:cNvPr id="9" name="矩形 8"/>
          <p:cNvSpPr/>
          <p:nvPr/>
        </p:nvSpPr>
        <p:spPr>
          <a:xfrm>
            <a:off x="1524000" y="369726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</a:p>
        </p:txBody>
      </p:sp>
      <p:sp>
        <p:nvSpPr>
          <p:cNvPr id="6" name="矩形 5"/>
          <p:cNvSpPr/>
          <p:nvPr/>
        </p:nvSpPr>
        <p:spPr>
          <a:xfrm>
            <a:off x="1524000" y="5554323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/>
          <p:nvPr/>
        </p:nvSpPr>
        <p:spPr>
          <a:xfrm>
            <a:off x="2945369" y="657231"/>
            <a:ext cx="967978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yù</a:t>
            </a:r>
            <a:r>
              <a:rPr lang="en-US" altLang="zh-CN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b="1" dirty="0">
                <a:solidFill>
                  <a:srgbClr val="C00000"/>
                </a:solidFill>
                <a:latin typeface="+mn-ea"/>
                <a:ea typeface="+mn-ea"/>
              </a:rPr>
              <a:t> </a:t>
            </a:r>
            <a:endParaRPr lang="zh-CN" altLang="en-US" sz="4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5157555" y="2465705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5211133" y="3791268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6228165" y="3791268"/>
            <a:ext cx="372070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愈发 治愈</a:t>
            </a:r>
          </a:p>
        </p:txBody>
      </p:sp>
      <p:grpSp>
        <p:nvGrpSpPr>
          <p:cNvPr id="38917" name="组合 23"/>
          <p:cNvGrpSpPr/>
          <p:nvPr/>
        </p:nvGrpSpPr>
        <p:grpSpPr bwMode="auto">
          <a:xfrm>
            <a:off x="2165753" y="1428756"/>
            <a:ext cx="2078831" cy="2625725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2227665" y="1349375"/>
            <a:ext cx="2478881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愈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5211128" y="5109215"/>
            <a:ext cx="5573554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造句      医生的神圣职责就是治愈病人。 </a:t>
            </a:r>
          </a:p>
        </p:txBody>
      </p:sp>
      <p:sp>
        <p:nvSpPr>
          <p:cNvPr id="38920" name="文本框 13"/>
          <p:cNvSpPr txBox="1">
            <a:spLocks noChangeArrowheads="1"/>
          </p:cNvSpPr>
          <p:nvPr/>
        </p:nvSpPr>
        <p:spPr bwMode="auto">
          <a:xfrm>
            <a:off x="6228165" y="2050421"/>
            <a:ext cx="4143375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撇、捺、横、竖、横折钩、横、横 、竖、竖钩、点、斜钩、点、点。</a:t>
            </a:r>
          </a:p>
        </p:txBody>
      </p:sp>
      <p:pic>
        <p:nvPicPr>
          <p:cNvPr id="38921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8837" y="4103694"/>
            <a:ext cx="2338388" cy="216693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/>
          <p:nvPr/>
        </p:nvSpPr>
        <p:spPr>
          <a:xfrm>
            <a:off x="2640098" y="671836"/>
            <a:ext cx="1396603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kuàng</a:t>
            </a:r>
            <a:r>
              <a:rPr lang="en-US" altLang="zh-CN" sz="4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b="1" dirty="0">
                <a:solidFill>
                  <a:srgbClr val="C00000"/>
                </a:solidFill>
                <a:latin typeface="+mn-ea"/>
                <a:ea typeface="+mn-ea"/>
              </a:rPr>
              <a:t> </a:t>
            </a:r>
            <a:endParaRPr lang="zh-CN" altLang="en-US" sz="4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4784651" y="2216785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4807273" y="3589338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5964323" y="3589338"/>
            <a:ext cx="372070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空旷 心旷神怡</a:t>
            </a:r>
          </a:p>
        </p:txBody>
      </p:sp>
      <p:grpSp>
        <p:nvGrpSpPr>
          <p:cNvPr id="39941" name="组合 23"/>
          <p:cNvGrpSpPr/>
          <p:nvPr/>
        </p:nvGrpSpPr>
        <p:grpSpPr bwMode="auto">
          <a:xfrm>
            <a:off x="2032397" y="1425575"/>
            <a:ext cx="2080022" cy="2624138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41236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2227665" y="1349375"/>
            <a:ext cx="2478881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旷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4860612" y="4951100"/>
            <a:ext cx="5544503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造句       这里的景色真美，让人看了心旷神怡。</a:t>
            </a:r>
          </a:p>
        </p:txBody>
      </p:sp>
      <p:sp>
        <p:nvSpPr>
          <p:cNvPr id="39944" name="文本框 13"/>
          <p:cNvSpPr txBox="1">
            <a:spLocks noChangeArrowheads="1"/>
          </p:cNvSpPr>
          <p:nvPr/>
        </p:nvSpPr>
        <p:spPr bwMode="auto">
          <a:xfrm>
            <a:off x="5964560" y="2216790"/>
            <a:ext cx="4143375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竖、横折、横、横、点、横、撇。</a:t>
            </a:r>
          </a:p>
        </p:txBody>
      </p:sp>
      <p:pic>
        <p:nvPicPr>
          <p:cNvPr id="39945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031" y="4103688"/>
            <a:ext cx="2674144" cy="22161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  <p:bldP spid="11" grpId="0"/>
      <p:bldP spid="399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/>
          <p:nvPr/>
        </p:nvSpPr>
        <p:spPr>
          <a:xfrm>
            <a:off x="2834879" y="690569"/>
            <a:ext cx="1397794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yì</a:t>
            </a:r>
            <a:r>
              <a:rPr lang="en-US" altLang="zh-CN" sz="4000" b="1" dirty="0">
                <a:solidFill>
                  <a:srgbClr val="C00000"/>
                </a:solidFill>
                <a:latin typeface="+mn-ea"/>
                <a:ea typeface="+mn-ea"/>
              </a:rPr>
              <a:t> </a:t>
            </a:r>
            <a:endParaRPr lang="zh-CN" altLang="en-US" sz="4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5015156" y="2465070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5015394" y="3896043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6085766" y="3937318"/>
            <a:ext cx="372070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闲逸  安逸</a:t>
            </a:r>
          </a:p>
        </p:txBody>
      </p:sp>
      <p:grpSp>
        <p:nvGrpSpPr>
          <p:cNvPr id="40965" name="组合 23"/>
          <p:cNvGrpSpPr/>
          <p:nvPr/>
        </p:nvGrpSpPr>
        <p:grpSpPr bwMode="auto">
          <a:xfrm>
            <a:off x="2032397" y="1425575"/>
            <a:ext cx="2080022" cy="2624138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41236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2130034" y="1349375"/>
            <a:ext cx="2478881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逸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5015150" y="5211134"/>
            <a:ext cx="5629175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造句       小鸟安逸地躺在大树怀抱里欢快地唱起了“小兔子乖乖”。</a:t>
            </a:r>
          </a:p>
        </p:txBody>
      </p:sp>
      <p:sp>
        <p:nvSpPr>
          <p:cNvPr id="40968" name="文本框 13"/>
          <p:cNvSpPr txBox="1">
            <a:spLocks noChangeArrowheads="1"/>
          </p:cNvSpPr>
          <p:nvPr/>
        </p:nvSpPr>
        <p:spPr bwMode="auto">
          <a:xfrm>
            <a:off x="6085999" y="2262511"/>
            <a:ext cx="4355306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撇、横撇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横钩、竖、横折、横、撇 、竖弯钩、点、点、横折折撇、捺。</a:t>
            </a:r>
          </a:p>
        </p:txBody>
      </p:sp>
      <p:pic>
        <p:nvPicPr>
          <p:cNvPr id="4096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5451" y="4155123"/>
            <a:ext cx="2757488" cy="2209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  <p:bldP spid="11" grpId="0"/>
      <p:bldP spid="409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/>
          <p:nvPr/>
        </p:nvSpPr>
        <p:spPr>
          <a:xfrm>
            <a:off x="2670573" y="717556"/>
            <a:ext cx="1397794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pěng</a:t>
            </a:r>
            <a:r>
              <a:rPr lang="en-US" altLang="zh-CN" sz="4000" b="1" dirty="0">
                <a:solidFill>
                  <a:srgbClr val="C00000"/>
                </a:solidFill>
                <a:latin typeface="+mn-ea"/>
                <a:ea typeface="+mn-ea"/>
              </a:rPr>
              <a:t> </a:t>
            </a:r>
            <a:endParaRPr lang="zh-CN" altLang="en-US" sz="4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5135171" y="2476500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5135409" y="4102418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6228165" y="4102418"/>
            <a:ext cx="372070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捧着 吹捧</a:t>
            </a:r>
          </a:p>
        </p:txBody>
      </p:sp>
      <p:grpSp>
        <p:nvGrpSpPr>
          <p:cNvPr id="41989" name="组合 23"/>
          <p:cNvGrpSpPr/>
          <p:nvPr/>
        </p:nvGrpSpPr>
        <p:grpSpPr bwMode="auto">
          <a:xfrm>
            <a:off x="2032397" y="1425575"/>
            <a:ext cx="2080022" cy="2624138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41236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2130034" y="1349375"/>
            <a:ext cx="2478881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捧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5135166" y="5386393"/>
            <a:ext cx="5323284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       孩子们捧着奖状，笑得多么开心啊。</a:t>
            </a:r>
          </a:p>
        </p:txBody>
      </p:sp>
      <p:sp>
        <p:nvSpPr>
          <p:cNvPr id="41992" name="文本框 13"/>
          <p:cNvSpPr txBox="1">
            <a:spLocks noChangeArrowheads="1"/>
          </p:cNvSpPr>
          <p:nvPr/>
        </p:nvSpPr>
        <p:spPr bwMode="auto">
          <a:xfrm>
            <a:off x="6228164" y="2262194"/>
            <a:ext cx="4356497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横、竖钩、提、横、横、横、撇、捺、横、横、竖。</a:t>
            </a:r>
          </a:p>
        </p:txBody>
      </p:sp>
      <p:pic>
        <p:nvPicPr>
          <p:cNvPr id="41993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71" r="-8525"/>
          <a:stretch>
            <a:fillRect/>
          </a:stretch>
        </p:blipFill>
        <p:spPr bwMode="auto">
          <a:xfrm>
            <a:off x="1861428" y="4102418"/>
            <a:ext cx="2813447" cy="22590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  <p:bldP spid="11" grpId="0"/>
      <p:bldP spid="419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/>
          <p:nvPr/>
        </p:nvSpPr>
        <p:spPr>
          <a:xfrm>
            <a:off x="2791064" y="717556"/>
            <a:ext cx="1397794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xié</a:t>
            </a:r>
            <a:r>
              <a:rPr lang="en-US" altLang="zh-CN" sz="4000" b="1" dirty="0">
                <a:solidFill>
                  <a:srgbClr val="C00000"/>
                </a:solidFill>
                <a:latin typeface="+mn-ea"/>
                <a:ea typeface="+mn-ea"/>
              </a:rPr>
              <a:t> </a:t>
            </a:r>
            <a:endParaRPr lang="zh-CN" altLang="en-US" sz="4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4993010" y="3574733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6125056" y="3580448"/>
            <a:ext cx="37195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和谐 协调</a:t>
            </a:r>
          </a:p>
        </p:txBody>
      </p:sp>
      <p:grpSp>
        <p:nvGrpSpPr>
          <p:cNvPr id="43012" name="组合 23"/>
          <p:cNvGrpSpPr/>
          <p:nvPr/>
        </p:nvGrpSpPr>
        <p:grpSpPr bwMode="auto">
          <a:xfrm>
            <a:off x="2032397" y="1425575"/>
            <a:ext cx="2080022" cy="2624138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41236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2130034" y="1349375"/>
            <a:ext cx="2478881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谐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4992767" y="4933639"/>
            <a:ext cx="5900134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       这束花插在白色的花瓶里，看起来非常和谐。</a:t>
            </a:r>
          </a:p>
        </p:txBody>
      </p:sp>
      <p:pic>
        <p:nvPicPr>
          <p:cNvPr id="43015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084" y="4291336"/>
            <a:ext cx="2758679" cy="22383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4992773" y="2423160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054561" y="2261241"/>
            <a:ext cx="51934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点、横折提、横、竖提、撇、竖弯钩、撇、竖、横折、横、横。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  <p:bldP spid="11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4838891" y="3181826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5982843" y="3182144"/>
            <a:ext cx="37195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漆黑  油漆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4838700" y="4054158"/>
            <a:ext cx="1782366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5982653" y="4054570"/>
            <a:ext cx="4035448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漆黑的夜晚，周围一片寂静。</a:t>
            </a:r>
          </a:p>
        </p:txBody>
      </p:sp>
      <p:grpSp>
        <p:nvGrpSpPr>
          <p:cNvPr id="44037" name="组合 23"/>
          <p:cNvGrpSpPr/>
          <p:nvPr/>
        </p:nvGrpSpPr>
        <p:grpSpPr bwMode="auto">
          <a:xfrm>
            <a:off x="2165753" y="1428756"/>
            <a:ext cx="2078831" cy="2625725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2227665" y="1323975"/>
            <a:ext cx="2501503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漆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5408771" y="5156835"/>
            <a:ext cx="4609148" cy="986790"/>
          </a:xfrm>
          <a:prstGeom prst="borderCallout1">
            <a:avLst>
              <a:gd name="adj1" fmla="val -15053"/>
              <a:gd name="adj2" fmla="val 5289"/>
              <a:gd name="adj3" fmla="val -173761"/>
              <a:gd name="adj4" fmla="val -51467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“漆”最后四笔是点、提、撇、点，不要写成“水”</a:t>
            </a:r>
          </a:p>
        </p:txBody>
      </p:sp>
      <p:sp>
        <p:nvSpPr>
          <p:cNvPr id="13" name="矩形 12"/>
          <p:cNvSpPr/>
          <p:nvPr/>
        </p:nvSpPr>
        <p:spPr>
          <a:xfrm>
            <a:off x="2955132" y="3013081"/>
            <a:ext cx="559594" cy="690563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49183" y="600081"/>
            <a:ext cx="832247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b="1" dirty="0" err="1">
                <a:solidFill>
                  <a:srgbClr val="000000"/>
                </a:solidFill>
                <a:latin typeface="Pinyin Adjust" panose="02000500000000000000" charset="0"/>
                <a:ea typeface="GB Pinyinok-B"/>
                <a:cs typeface="Pinyin Adjust" panose="02000500000000000000" charset="0"/>
              </a:rPr>
              <a:t>qī</a:t>
            </a:r>
            <a:endParaRPr lang="en-US" altLang="zh-CN" sz="4000" b="1" dirty="0">
              <a:solidFill>
                <a:srgbClr val="000000"/>
              </a:solidFill>
              <a:latin typeface="Pinyin Adjust" panose="02000500000000000000" charset="0"/>
              <a:ea typeface="GB Pinyinok-B"/>
              <a:cs typeface="Pinyin Adjust" panose="02000500000000000000" charset="0"/>
            </a:endParaRPr>
          </a:p>
        </p:txBody>
      </p:sp>
      <p:pic>
        <p:nvPicPr>
          <p:cNvPr id="44043" name="图片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6685" y="4210691"/>
            <a:ext cx="2376488" cy="21685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60"/>
          <p:cNvSpPr txBox="1">
            <a:spLocks noChangeArrowheads="1"/>
          </p:cNvSpPr>
          <p:nvPr/>
        </p:nvSpPr>
        <p:spPr bwMode="auto">
          <a:xfrm>
            <a:off x="4838468" y="2231390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982414" y="2015428"/>
            <a:ext cx="52034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点、点、提、横、竖、撇、点、撇、捺、竖钩、点、提、撇、点。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2" grpId="0" bldLvl="0" animBg="1"/>
      <p:bldP spid="13" grpId="0" bldLvl="0" animBg="1"/>
      <p:bldP spid="1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0"/>
          <p:cNvSpPr txBox="1">
            <a:spLocks noChangeArrowheads="1"/>
          </p:cNvSpPr>
          <p:nvPr/>
        </p:nvSpPr>
        <p:spPr bwMode="auto">
          <a:xfrm>
            <a:off x="4747028" y="2165985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4753690" y="3065463"/>
            <a:ext cx="948928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5811207" y="3065463"/>
            <a:ext cx="37195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乌鸦</a:t>
            </a:r>
          </a:p>
        </p:txBody>
      </p:sp>
      <p:grpSp>
        <p:nvGrpSpPr>
          <p:cNvPr id="45060" name="组合 23"/>
          <p:cNvGrpSpPr/>
          <p:nvPr/>
        </p:nvGrpSpPr>
        <p:grpSpPr bwMode="auto">
          <a:xfrm>
            <a:off x="2152655" y="1374781"/>
            <a:ext cx="2078831" cy="2625725"/>
            <a:chOff x="379999" y="1753368"/>
            <a:chExt cx="4320000" cy="4320000"/>
          </a:xfrm>
        </p:grpSpPr>
        <p:sp>
          <p:nvSpPr>
            <p:cNvPr id="6" name="矩形 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" name="直接连接符 6"/>
            <p:cNvCxnSpPr>
              <a:stCxn id="6" idx="1"/>
              <a:endCxn id="6" idx="3"/>
            </p:cNvCxnSpPr>
            <p:nvPr/>
          </p:nvCxnSpPr>
          <p:spPr>
            <a:xfrm>
              <a:off x="379999" y="391336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0"/>
              <a:endCxn id="6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25"/>
          <p:cNvSpPr txBox="1">
            <a:spLocks noChangeArrowheads="1"/>
          </p:cNvSpPr>
          <p:nvPr/>
        </p:nvSpPr>
        <p:spPr bwMode="auto">
          <a:xfrm>
            <a:off x="2268147" y="1257300"/>
            <a:ext cx="2478881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鸦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753690" y="3846835"/>
            <a:ext cx="5335190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造句       乌鸦反哺，是对父母养育的感恩。</a:t>
            </a:r>
          </a:p>
        </p:txBody>
      </p:sp>
      <p:sp>
        <p:nvSpPr>
          <p:cNvPr id="13" name="文本框 59"/>
          <p:cNvSpPr txBox="1">
            <a:spLocks noChangeArrowheads="1"/>
          </p:cNvSpPr>
          <p:nvPr/>
        </p:nvSpPr>
        <p:spPr bwMode="auto">
          <a:xfrm>
            <a:off x="2927038" y="549281"/>
            <a:ext cx="950119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 b="1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yā</a:t>
            </a:r>
            <a:r>
              <a:rPr lang="en-US" altLang="zh-CN" sz="4000" dirty="0">
                <a:solidFill>
                  <a:srgbClr val="C00000"/>
                </a:solidFill>
                <a:latin typeface="Pinyin Adjust" panose="02000500000000000000" charset="0"/>
                <a:cs typeface="Pinyin Adjust" panose="02000500000000000000" charset="0"/>
              </a:rPr>
              <a:t> </a:t>
            </a:r>
            <a:r>
              <a:rPr lang="en-US" altLang="zh-CN" sz="4000" b="1" dirty="0">
                <a:solidFill>
                  <a:srgbClr val="C00000"/>
                </a:solidFill>
                <a:latin typeface="宋体" panose="02010600030101010101" pitchFamily="2" charset="-122"/>
              </a:rPr>
              <a:t> </a:t>
            </a:r>
            <a:endParaRPr lang="zh-CN" altLang="en-US" sz="4000" b="1" dirty="0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  <p:sp>
        <p:nvSpPr>
          <p:cNvPr id="45064" name="文本框 13"/>
          <p:cNvSpPr txBox="1">
            <a:spLocks noChangeArrowheads="1"/>
          </p:cNvSpPr>
          <p:nvPr/>
        </p:nvSpPr>
        <p:spPr bwMode="auto">
          <a:xfrm>
            <a:off x="5811202" y="1950726"/>
            <a:ext cx="4570095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横、撇折、竖钩、撇、撇、横折钩、点、竖折折钩、横。</a:t>
            </a:r>
          </a:p>
        </p:txBody>
      </p:sp>
      <p:pic>
        <p:nvPicPr>
          <p:cNvPr id="4506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383" y="4100519"/>
            <a:ext cx="2683669" cy="21812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3168258" y="2084394"/>
            <a:ext cx="385763" cy="631825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线形标注 1 16"/>
          <p:cNvSpPr/>
          <p:nvPr/>
        </p:nvSpPr>
        <p:spPr>
          <a:xfrm>
            <a:off x="5576888" y="5086991"/>
            <a:ext cx="4804410" cy="1017905"/>
          </a:xfrm>
          <a:prstGeom prst="borderCallout1">
            <a:avLst>
              <a:gd name="adj1" fmla="val 18750"/>
              <a:gd name="adj2" fmla="val -8333"/>
              <a:gd name="adj3" fmla="val -290662"/>
              <a:gd name="adj4" fmla="val -45796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“鸦”的右边部首是“鸟”，不要写成“乌”。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3" grpId="0"/>
      <p:bldP spid="16" grpId="0" bldLvl="0" animBg="1"/>
      <p:bldP spid="1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1925265" y="2522860"/>
            <a:ext cx="4692229" cy="11849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18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凛冽：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极为寒冷，严寒刺骨。   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457200" indent="-457200">
              <a:spcBef>
                <a:spcPts val="18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常用于形容隆冬时的寒风。</a:t>
            </a:r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51247" y="4056381"/>
            <a:ext cx="4700500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造句：雪花穿着白色的舞裙，在凛冽的北风中翩翩起舞。</a:t>
            </a:r>
          </a:p>
        </p:txBody>
      </p:sp>
      <p:pic>
        <p:nvPicPr>
          <p:cNvPr id="46085" name="图片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5840" y="2000250"/>
            <a:ext cx="3164681" cy="37147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圆角矩形 7"/>
          <p:cNvSpPr/>
          <p:nvPr/>
        </p:nvSpPr>
        <p:spPr>
          <a:xfrm>
            <a:off x="1925265" y="758490"/>
            <a:ext cx="1838867" cy="67163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259811" y="1937709"/>
            <a:ext cx="3982641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翩翩：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运动自如、鸟飞轻疾的样子。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59811" y="3900811"/>
            <a:ext cx="4358879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造句：美丽的蝴蝶在花丛中翩翩飞舞。</a:t>
            </a:r>
          </a:p>
        </p:txBody>
      </p:sp>
      <p:pic>
        <p:nvPicPr>
          <p:cNvPr id="47107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897" y="1703394"/>
            <a:ext cx="3546872" cy="41370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圆角矩形 7"/>
          <p:cNvSpPr/>
          <p:nvPr/>
        </p:nvSpPr>
        <p:spPr>
          <a:xfrm>
            <a:off x="1925265" y="758490"/>
            <a:ext cx="1821112" cy="67163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Box 1"/>
          <p:cNvSpPr txBox="1">
            <a:spLocks noChangeArrowheads="1"/>
          </p:cNvSpPr>
          <p:nvPr/>
        </p:nvSpPr>
        <p:spPr bwMode="auto">
          <a:xfrm>
            <a:off x="1846555" y="2143443"/>
            <a:ext cx="5217905" cy="4401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愈发：愈加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更加。</a:t>
            </a:r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造句：愈是寒冷，花开得便愈发地灿烂。</a:t>
            </a:r>
            <a:endParaRPr lang="en-US" altLang="zh-CN" sz="2800" b="1" dirty="0">
              <a:solidFill>
                <a:srgbClr val="F44236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熊熊：形容火光强烈或火势旺盛。</a:t>
            </a:r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造句：战士们像箭一样地穿过熊熊大火。</a:t>
            </a:r>
            <a:endParaRPr lang="en-US" altLang="zh-CN" sz="2800" b="1" dirty="0">
              <a:solidFill>
                <a:srgbClr val="F44236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8130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900" y="3824288"/>
            <a:ext cx="2930128" cy="24447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1147" y="1082675"/>
            <a:ext cx="2878931" cy="25717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圆角矩形 7"/>
          <p:cNvSpPr/>
          <p:nvPr/>
        </p:nvSpPr>
        <p:spPr>
          <a:xfrm>
            <a:off x="1925265" y="758490"/>
            <a:ext cx="1829989" cy="67163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65711" y="1687524"/>
            <a:ext cx="866057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1.会认本课6个生字，会写11个生字，理解生字组成的词语。</a:t>
            </a:r>
            <a:r>
              <a:rPr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sz="2800" b="1" dirty="0" err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sz="2800" b="1" dirty="0" smtClean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2.朗读课文，初步感知文意，了解课文内容。 </a:t>
            </a:r>
            <a:r>
              <a:rPr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sz="2800" b="1" dirty="0" err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sz="2800" b="1" dirty="0" smtClean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3.想象课文描写的四季画面。 </a:t>
            </a:r>
            <a:r>
              <a:rPr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(难点)</a:t>
            </a:r>
            <a:r>
              <a:rPr lang="zh-CN" altLang="en-US" sz="28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2800" b="1" dirty="0">
              <a:solidFill>
                <a:srgbClr val="F4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23099" y="577049"/>
            <a:ext cx="2272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3950499" y="3215011"/>
            <a:ext cx="840581" cy="8299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8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晕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4649634" y="2648585"/>
            <a:ext cx="752951" cy="196215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81617" y="2664461"/>
            <a:ext cx="3471863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4000" dirty="0" err="1">
                <a:latin typeface="Pinyin Adjust" panose="02000500000000000000" charset="0"/>
                <a:ea typeface="楷体" panose="02010609060101010101" pitchFamily="49" charset="-122"/>
                <a:cs typeface="Pinyin Adjust" panose="02000500000000000000" charset="0"/>
              </a:rPr>
              <a:t>yūn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晕倒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81613" y="3969386"/>
            <a:ext cx="379571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4000" dirty="0" err="1">
                <a:latin typeface="Pinyin Adjust" panose="02000500000000000000" charset="0"/>
                <a:ea typeface="楷体" panose="02010609060101010101" pitchFamily="49" charset="-122"/>
                <a:cs typeface="Pinyin Adjust" panose="02000500000000000000" charset="0"/>
              </a:rPr>
              <a:t>yùn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zh-CN" altLang="en-US" sz="4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红晕  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多音字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文本框 12"/>
          <p:cNvSpPr txBox="1">
            <a:spLocks noChangeArrowheads="1"/>
          </p:cNvSpPr>
          <p:nvPr/>
        </p:nvSpPr>
        <p:spPr bwMode="auto">
          <a:xfrm>
            <a:off x="2089114" y="1235047"/>
            <a:ext cx="7418870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朗读课文，说一说这篇文章主要写了什么内容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?</a:t>
            </a:r>
          </a:p>
          <a:p>
            <a:endParaRPr lang="en-US" altLang="zh-CN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文章主要写了四季当中，每个季节最美的是一天的什么时间，以及具有怎样的美。</a:t>
            </a: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0181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3568" y="4254506"/>
            <a:ext cx="2058591" cy="18764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221" y="4211644"/>
            <a:ext cx="1968103" cy="19192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146" y="4211638"/>
            <a:ext cx="2113359" cy="18986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0322" y="4211644"/>
            <a:ext cx="2003822" cy="19192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矩形 3"/>
          <p:cNvSpPr>
            <a:spLocks noChangeArrowheads="1"/>
          </p:cNvSpPr>
          <p:nvPr/>
        </p:nvSpPr>
        <p:spPr bwMode="auto">
          <a:xfrm>
            <a:off x="2058596" y="1100138"/>
            <a:ext cx="791170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一、注拼音或者写汉字。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2432447" y="2611443"/>
            <a:ext cx="111120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u="sng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窠</a:t>
            </a: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</a:p>
        </p:txBody>
      </p:sp>
      <p:sp>
        <p:nvSpPr>
          <p:cNvPr id="8" name="TextBox 29"/>
          <p:cNvSpPr txBox="1">
            <a:spLocks noChangeArrowheads="1"/>
          </p:cNvSpPr>
          <p:nvPr/>
        </p:nvSpPr>
        <p:spPr bwMode="auto">
          <a:xfrm>
            <a:off x="3104679" y="2611439"/>
            <a:ext cx="223490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4000" b="1" dirty="0" err="1">
                <a:solidFill>
                  <a:srgbClr val="F44236"/>
                </a:solidFill>
                <a:latin typeface="Pinyin Adjust" panose="02000500000000000000" charset="0"/>
                <a:ea typeface="楷体" panose="02010609060101010101" pitchFamily="49" charset="-122"/>
                <a:cs typeface="Pinyin Adjust" panose="02000500000000000000" charset="0"/>
              </a:rPr>
              <a:t>kē</a:t>
            </a:r>
            <a:r>
              <a:rPr lang="en-US" altLang="zh-CN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5677132" y="2589682"/>
            <a:ext cx="223287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心旷神</a:t>
            </a:r>
            <a:r>
              <a:rPr lang="zh-CN" altLang="en-US" sz="3600" b="1" u="sng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怡</a:t>
            </a:r>
          </a:p>
        </p:txBody>
      </p:sp>
      <p:sp>
        <p:nvSpPr>
          <p:cNvPr id="10" name="TextBox 31"/>
          <p:cNvSpPr txBox="1">
            <a:spLocks noChangeArrowheads="1"/>
          </p:cNvSpPr>
          <p:nvPr/>
        </p:nvSpPr>
        <p:spPr bwMode="auto">
          <a:xfrm>
            <a:off x="7543805" y="2597156"/>
            <a:ext cx="2523473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en-US" altLang="zh-CN" sz="4000" b="1" dirty="0" err="1">
                <a:solidFill>
                  <a:srgbClr val="F44236"/>
                </a:solidFill>
                <a:latin typeface="Pinyin Adjust" panose="02000500000000000000" charset="0"/>
                <a:ea typeface="楷体" panose="02010609060101010101" pitchFamily="49" charset="-122"/>
                <a:cs typeface="Pinyin Adjust" panose="02000500000000000000" charset="0"/>
              </a:rPr>
              <a:t>yí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</a:p>
        </p:txBody>
      </p:sp>
      <p:sp>
        <p:nvSpPr>
          <p:cNvPr id="11" name="TextBox 35"/>
          <p:cNvSpPr txBox="1">
            <a:spLocks noChangeArrowheads="1"/>
          </p:cNvSpPr>
          <p:nvPr/>
        </p:nvSpPr>
        <p:spPr bwMode="auto">
          <a:xfrm>
            <a:off x="2327678" y="4121151"/>
            <a:ext cx="4188967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夜 </a:t>
            </a:r>
            <a:r>
              <a:rPr lang="en-US" altLang="zh-CN" sz="4000" dirty="0" err="1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Pinyin Adjust" panose="02000500000000000000" charset="0"/>
                <a:ea typeface="楷体" panose="02010609060101010101" pitchFamily="49" charset="-122"/>
                <a:cs typeface="Pinyin Adjust" panose="02000500000000000000" charset="0"/>
              </a:rPr>
              <a:t>mù</a:t>
            </a: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  ）降临</a:t>
            </a:r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4222132" y="4044405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幕</a:t>
            </a:r>
          </a:p>
        </p:txBody>
      </p:sp>
      <p:sp>
        <p:nvSpPr>
          <p:cNvPr id="13" name="TextBox 37"/>
          <p:cNvSpPr txBox="1">
            <a:spLocks noChangeArrowheads="1"/>
          </p:cNvSpPr>
          <p:nvPr/>
        </p:nvSpPr>
        <p:spPr bwMode="auto">
          <a:xfrm>
            <a:off x="6326986" y="4121151"/>
            <a:ext cx="2834769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乌 </a:t>
            </a:r>
            <a:r>
              <a:rPr lang="en-US" altLang="zh-CN" sz="4000" dirty="0" err="1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Pinyin Adjust" panose="02000500000000000000" charset="0"/>
                <a:ea typeface="楷体" panose="02010609060101010101" pitchFamily="49" charset="-122"/>
                <a:cs typeface="Pinyin Adjust" panose="02000500000000000000" charset="0"/>
              </a:rPr>
              <a:t>yā</a:t>
            </a:r>
            <a:r>
              <a:rPr lang="zh-CN" altLang="en-US" sz="36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  ）</a:t>
            </a:r>
          </a:p>
        </p:txBody>
      </p:sp>
      <p:sp>
        <p:nvSpPr>
          <p:cNvPr id="14" name="TextBox 38"/>
          <p:cNvSpPr txBox="1">
            <a:spLocks noChangeArrowheads="1"/>
          </p:cNvSpPr>
          <p:nvPr/>
        </p:nvSpPr>
        <p:spPr bwMode="auto">
          <a:xfrm>
            <a:off x="8113315" y="4044406"/>
            <a:ext cx="64793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1857379" y="2832196"/>
            <a:ext cx="2042699" cy="255454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翩翩</a:t>
            </a:r>
          </a:p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熊熊的</a:t>
            </a:r>
          </a:p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朦胧的</a:t>
            </a:r>
          </a:p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比翼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59616" y="2832675"/>
            <a:ext cx="1436863" cy="317009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而飞</a:t>
            </a:r>
          </a:p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起舞</a:t>
            </a:r>
          </a:p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炭火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微光</a:t>
            </a:r>
          </a:p>
          <a:p>
            <a:pPr>
              <a:defRPr/>
            </a:pPr>
            <a:endParaRPr lang="zh-CN" altLang="en-US" sz="4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575924" y="3235331"/>
            <a:ext cx="4401740" cy="7286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616405" y="4516444"/>
            <a:ext cx="4366022" cy="7191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616410" y="3306769"/>
            <a:ext cx="4707731" cy="18319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3599736" y="3867150"/>
            <a:ext cx="4435078" cy="6619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35" name="矩形 7"/>
          <p:cNvSpPr>
            <a:spLocks noChangeArrowheads="1"/>
          </p:cNvSpPr>
          <p:nvPr/>
        </p:nvSpPr>
        <p:spPr bwMode="auto">
          <a:xfrm>
            <a:off x="2140030" y="1985963"/>
            <a:ext cx="459933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二、根据课文内容连一连。 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连一连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215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250281" y="1410494"/>
            <a:ext cx="765810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zh-CN" altLang="zh-CN" sz="4400" b="1">
              <a:solidFill>
                <a:srgbClr val="000000"/>
              </a:solidFill>
            </a:endParaRPr>
          </a:p>
        </p:txBody>
      </p:sp>
      <p:sp>
        <p:nvSpPr>
          <p:cNvPr id="31748" name="文本框 1"/>
          <p:cNvSpPr txBox="1">
            <a:spLocks noChangeArrowheads="1"/>
          </p:cNvSpPr>
          <p:nvPr/>
        </p:nvSpPr>
        <p:spPr bwMode="auto">
          <a:xfrm>
            <a:off x="2039070" y="4163065"/>
            <a:ext cx="8114109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同学们，我们学习和积累了许多描写四季景色的文章或古诗。四季的景色各有特点，不同作家笔下的四季也是各有不同，今天我们就来学习日本女作家清少纳言的随笔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四季之美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，再一次感受大自然的魅力。</a:t>
            </a:r>
          </a:p>
        </p:txBody>
      </p:sp>
      <p:pic>
        <p:nvPicPr>
          <p:cNvPr id="31749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7430" y="1136656"/>
            <a:ext cx="3449241" cy="272256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 descr="79ad-fyshfur446057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1261" y="1139825"/>
            <a:ext cx="3395663" cy="264795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副标题 2"/>
          <p:cNvSpPr txBox="1">
            <a:spLocks noChangeArrowheads="1"/>
          </p:cNvSpPr>
          <p:nvPr/>
        </p:nvSpPr>
        <p:spPr bwMode="auto">
          <a:xfrm>
            <a:off x="2634854" y="2235206"/>
            <a:ext cx="6858000" cy="1655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endParaRPr lang="zh-CN" altLang="en-US" sz="2800">
              <a:latin typeface="Calibri" panose="020F0502020204030204" pitchFamily="34" charset="0"/>
            </a:endParaRPr>
          </a:p>
        </p:txBody>
      </p:sp>
      <p:sp>
        <p:nvSpPr>
          <p:cNvPr id="32772" name="矩形 1"/>
          <p:cNvSpPr>
            <a:spLocks noChangeArrowheads="1"/>
          </p:cNvSpPr>
          <p:nvPr/>
        </p:nvSpPr>
        <p:spPr bwMode="auto">
          <a:xfrm>
            <a:off x="1782843" y="2213933"/>
            <a:ext cx="8626078" cy="38472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清少纳言：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约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966-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约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1025)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，清是姓，少纳言是她在宫中的官职。日本平安时期著名的女作家，平安时期的三大才女之一，曾任一条天皇皇后藤原定子的女官。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她的随笔作品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枕草子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执笔于在宫中供职的时候，成书于离开宫廷之后。作品记叙她在宫廷里的所见所闻，作者出身于中层贵族，这部作品虽然反映了社会等级之间的不平等和对时代的忧虑，但是着力渲染的还是对皇后定子的赞美，对日本贵族社会的肯定。</a:t>
            </a: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清少纳言的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枕草子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开拓了一个新的领域，她的随笔为日本散文奠定了基础。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5229958" y="1125178"/>
            <a:ext cx="2116748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小资料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127778" y="2803849"/>
            <a:ext cx="702469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Pinyin Adjust" panose="02000500000000000000" charset="0"/>
                <a:ea typeface="GB Pinyinok-B"/>
                <a:cs typeface="Pinyin Adjust" panose="02000500000000000000" charset="0"/>
              </a:rPr>
              <a:t>kē</a:t>
            </a:r>
            <a:endParaRPr lang="en-US" altLang="zh-CN" sz="4000">
              <a:latin typeface="Pinyin Adjust" panose="02000500000000000000" charset="0"/>
              <a:ea typeface="GB Pinyinok-B"/>
              <a:cs typeface="Pinyin Adjust" panose="02000500000000000000" charset="0"/>
              <a:sym typeface="+mn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054079" y="2834011"/>
            <a:ext cx="124897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000" dirty="0" err="1">
                <a:latin typeface="Pinyin Adjust" panose="02000500000000000000" charset="0"/>
                <a:ea typeface="GB Pinyinok-B"/>
                <a:cs typeface="Pinyin Adjust" panose="02000500000000000000" charset="0"/>
              </a:rPr>
              <a:t>kuàng</a:t>
            </a:r>
            <a:endParaRPr lang="zh-CN" altLang="en-US" sz="4000" dirty="0">
              <a:latin typeface="Pinyin Adjust" panose="02000500000000000000" charset="0"/>
              <a:ea typeface="GB Pinyinok-B"/>
              <a:cs typeface="Pinyin Adjust" panose="02000500000000000000" charset="0"/>
              <a:sym typeface="+mn-ea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335196" y="2803849"/>
            <a:ext cx="702469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Pinyin Adjust" panose="02000500000000000000" charset="0"/>
                <a:ea typeface="GB Pinyinok-B"/>
                <a:cs typeface="Pinyin Adjust" panose="02000500000000000000" charset="0"/>
              </a:rPr>
              <a:t>yí</a:t>
            </a:r>
            <a:endParaRPr lang="zh-CN" altLang="en-US" sz="4000">
              <a:latin typeface="Pinyin Adjust" panose="02000500000000000000" charset="0"/>
              <a:ea typeface="GB Pinyinok-B"/>
              <a:cs typeface="Pinyin Adjust" panose="02000500000000000000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292459" y="2765749"/>
            <a:ext cx="702469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Pinyin Adjust" panose="02000500000000000000" charset="0"/>
                <a:cs typeface="Pinyin Adjust" panose="02000500000000000000" charset="0"/>
              </a:rPr>
              <a:t>lǐn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450936" y="2765749"/>
            <a:ext cx="80962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Pinyin Adjust" panose="02000500000000000000" charset="0"/>
                <a:ea typeface="GB Pinyinok-B"/>
                <a:cs typeface="Pinyin Adjust" panose="02000500000000000000" charset="0"/>
              </a:rPr>
              <a:t>liè</a:t>
            </a:r>
            <a:endParaRPr lang="zh-CN" altLang="en-US" sz="4000">
              <a:latin typeface="Pinyin Adjust" panose="02000500000000000000" charset="0"/>
              <a:ea typeface="GB Pinyinok-B"/>
              <a:cs typeface="Pinyin Adjust" panose="02000500000000000000" charset="0"/>
              <a:sym typeface="+mn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8446294" y="2745111"/>
            <a:ext cx="58936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Pinyin Adjust" panose="02000500000000000000" charset="0"/>
                <a:ea typeface="GB Pinyinok-B"/>
                <a:cs typeface="Pinyin Adjust" panose="02000500000000000000" charset="0"/>
              </a:rPr>
              <a:t>yì</a:t>
            </a:r>
          </a:p>
        </p:txBody>
      </p:sp>
      <p:sp>
        <p:nvSpPr>
          <p:cNvPr id="19" name="矩形 18"/>
          <p:cNvSpPr/>
          <p:nvPr/>
        </p:nvSpPr>
        <p:spPr>
          <a:xfrm>
            <a:off x="2771780" y="2222824"/>
            <a:ext cx="6467475" cy="23510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804" name="TextBox 21"/>
          <p:cNvSpPr txBox="1">
            <a:spLocks noChangeArrowheads="1"/>
          </p:cNvSpPr>
          <p:nvPr/>
        </p:nvSpPr>
        <p:spPr bwMode="auto">
          <a:xfrm>
            <a:off x="3102774" y="3619823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窠</a:t>
            </a:r>
          </a:p>
        </p:txBody>
      </p:sp>
      <p:sp>
        <p:nvSpPr>
          <p:cNvPr id="33805" name="TextBox 22"/>
          <p:cNvSpPr txBox="1">
            <a:spLocks noChangeArrowheads="1"/>
          </p:cNvSpPr>
          <p:nvPr/>
        </p:nvSpPr>
        <p:spPr bwMode="auto">
          <a:xfrm>
            <a:off x="4204103" y="3624585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旷</a:t>
            </a:r>
          </a:p>
        </p:txBody>
      </p:sp>
      <p:sp>
        <p:nvSpPr>
          <p:cNvPr id="33806" name="TextBox 23"/>
          <p:cNvSpPr txBox="1">
            <a:spLocks noChangeArrowheads="1"/>
          </p:cNvSpPr>
          <p:nvPr/>
        </p:nvSpPr>
        <p:spPr bwMode="auto">
          <a:xfrm>
            <a:off x="5286381" y="3613473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怡</a:t>
            </a:r>
          </a:p>
        </p:txBody>
      </p:sp>
      <p:sp>
        <p:nvSpPr>
          <p:cNvPr id="33807" name="TextBox 24"/>
          <p:cNvSpPr txBox="1">
            <a:spLocks noChangeArrowheads="1"/>
          </p:cNvSpPr>
          <p:nvPr/>
        </p:nvSpPr>
        <p:spPr bwMode="auto">
          <a:xfrm>
            <a:off x="6387709" y="3583310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凛</a:t>
            </a:r>
          </a:p>
        </p:txBody>
      </p:sp>
      <p:sp>
        <p:nvSpPr>
          <p:cNvPr id="33808" name="TextBox 25"/>
          <p:cNvSpPr txBox="1">
            <a:spLocks noChangeArrowheads="1"/>
          </p:cNvSpPr>
          <p:nvPr/>
        </p:nvSpPr>
        <p:spPr bwMode="auto">
          <a:xfrm>
            <a:off x="7486656" y="3607123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冽</a:t>
            </a:r>
          </a:p>
        </p:txBody>
      </p:sp>
      <p:sp>
        <p:nvSpPr>
          <p:cNvPr id="33809" name="TextBox 26"/>
          <p:cNvSpPr txBox="1">
            <a:spLocks noChangeArrowheads="1"/>
          </p:cNvSpPr>
          <p:nvPr/>
        </p:nvSpPr>
        <p:spPr bwMode="auto">
          <a:xfrm>
            <a:off x="8446299" y="3624585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逸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我会认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681293" y="1606555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冽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47880" y="2620969"/>
            <a:ext cx="348204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加一加：冫</a:t>
            </a: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+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列</a:t>
            </a: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冽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81293" y="3800480"/>
            <a:ext cx="95731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60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窠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47875" y="5008564"/>
            <a:ext cx="366831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换一换：窠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-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穴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+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巛 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巢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925241" y="3603631"/>
            <a:ext cx="6371034" cy="1587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23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6715" y="1082675"/>
            <a:ext cx="2728913" cy="24511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文本框 12"/>
          <p:cNvSpPr txBox="1">
            <a:spLocks noChangeArrowheads="1"/>
          </p:cNvSpPr>
          <p:nvPr/>
        </p:nvSpPr>
        <p:spPr bwMode="auto">
          <a:xfrm>
            <a:off x="8923740" y="1914531"/>
            <a:ext cx="107275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凛冽</a:t>
            </a:r>
          </a:p>
        </p:txBody>
      </p:sp>
      <p:pic>
        <p:nvPicPr>
          <p:cNvPr id="34825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6715" y="3689350"/>
            <a:ext cx="2728913" cy="249713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文本框 15"/>
          <p:cNvSpPr txBox="1">
            <a:spLocks noChangeArrowheads="1"/>
          </p:cNvSpPr>
          <p:nvPr/>
        </p:nvSpPr>
        <p:spPr bwMode="auto">
          <a:xfrm>
            <a:off x="8978509" y="4537081"/>
            <a:ext cx="1140619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草窠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925265" y="758490"/>
            <a:ext cx="1847745" cy="67163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识字方法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34824" grpId="0"/>
      <p:bldP spid="348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组合 77"/>
          <p:cNvGrpSpPr/>
          <p:nvPr/>
        </p:nvGrpSpPr>
        <p:grpSpPr bwMode="auto">
          <a:xfrm>
            <a:off x="4001691" y="2423166"/>
            <a:ext cx="750094" cy="1000125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2" name="组合 81"/>
          <p:cNvGrpSpPr/>
          <p:nvPr/>
        </p:nvGrpSpPr>
        <p:grpSpPr bwMode="auto">
          <a:xfrm>
            <a:off x="4912519" y="2439041"/>
            <a:ext cx="750094" cy="1000125"/>
            <a:chOff x="714348" y="428604"/>
            <a:chExt cx="1000132" cy="1000926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3" name="组合 85"/>
          <p:cNvGrpSpPr/>
          <p:nvPr/>
        </p:nvGrpSpPr>
        <p:grpSpPr bwMode="auto">
          <a:xfrm>
            <a:off x="5811441" y="2446973"/>
            <a:ext cx="750094" cy="1001712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44" name="组合 76"/>
          <p:cNvGrpSpPr/>
          <p:nvPr/>
        </p:nvGrpSpPr>
        <p:grpSpPr bwMode="auto">
          <a:xfrm>
            <a:off x="3090863" y="2423166"/>
            <a:ext cx="750094" cy="1000125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3098006" y="2410466"/>
            <a:ext cx="45720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黎</a:t>
            </a: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4008835" y="2380939"/>
            <a:ext cx="45720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晕</a:t>
            </a: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4920859" y="2410149"/>
            <a:ext cx="456009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漆</a:t>
            </a: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5855494" y="2413641"/>
            <a:ext cx="45601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鸦</a:t>
            </a:r>
          </a:p>
        </p:txBody>
      </p:sp>
      <p:grpSp>
        <p:nvGrpSpPr>
          <p:cNvPr id="35850" name="组合 89"/>
          <p:cNvGrpSpPr/>
          <p:nvPr/>
        </p:nvGrpSpPr>
        <p:grpSpPr bwMode="auto">
          <a:xfrm>
            <a:off x="6778229" y="2481898"/>
            <a:ext cx="750094" cy="1001712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6794902" y="2439676"/>
            <a:ext cx="456009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幕</a:t>
            </a:r>
          </a:p>
        </p:txBody>
      </p:sp>
      <p:grpSp>
        <p:nvGrpSpPr>
          <p:cNvPr id="35854" name="组合 105"/>
          <p:cNvGrpSpPr/>
          <p:nvPr/>
        </p:nvGrpSpPr>
        <p:grpSpPr bwMode="auto">
          <a:xfrm>
            <a:off x="5860257" y="4290066"/>
            <a:ext cx="750094" cy="1001713"/>
            <a:chOff x="714348" y="428604"/>
            <a:chExt cx="1000132" cy="1000926"/>
          </a:xfrm>
        </p:grpSpPr>
        <p:sp>
          <p:nvSpPr>
            <p:cNvPr id="31" name="矩形 30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32" name="直接连接符 31"/>
            <p:cNvCxnSpPr>
              <a:stCxn id="31" idx="0"/>
              <a:endCxn id="31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1"/>
              <a:endCxn id="31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5" name="组合 109"/>
          <p:cNvGrpSpPr/>
          <p:nvPr/>
        </p:nvGrpSpPr>
        <p:grpSpPr bwMode="auto">
          <a:xfrm>
            <a:off x="6717507" y="4302766"/>
            <a:ext cx="750094" cy="1001713"/>
            <a:chOff x="714348" y="428604"/>
            <a:chExt cx="1000132" cy="1000926"/>
          </a:xfrm>
        </p:grpSpPr>
        <p:sp>
          <p:nvSpPr>
            <p:cNvPr id="35" name="矩形 34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36" name="直接连接符 35"/>
            <p:cNvCxnSpPr>
              <a:stCxn id="35" idx="0"/>
              <a:endCxn id="35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35" idx="1"/>
              <a:endCxn id="35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6" name="组合 93"/>
          <p:cNvGrpSpPr/>
          <p:nvPr/>
        </p:nvGrpSpPr>
        <p:grpSpPr bwMode="auto">
          <a:xfrm>
            <a:off x="3223023" y="4329748"/>
            <a:ext cx="750094" cy="1001712"/>
            <a:chOff x="714348" y="428604"/>
            <a:chExt cx="1000132" cy="1000926"/>
          </a:xfrm>
        </p:grpSpPr>
        <p:sp>
          <p:nvSpPr>
            <p:cNvPr id="39" name="矩形 38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40" name="直接连接符 39"/>
            <p:cNvCxnSpPr>
              <a:stCxn id="39" idx="0"/>
              <a:endCxn id="39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1"/>
              <a:endCxn id="39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57" name="组合 97"/>
          <p:cNvGrpSpPr/>
          <p:nvPr/>
        </p:nvGrpSpPr>
        <p:grpSpPr bwMode="auto">
          <a:xfrm>
            <a:off x="4086225" y="4313873"/>
            <a:ext cx="750094" cy="1001712"/>
            <a:chOff x="714348" y="428604"/>
            <a:chExt cx="1000132" cy="1000926"/>
          </a:xfrm>
        </p:grpSpPr>
        <p:sp>
          <p:nvSpPr>
            <p:cNvPr id="43" name="矩形 42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44" name="直接连接符 43"/>
            <p:cNvCxnSpPr>
              <a:stCxn id="43" idx="0"/>
              <a:endCxn id="43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3" idx="1"/>
              <a:endCxn id="43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3267075" y="4307529"/>
            <a:ext cx="45601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愈</a:t>
            </a: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4124325" y="4290066"/>
            <a:ext cx="45601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旷</a:t>
            </a:r>
          </a:p>
        </p:txBody>
      </p:sp>
      <p:sp>
        <p:nvSpPr>
          <p:cNvPr id="48" name="文本框 64"/>
          <p:cNvSpPr txBox="1">
            <a:spLocks noChangeArrowheads="1"/>
          </p:cNvSpPr>
          <p:nvPr/>
        </p:nvSpPr>
        <p:spPr bwMode="auto">
          <a:xfrm>
            <a:off x="4952048" y="4261491"/>
            <a:ext cx="45601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逸</a:t>
            </a:r>
          </a:p>
        </p:txBody>
      </p:sp>
      <p:sp>
        <p:nvSpPr>
          <p:cNvPr id="49" name="文本框 64"/>
          <p:cNvSpPr txBox="1">
            <a:spLocks noChangeArrowheads="1"/>
          </p:cNvSpPr>
          <p:nvPr/>
        </p:nvSpPr>
        <p:spPr bwMode="auto">
          <a:xfrm>
            <a:off x="5867400" y="4262444"/>
            <a:ext cx="45601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怡</a:t>
            </a:r>
          </a:p>
        </p:txBody>
      </p:sp>
      <p:sp>
        <p:nvSpPr>
          <p:cNvPr id="50" name="文本框 64"/>
          <p:cNvSpPr txBox="1">
            <a:spLocks noChangeArrowheads="1"/>
          </p:cNvSpPr>
          <p:nvPr/>
        </p:nvSpPr>
        <p:spPr bwMode="auto">
          <a:xfrm>
            <a:off x="6724650" y="4290066"/>
            <a:ext cx="456010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捧</a:t>
            </a:r>
          </a:p>
        </p:txBody>
      </p:sp>
      <p:grpSp>
        <p:nvGrpSpPr>
          <p:cNvPr id="35863" name="组合 101"/>
          <p:cNvGrpSpPr/>
          <p:nvPr/>
        </p:nvGrpSpPr>
        <p:grpSpPr bwMode="auto">
          <a:xfrm>
            <a:off x="4949429" y="4302766"/>
            <a:ext cx="750094" cy="1000125"/>
            <a:chOff x="714348" y="428604"/>
            <a:chExt cx="1000132" cy="999339"/>
          </a:xfrm>
        </p:grpSpPr>
        <p:sp>
          <p:nvSpPr>
            <p:cNvPr id="52" name="矩形 5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54" name="直接连接符 53"/>
            <p:cNvCxnSpPr>
              <a:stCxn id="52" idx="1"/>
              <a:endCxn id="5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864" name="组合 109"/>
          <p:cNvGrpSpPr/>
          <p:nvPr/>
        </p:nvGrpSpPr>
        <p:grpSpPr bwMode="auto">
          <a:xfrm>
            <a:off x="7635479" y="4301173"/>
            <a:ext cx="750094" cy="1001712"/>
            <a:chOff x="714348" y="428604"/>
            <a:chExt cx="1000132" cy="1000926"/>
          </a:xfrm>
        </p:grpSpPr>
        <p:sp>
          <p:nvSpPr>
            <p:cNvPr id="56" name="矩形 55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57" name="直接连接符 56"/>
            <p:cNvCxnSpPr>
              <a:stCxn id="56" idx="0"/>
              <a:endCxn id="56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>
              <a:stCxn id="56" idx="1"/>
              <a:endCxn id="56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文本框 64"/>
          <p:cNvSpPr txBox="1">
            <a:spLocks noChangeArrowheads="1"/>
          </p:cNvSpPr>
          <p:nvPr/>
        </p:nvSpPr>
        <p:spPr bwMode="auto">
          <a:xfrm>
            <a:off x="7618815" y="4247204"/>
            <a:ext cx="456009" cy="1083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谐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46" grpId="0"/>
      <p:bldP spid="47" grpId="0"/>
      <p:bldP spid="48" grpId="0"/>
      <p:bldP spid="49" grpId="0"/>
      <p:bldP spid="50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4924669" y="4235450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6071240" y="4235450"/>
            <a:ext cx="37195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4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黎明</a:t>
            </a: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4924669" y="5091113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6071003" y="5091119"/>
            <a:ext cx="4928430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4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黎明，像一把利剑，劈开了默默的夜幕，迎来了初升的阳光。</a:t>
            </a: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4924669" y="2484438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grpSp>
        <p:nvGrpSpPr>
          <p:cNvPr id="36870" name="组合 7"/>
          <p:cNvGrpSpPr/>
          <p:nvPr/>
        </p:nvGrpSpPr>
        <p:grpSpPr bwMode="auto">
          <a:xfrm>
            <a:off x="2164562" y="1693869"/>
            <a:ext cx="2078831" cy="2625725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3367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2284815" y="1554163"/>
            <a:ext cx="2501503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黎</a:t>
            </a:r>
          </a:p>
        </p:txBody>
      </p:sp>
      <p:sp>
        <p:nvSpPr>
          <p:cNvPr id="17" name="文本框 59"/>
          <p:cNvSpPr txBox="1"/>
          <p:nvPr/>
        </p:nvSpPr>
        <p:spPr>
          <a:xfrm>
            <a:off x="3013954" y="912813"/>
            <a:ext cx="950119" cy="1014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lí</a:t>
            </a:r>
            <a:r>
              <a:rPr lang="en-US" altLang="zh-CN" sz="6000" b="1" dirty="0">
                <a:solidFill>
                  <a:srgbClr val="C00000"/>
                </a:solidFill>
                <a:latin typeface="Pinyin Adjust" panose="02000500000000000000" charset="0"/>
                <a:ea typeface="+mn-ea"/>
                <a:cs typeface="Pinyin Adjust" panose="02000500000000000000" charset="0"/>
              </a:rPr>
              <a:t> </a:t>
            </a:r>
            <a:r>
              <a:rPr lang="en-US" altLang="zh-CN" sz="4000" b="1" dirty="0">
                <a:solidFill>
                  <a:srgbClr val="C00000"/>
                </a:solidFill>
                <a:latin typeface="+mn-ea"/>
                <a:ea typeface="+mn-ea"/>
              </a:rPr>
              <a:t> </a:t>
            </a:r>
            <a:endParaRPr lang="zh-CN" altLang="en-US" sz="4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6875" name="文本框 17"/>
          <p:cNvSpPr txBox="1">
            <a:spLocks noChangeArrowheads="1"/>
          </p:cNvSpPr>
          <p:nvPr/>
        </p:nvSpPr>
        <p:spPr bwMode="auto">
          <a:xfrm>
            <a:off x="6071002" y="2053279"/>
            <a:ext cx="4380309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4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撇、横、竖、撇、点、撇、横折钩、撇、撇、捺、竖钩、点、提、撇、点。</a:t>
            </a:r>
          </a:p>
        </p:txBody>
      </p:sp>
      <p:pic>
        <p:nvPicPr>
          <p:cNvPr id="36876" name="图片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266" y="4373563"/>
            <a:ext cx="2483644" cy="201136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  <p:bldP spid="17" grpId="0"/>
      <p:bldP spid="368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4961340" y="3748088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组词</a:t>
            </a: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6026711" y="3748405"/>
            <a:ext cx="3719513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夜幕</a:t>
            </a: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4961340" y="5091113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6026949" y="4659954"/>
            <a:ext cx="4479131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晴朗的夜晚，满天星斗闪烁着光芒，像无数银珠，密密麻麻镶嵌在深黑色的夜幕上。</a:t>
            </a: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4961340" y="2484438"/>
            <a:ext cx="950119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笔顺</a:t>
            </a:r>
          </a:p>
        </p:txBody>
      </p:sp>
      <p:grpSp>
        <p:nvGrpSpPr>
          <p:cNvPr id="37894" name="组合 7"/>
          <p:cNvGrpSpPr/>
          <p:nvPr/>
        </p:nvGrpSpPr>
        <p:grpSpPr bwMode="auto">
          <a:xfrm>
            <a:off x="2164562" y="1693869"/>
            <a:ext cx="2078831" cy="2625725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3367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2287196" y="1566863"/>
            <a:ext cx="2501503" cy="27533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4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幕</a:t>
            </a:r>
          </a:p>
        </p:txBody>
      </p:sp>
      <p:sp>
        <p:nvSpPr>
          <p:cNvPr id="17" name="文本框 59"/>
          <p:cNvSpPr txBox="1"/>
          <p:nvPr/>
        </p:nvSpPr>
        <p:spPr>
          <a:xfrm>
            <a:off x="2893463" y="912819"/>
            <a:ext cx="950119" cy="7067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err="1">
                <a:solidFill>
                  <a:srgbClr val="000000"/>
                </a:solidFill>
                <a:latin typeface="Pinyin Adjust" panose="02000500000000000000" charset="0"/>
                <a:ea typeface="黑体" panose="02010609060101010101" pitchFamily="49" charset="-122"/>
                <a:cs typeface="Pinyin Adjust" panose="02000500000000000000" charset="0"/>
              </a:rPr>
              <a:t>mù</a:t>
            </a:r>
            <a:r>
              <a:rPr lang="en-US" altLang="zh-CN" sz="4000" b="1" dirty="0">
                <a:solidFill>
                  <a:srgbClr val="C00000"/>
                </a:solidFill>
                <a:latin typeface="+mn-ea"/>
                <a:ea typeface="+mn-ea"/>
              </a:rPr>
              <a:t>  </a:t>
            </a:r>
            <a:endParaRPr lang="zh-CN" altLang="en-US" sz="4000" b="1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37897" name="文本框 5"/>
          <p:cNvSpPr txBox="1">
            <a:spLocks noChangeArrowheads="1"/>
          </p:cNvSpPr>
          <p:nvPr/>
        </p:nvSpPr>
        <p:spPr bwMode="auto">
          <a:xfrm>
            <a:off x="6026944" y="2053596"/>
            <a:ext cx="3851672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横、竖、竖、竖、横折、横、横、横、撇、捺、竖、横折钩、竖。</a:t>
            </a:r>
          </a:p>
        </p:txBody>
      </p:sp>
      <p:pic>
        <p:nvPicPr>
          <p:cNvPr id="37898" name="图片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1686" y="4369118"/>
            <a:ext cx="2409825" cy="215265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圆角矩形 22"/>
          <p:cNvSpPr/>
          <p:nvPr/>
        </p:nvSpPr>
        <p:spPr>
          <a:xfrm>
            <a:off x="5211225" y="1125178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  <p:bldP spid="17" grpId="0"/>
      <p:bldP spid="3789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4641974-dcd1-477f-9f28-6d5419e37239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25C89FC5-0DB8-47AD-8AA9-FB167115F544}" vid="{60D269D9-2A0D-40EB-977F-B26E0403B776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1092</Words>
  <Application>Microsoft Office PowerPoint</Application>
  <PresentationFormat>宽屏</PresentationFormat>
  <Paragraphs>172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65</cp:revision>
  <dcterms:created xsi:type="dcterms:W3CDTF">2019-01-28T06:44:00Z</dcterms:created>
  <dcterms:modified xsi:type="dcterms:W3CDTF">2021-10-13T13:26:15Z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