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714" r:id="rId2"/>
  </p:sldMasterIdLst>
  <p:notesMasterIdLst>
    <p:notesMasterId r:id="rId19"/>
  </p:notesMasterIdLst>
  <p:sldIdLst>
    <p:sldId id="11088549" r:id="rId3"/>
    <p:sldId id="302" r:id="rId4"/>
    <p:sldId id="301" r:id="rId5"/>
    <p:sldId id="11088550" r:id="rId6"/>
    <p:sldId id="11088578" r:id="rId7"/>
    <p:sldId id="11088577" r:id="rId8"/>
    <p:sldId id="11088579" r:id="rId9"/>
    <p:sldId id="11088583" r:id="rId10"/>
    <p:sldId id="11088591" r:id="rId11"/>
    <p:sldId id="11088571" r:id="rId12"/>
    <p:sldId id="11088586" r:id="rId13"/>
    <p:sldId id="11088587" r:id="rId14"/>
    <p:sldId id="11088588" r:id="rId15"/>
    <p:sldId id="11088589" r:id="rId16"/>
    <p:sldId id="11088590" r:id="rId17"/>
    <p:sldId id="11088592" r:id="rId18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2" userDrawn="1">
          <p15:clr>
            <a:srgbClr val="A4A3A4"/>
          </p15:clr>
        </p15:guide>
        <p15:guide id="2" pos="39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CC00"/>
    <a:srgbClr val="FF00FF"/>
    <a:srgbClr val="4758FB"/>
    <a:srgbClr val="F5DA65"/>
    <a:srgbClr val="F4FCC4"/>
    <a:srgbClr val="FADAE8"/>
    <a:srgbClr val="D9E0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852"/>
        <p:guide pos="39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4F03179-A7B5-4C39-81C2-271A0FAA00B5}" type="datetimeFigureOut">
              <a:rPr lang="zh-CN" altLang="en-US"/>
              <a:pPr>
                <a:defRPr/>
              </a:pPr>
              <a:t>2021/10/12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AC4F4FE-FA3A-4184-B19A-A13CB830683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56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4F4FE-FA3A-4184-B19A-A13CB830683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571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7603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2D749C3-7124-4EA8-8451-D3B6EF7736F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947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41F6DE1-7531-4DA3-B28A-37D03D752EB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621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7F499D1-DD2C-4356-8EB3-C871EB5DEB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391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68B3BC0-2C2C-4D41-8E0D-F125D0E81E8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351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5E3C790-3423-4AE2-8314-E8D546EE204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421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D87620A-8B6A-4EF2-9C67-E2D5868FA9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126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F4F098E-9C27-4D45-9BE2-1C9BE9A351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827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C36665-FB10-4A2D-899E-F32076570F2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659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577159" y="631555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FE60D1A-7464-4CCC-AEC5-78F50E9743B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2986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2D749C3-7124-4EA8-8451-D3B6EF7736F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1070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909C5E4-3806-407B-995B-8B9B2F16A1C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784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6042FD3-7E62-41B9-B446-BD38F70A676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7967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6042FD3-7E62-41B9-B446-BD38F70A676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2804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6CEBE5E-5A3F-4612-A658-8EA5A57CC5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1014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16A0907-CF8C-4820-8BB8-FD543CC124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1027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FD34379-CBDC-4EBB-8DCE-2A0AA30CC5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2161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D2B545D-1912-4F5B-BFA4-3F38BB9FEF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5340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23F80B8-069F-4CAD-B222-2B5EB6FBD4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5752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41F6DE1-7531-4DA3-B28A-37D03D752EB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9427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7F499D1-DD2C-4356-8EB3-C871EB5DEB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3658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68B3BC0-2C2C-4D41-8E0D-F125D0E81E8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09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5E3C790-3423-4AE2-8314-E8D546EE204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446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23F80B8-069F-4CAD-B222-2B5EB6FBD4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0154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D87620A-8B6A-4EF2-9C67-E2D5868FA9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19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F4F098E-9C27-4D45-9BE2-1C9BE9A351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3773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292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8959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70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7306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1900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9675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8689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078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577159" y="631555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FE60D1A-7464-4CCC-AEC5-78F50E9743B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987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0259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4823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855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909C5E4-3806-407B-995B-8B9B2F16A1C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853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6CEBE5E-5A3F-4612-A658-8EA5A57CC5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815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16A0907-CF8C-4820-8BB8-FD543CC124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844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FD34379-CBDC-4EBB-8DCE-2A0AA30CC5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021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D2B545D-1912-4F5B-BFA4-3F38BB9FEF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287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1.xml"/><Relationship Id="rId38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3"/>
            </p:custDataLst>
          </p:nvPr>
        </p:nvSpPr>
        <p:spPr bwMode="auto">
          <a:xfrm>
            <a:off x="668867" y="431801"/>
            <a:ext cx="1085426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34"/>
            </p:custDataLst>
          </p:nvPr>
        </p:nvSpPr>
        <p:spPr bwMode="auto">
          <a:xfrm>
            <a:off x="668867" y="1295400"/>
            <a:ext cx="10854267" cy="5039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5"/>
            </p:custDataLst>
          </p:nvPr>
        </p:nvSpPr>
        <p:spPr>
          <a:xfrm>
            <a:off x="880535" y="6350001"/>
            <a:ext cx="2698751" cy="31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2021/10/12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6"/>
            </p:custDataLst>
          </p:nvPr>
        </p:nvSpPr>
        <p:spPr>
          <a:xfrm>
            <a:off x="4116919" y="6350001"/>
            <a:ext cx="3958167" cy="31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7"/>
            </p:custDataLst>
          </p:nvPr>
        </p:nvSpPr>
        <p:spPr>
          <a:xfrm>
            <a:off x="8610600" y="6350001"/>
            <a:ext cx="2700867" cy="317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62131F26-AFC4-48D6-86FE-CD00A86B0A5E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3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  <p:sldLayoutId id="2147483662" r:id="rId13"/>
    <p:sldLayoutId id="2147483661" r:id="rId14"/>
    <p:sldLayoutId id="2147483660" r:id="rId15"/>
    <p:sldLayoutId id="2147483659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711" r:id="rId29"/>
    <p:sldLayoutId id="2147483712" r:id="rId30"/>
    <p:sldLayoutId id="2147483713" r:id="rId31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1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4698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 txBox="1">
            <a:spLocks noChangeArrowheads="1"/>
          </p:cNvSpPr>
          <p:nvPr/>
        </p:nvSpPr>
        <p:spPr bwMode="auto">
          <a:xfrm>
            <a:off x="1881190" y="2002368"/>
            <a:ext cx="4916487" cy="1864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6000" b="1" dirty="0">
                <a:latin typeface="楷体" pitchFamily="49" charset="-122"/>
                <a:ea typeface="楷体" pitchFamily="49" charset="-122"/>
              </a:rPr>
              <a:t>习作：</a:t>
            </a:r>
            <a:endParaRPr lang="en-US" altLang="zh-CN" sz="6000" b="1" dirty="0">
              <a:latin typeface="楷体" pitchFamily="49" charset="-122"/>
              <a:ea typeface="楷体" pitchFamily="49" charset="-122"/>
            </a:endParaRPr>
          </a:p>
          <a:p>
            <a:pPr>
              <a:buFont typeface="Arial" pitchFamily="34" charset="0"/>
              <a:buNone/>
            </a:pPr>
            <a:r>
              <a:rPr lang="zh-CN" altLang="en-US" sz="6000" b="1" dirty="0">
                <a:latin typeface="楷体" pitchFamily="49" charset="-122"/>
                <a:ea typeface="楷体" pitchFamily="49" charset="-122"/>
              </a:rPr>
              <a:t>我想对您说</a:t>
            </a:r>
          </a:p>
        </p:txBody>
      </p:sp>
      <p:pic>
        <p:nvPicPr>
          <p:cNvPr id="3075" name="图片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46"/>
          <a:stretch>
            <a:fillRect/>
          </a:stretch>
        </p:blipFill>
        <p:spPr bwMode="auto">
          <a:xfrm>
            <a:off x="1957389" y="294218"/>
            <a:ext cx="2547936" cy="535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555956" y="5352909"/>
            <a:ext cx="1159292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008188" y="706967"/>
            <a:ext cx="6227762" cy="40934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25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可能挤出时间来陪我做游戏，和我一起学习，帮我解决生活、学习中的问题。</a:t>
            </a:r>
            <a:r>
              <a:rPr lang="zh-CN" altLang="en-US" sz="2600" b="1" baseline="300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en-US" altLang="zh-CN" sz="2600" b="1" baseline="30000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5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妈妈，我想对您说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在学习上，我会再接再厉，不辜负您对我的期望！</a:t>
            </a:r>
          </a:p>
          <a:p>
            <a:pPr eaLnBrk="0" hangingPunct="0">
              <a:lnSpc>
                <a:spcPct val="125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从我四五岁时，您就给我讲中国的四大名著故事、各国名人的励志故事</a:t>
            </a:r>
            <a:r>
              <a:rPr lang="en-US" altLang="zh-CN" sz="2600" b="1" dirty="0">
                <a:latin typeface="+mn-ea"/>
                <a:ea typeface="+mn-ea"/>
              </a:rPr>
              <a:t>……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5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您还经常告诉我学习的重要性。每当我考试成绩不理想时，您总是耐心地帮我分析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528052" y="1329268"/>
            <a:ext cx="1763713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②总述妈妈对“我”的关怀。</a:t>
            </a:r>
          </a:p>
        </p:txBody>
      </p:sp>
      <p:cxnSp>
        <p:nvCxnSpPr>
          <p:cNvPr id="7" name="直接连接符 6"/>
          <p:cNvCxnSpPr/>
          <p:nvPr/>
        </p:nvCxnSpPr>
        <p:spPr bwMode="auto">
          <a:xfrm>
            <a:off x="8355013" y="840318"/>
            <a:ext cx="0" cy="5209116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2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8052" y="3670301"/>
            <a:ext cx="1655763" cy="248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矩形 11"/>
          <p:cNvSpPr>
            <a:spLocks noChangeArrowheads="1"/>
          </p:cNvSpPr>
          <p:nvPr/>
        </p:nvSpPr>
        <p:spPr bwMode="auto">
          <a:xfrm>
            <a:off x="1768477" y="681569"/>
            <a:ext cx="794702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原因，鼓励我努力学习，争取进步。</a:t>
            </a:r>
            <a:r>
              <a:rPr lang="zh-CN" altLang="en-US" sz="2700" b="1" baseline="3200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③</a:t>
            </a:r>
            <a:endParaRPr lang="zh-CN" altLang="en-US" sz="2700" b="1"/>
          </a:p>
          <a:p>
            <a:pPr eaLnBrk="0" hangingPunct="0">
              <a:lnSpc>
                <a:spcPct val="125000"/>
              </a:lnSpc>
            </a:pP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　　妈妈，我想对您说</a:t>
            </a:r>
            <a:r>
              <a:rPr lang="en-US" altLang="zh-CN" sz="2700" b="1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我以后不过分</a:t>
            </a:r>
            <a:endParaRPr lang="en-US" altLang="zh-CN" sz="2700" b="1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25000"/>
              </a:lnSpc>
            </a:pP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依赖您了。</a:t>
            </a:r>
          </a:p>
          <a:p>
            <a:pPr eaLnBrk="0" hangingPunct="0">
              <a:lnSpc>
                <a:spcPct val="125000"/>
              </a:lnSpc>
            </a:pP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　　您每天要工作，下班后已经十分疲惫，</a:t>
            </a:r>
            <a:endParaRPr lang="en-US" altLang="zh-CN" sz="2700" b="1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25000"/>
              </a:lnSpc>
            </a:pP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应该好好休息一下，可我却要让您陪我学</a:t>
            </a:r>
            <a:endParaRPr lang="en-US" altLang="zh-CN" sz="2700" b="1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25000"/>
              </a:lnSpc>
            </a:pP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习，一点儿也不考虑您的感受。礼拜天，</a:t>
            </a:r>
            <a:endParaRPr lang="en-US" altLang="zh-CN" sz="2700" b="1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25000"/>
              </a:lnSpc>
            </a:pP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忙碌了一个星期，您本该好好地休息一下，</a:t>
            </a:r>
            <a:endParaRPr lang="en-US" altLang="zh-CN" sz="2700" b="1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25000"/>
              </a:lnSpc>
            </a:pPr>
            <a:r>
              <a:rPr lang="zh-CN" altLang="en-US" sz="2700" b="1">
                <a:latin typeface="楷体" pitchFamily="49" charset="-122"/>
                <a:ea typeface="楷体" pitchFamily="49" charset="-122"/>
              </a:rPr>
              <a:t>可还得帮我洗头、洗澡，带我出去玩儿，</a:t>
            </a:r>
            <a:endParaRPr lang="en-US" altLang="zh-CN" sz="2700" b="1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>
            <a:off x="8359775" y="804335"/>
            <a:ext cx="0" cy="5264151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450265" y="804334"/>
            <a:ext cx="2027237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③具体讲述妈妈在学习上给予“我”的帮助和鼓励。</a:t>
            </a:r>
          </a:p>
        </p:txBody>
      </p:sp>
      <p:pic>
        <p:nvPicPr>
          <p:cNvPr id="13316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3725" y="3507319"/>
            <a:ext cx="2146300" cy="2863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>
            <a:spLocks noChangeArrowheads="1"/>
          </p:cNvSpPr>
          <p:nvPr/>
        </p:nvSpPr>
        <p:spPr bwMode="auto">
          <a:xfrm>
            <a:off x="1925638" y="474135"/>
            <a:ext cx="6259512" cy="452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3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帮我收拾房间。我应该学会自己的事情自己做。</a:t>
            </a:r>
            <a:r>
              <a:rPr lang="zh-CN" altLang="en-US" sz="2600" b="1" baseline="300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endParaRPr lang="en-US" altLang="zh-CN" sz="2600" b="1" baseline="30000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3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妈妈，我想对您说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我以后一定“言必信，行必果”。</a:t>
            </a:r>
          </a:p>
          <a:p>
            <a:pPr>
              <a:lnSpc>
                <a:spcPct val="123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从一年级到五年级，每一个假期虽然我都会做一个非常容易实施的作息表，但总不能按照计划实行，直到假期快要结束的时候，才急急忙忙地补作业。就是在</a:t>
            </a:r>
            <a:r>
              <a:rPr lang="zh-CN" altLang="en-US" sz="2600" b="1" spc="-100" dirty="0">
                <a:latin typeface="楷体" panose="02010609060101010101" pitchFamily="49" charset="-122"/>
                <a:ea typeface="楷体" panose="02010609060101010101" pitchFamily="49" charset="-122"/>
              </a:rPr>
              <a:t>平时，我看电视或者玩时，您让我去写作业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>
            <a:off x="8213725" y="641353"/>
            <a:ext cx="0" cy="5581649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258175" y="846667"/>
            <a:ext cx="226853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④述说妈妈为“我”付出</a:t>
            </a:r>
            <a:r>
              <a:rPr lang="zh-CN" altLang="en-US" sz="2400" b="1" spc="-100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很多，表达“我”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要学会自立的决心。</a:t>
            </a:r>
          </a:p>
        </p:txBody>
      </p:sp>
      <p:pic>
        <p:nvPicPr>
          <p:cNvPr id="14340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7402" y="3761319"/>
            <a:ext cx="1795463" cy="2393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"/>
          <p:cNvSpPr>
            <a:spLocks noChangeArrowheads="1"/>
          </p:cNvSpPr>
          <p:nvPr/>
        </p:nvSpPr>
        <p:spPr bwMode="auto">
          <a:xfrm>
            <a:off x="2036765" y="575735"/>
            <a:ext cx="6689725" cy="4341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我会利索地回答“马上写”。可每次都要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spc="100" dirty="0">
                <a:latin typeface="楷体" panose="02010609060101010101" pitchFamily="49" charset="-122"/>
                <a:ea typeface="楷体" panose="02010609060101010101" pitchFamily="49" charset="-122"/>
              </a:rPr>
              <a:t>拖拖拉拉半天，才会动笔。这样学习可</a:t>
            </a:r>
            <a:endParaRPr lang="en-US" altLang="zh-CN" sz="2600" b="1" spc="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spc="100" dirty="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行！</a:t>
            </a:r>
            <a:r>
              <a:rPr lang="zh-CN" altLang="en-US" sz="2600" b="1" baseline="300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endParaRPr lang="en-US" altLang="zh-CN" sz="2600" b="1" baseline="30000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妈妈，我想对您说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我再也不乱扔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东西了。</a:t>
            </a: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我爱乱扔东西，记性也不好。如把眼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镜放到了床上，一分钟后就忘了放哪儿，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不得不动员全家找眼镜。不仅如此，剪刀、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直尺、笔、书、橡皮等也经常“失踪”。</a:t>
            </a:r>
            <a:endParaRPr lang="zh-CN" altLang="en-US" sz="2600" b="1" baseline="30000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" name="直接连接符 1"/>
          <p:cNvCxnSpPr/>
          <p:nvPr/>
        </p:nvCxnSpPr>
        <p:spPr bwMode="auto">
          <a:xfrm>
            <a:off x="8448675" y="681568"/>
            <a:ext cx="0" cy="5505451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574090" y="1490134"/>
            <a:ext cx="1773237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⑤“我”下决心改正拖延的毛病。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8897" y="4364515"/>
            <a:ext cx="1484986" cy="1258777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>
            <a:off x="8251825" y="702734"/>
            <a:ext cx="0" cy="5505451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1" name="矩形 2"/>
          <p:cNvSpPr>
            <a:spLocks noChangeArrowheads="1"/>
          </p:cNvSpPr>
          <p:nvPr/>
        </p:nvSpPr>
        <p:spPr bwMode="auto">
          <a:xfrm>
            <a:off x="1830388" y="586318"/>
            <a:ext cx="6521450" cy="4341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spc="-100" dirty="0">
                <a:latin typeface="楷体" panose="02010609060101010101" pitchFamily="49" charset="-122"/>
                <a:ea typeface="楷体" panose="02010609060101010101" pitchFamily="49" charset="-122"/>
              </a:rPr>
              <a:t>时间长了，屋子就乱成了“猪窝”。您就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和我一起收拾房间，而每次收拾房间的时候，我总要偷些懒，这样一来，您干的活儿就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更多了，也更累了。</a:t>
            </a:r>
            <a:r>
              <a:rPr lang="zh-CN" altLang="en-US" sz="2600" b="1" baseline="300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⑥</a:t>
            </a:r>
            <a:endParaRPr lang="en-US" altLang="zh-CN" sz="2600" b="1" baseline="30000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妈妈，我想对您说</a:t>
            </a: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我永远爱您！</a:t>
            </a:r>
            <a:r>
              <a:rPr lang="zh-CN" altLang="en-US" sz="2600" b="1" baseline="300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⑦</a:t>
            </a: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祝您</a:t>
            </a: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身体健康！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8000"/>
              </a:lnSpc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　　　　　　　  您的女儿：魏云彤</a:t>
            </a:r>
            <a:endParaRPr lang="en-US" altLang="zh-CN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18000"/>
              </a:lnSpc>
              <a:defRPr/>
            </a:pP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10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2600" dirty="0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375650" y="3752851"/>
            <a:ext cx="208438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⑦结尾抒发爱妈妈的感情，升华了情感。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375650" y="994834"/>
            <a:ext cx="2084388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⑥说出自己的一个坏习惯和由此给妈妈带来的劳累。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2" descr="40050997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4286" y="-133351"/>
            <a:ext cx="12393226" cy="7124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843088" y="601134"/>
            <a:ext cx="8545512" cy="417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3400" b="1" dirty="0">
                <a:solidFill>
                  <a:srgbClr val="F2F2F2"/>
                </a:solidFill>
                <a:latin typeface="宋体" pitchFamily="2" charset="-122"/>
              </a:rPr>
              <a:t>　　</a:t>
            </a:r>
            <a:r>
              <a:rPr lang="zh-CN" altLang="en-US" sz="3400" b="1" dirty="0">
                <a:solidFill>
                  <a:srgbClr val="FFFF00"/>
                </a:solidFill>
                <a:latin typeface="宋体" pitchFamily="2" charset="-122"/>
              </a:rPr>
              <a:t>总评：</a:t>
            </a:r>
            <a:r>
              <a:rPr lang="zh-CN" altLang="en-US" sz="3400" b="1" dirty="0">
                <a:solidFill>
                  <a:srgbClr val="F2F2F2"/>
                </a:solidFill>
                <a:latin typeface="宋体" pitchFamily="2" charset="-122"/>
              </a:rPr>
              <a:t>习作以书信的形式写出了妈妈对“我”的爱，表达了“我”对妈妈真挚的感激之情。在信中，小作者以小片段的形式写出了妈妈对“我”思想上的指引、生活上的关怀、学习上的帮助，对妈妈说出了自己的心里话，显得条理清晰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58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" name="组合 1"/>
          <p:cNvGrpSpPr>
            <a:grpSpLocks/>
          </p:cNvGrpSpPr>
          <p:nvPr/>
        </p:nvGrpSpPr>
        <p:grpSpPr bwMode="auto">
          <a:xfrm>
            <a:off x="1611315" y="143935"/>
            <a:ext cx="2295525" cy="1185333"/>
            <a:chOff x="52599" y="101562"/>
            <a:chExt cx="2295247" cy="887929"/>
          </a:xfrm>
        </p:grpSpPr>
        <p:pic>
          <p:nvPicPr>
            <p:cNvPr id="4098" name="图片 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661" y="115096"/>
              <a:ext cx="1863701" cy="694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9" name="图片 8" descr="小天使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3106" y="101562"/>
              <a:ext cx="754740" cy="887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0" name="图片 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463247">
              <a:off x="52599" y="507615"/>
              <a:ext cx="306866" cy="449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1" name="文本框 6"/>
            <p:cNvSpPr txBox="1">
              <a:spLocks noChangeArrowheads="1"/>
            </p:cNvSpPr>
            <p:nvPr/>
          </p:nvSpPr>
          <p:spPr bwMode="auto">
            <a:xfrm>
              <a:off x="248272" y="172190"/>
              <a:ext cx="1627172" cy="391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B0F0"/>
                  </a:solidFill>
                  <a:latin typeface="黑体" pitchFamily="49" charset="-122"/>
                  <a:ea typeface="黑体" pitchFamily="49" charset="-122"/>
                </a:rPr>
                <a:t>习作要求</a:t>
              </a:r>
            </a:p>
          </p:txBody>
        </p:sp>
      </p:grpSp>
      <p:sp>
        <p:nvSpPr>
          <p:cNvPr id="8" name="文本框 3"/>
          <p:cNvSpPr txBox="1"/>
          <p:nvPr/>
        </p:nvSpPr>
        <p:spPr bwMode="auto">
          <a:xfrm>
            <a:off x="5210175" y="1111252"/>
            <a:ext cx="5126038" cy="34586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  <a:defRPr/>
            </a:pPr>
            <a:r>
              <a:rPr lang="en-US" altLang="zh-CN" sz="3000" b="1" noProof="1">
                <a:latin typeface="宋体" panose="02010600030101010101" pitchFamily="2" charset="-122"/>
              </a:rPr>
              <a:t>    </a:t>
            </a:r>
            <a:r>
              <a:rPr lang="zh-CN" altLang="en-US" sz="2900" b="1" noProof="1">
                <a:latin typeface="宋体" panose="02010600030101010101" pitchFamily="2" charset="-122"/>
              </a:rPr>
              <a:t>你和爸爸妈妈可能是无话不说的好朋友，也可能平时你与他们的交流并不多。</a:t>
            </a:r>
            <a:r>
              <a:rPr lang="zh-CN" altLang="en-US" sz="2900" b="1" noProof="1">
                <a:solidFill>
                  <a:srgbClr val="FF00FF"/>
                </a:solidFill>
                <a:latin typeface="宋体" panose="02010600030101010101" pitchFamily="2" charset="-122"/>
              </a:rPr>
              <a:t>让我们借这次习作的机会，把平时想对他们说的话</a:t>
            </a:r>
            <a:r>
              <a:rPr lang="zh-CN" altLang="en-US" sz="2900" b="1" spc="-100" noProof="1">
                <a:solidFill>
                  <a:srgbClr val="FF00FF"/>
                </a:solidFill>
                <a:latin typeface="宋体" panose="02010600030101010101" pitchFamily="2" charset="-122"/>
              </a:rPr>
              <a:t>写下来，与他们真心</a:t>
            </a:r>
            <a:r>
              <a:rPr lang="en-US" altLang="zh-CN" sz="2900" b="1" spc="-100" noProof="1">
                <a:solidFill>
                  <a:srgbClr val="FF00FF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900" b="1" spc="-100" noProof="1">
                <a:solidFill>
                  <a:srgbClr val="FF00FF"/>
                </a:solidFill>
                <a:latin typeface="宋体" panose="02010600030101010101" pitchFamily="2" charset="-122"/>
              </a:rPr>
              <a:t>交谈</a:t>
            </a:r>
            <a:r>
              <a:rPr lang="en-US" altLang="zh-CN" sz="2900" b="1" spc="-100" noProof="1">
                <a:solidFill>
                  <a:srgbClr val="FF00FF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900" b="1" spc="-100" noProof="1">
                <a:solidFill>
                  <a:srgbClr val="FF00FF"/>
                </a:solidFill>
                <a:latin typeface="宋体" panose="02010600030101010101" pitchFamily="2" charset="-122"/>
              </a:rPr>
              <a:t>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7045" y="1941581"/>
            <a:ext cx="2931465" cy="2615353"/>
          </a:xfrm>
          <a:prstGeom prst="rect">
            <a:avLst/>
          </a:prstGeom>
          <a:effectLst>
            <a:reflection blurRad="6350" stA="26000" endPos="50000" dist="12700" dir="5400000" sy="-100000" algn="bl" rotWithShape="0"/>
            <a:softEdge rad="31750"/>
          </a:effectLst>
          <a:scene3d>
            <a:camera prst="orthographicFront">
              <a:rot lat="0" lon="0" rev="300000"/>
            </a:camera>
            <a:lightRig rig="threePt" dir="t"/>
          </a:scene3d>
        </p:spPr>
      </p:pic>
      <p:sp>
        <p:nvSpPr>
          <p:cNvPr id="2" name="文本框 1"/>
          <p:cNvSpPr txBox="1"/>
          <p:nvPr/>
        </p:nvSpPr>
        <p:spPr>
          <a:xfrm>
            <a:off x="5877017" y="381740"/>
            <a:ext cx="2272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2292350" y="2633135"/>
            <a:ext cx="7621588" cy="1545167"/>
            <a:chOff x="767816" y="1989089"/>
            <a:chExt cx="7622327" cy="1158343"/>
          </a:xfrm>
        </p:grpSpPr>
        <p:sp>
          <p:nvSpPr>
            <p:cNvPr id="6" name="矩形: 圆角 5"/>
            <p:cNvSpPr/>
            <p:nvPr/>
          </p:nvSpPr>
          <p:spPr>
            <a:xfrm>
              <a:off x="767816" y="1989089"/>
              <a:ext cx="7622327" cy="1158343"/>
            </a:xfrm>
            <a:prstGeom prst="roundRect">
              <a:avLst/>
            </a:prstGeom>
            <a:solidFill>
              <a:srgbClr val="FED6FC"/>
            </a:solidFill>
            <a:ln w="12700">
              <a:solidFill>
                <a:srgbClr val="FB75F5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3000" dirty="0"/>
            </a:p>
          </p:txBody>
        </p:sp>
        <p:sp>
          <p:nvSpPr>
            <p:cNvPr id="3" name="矩形 2"/>
            <p:cNvSpPr>
              <a:spLocks noChangeArrowheads="1"/>
            </p:cNvSpPr>
            <p:nvPr/>
          </p:nvSpPr>
          <p:spPr bwMode="auto">
            <a:xfrm>
              <a:off x="842436" y="2019238"/>
              <a:ext cx="7519129" cy="89983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20000"/>
                </a:lnSpc>
                <a:defRPr/>
              </a:pPr>
              <a:r>
                <a:rPr lang="zh-CN" altLang="en-US" sz="3000" b="1" dirty="0">
                  <a:solidFill>
                    <a:srgbClr val="0000FF"/>
                  </a:solidFill>
                  <a:latin typeface="+mj-ea"/>
                  <a:ea typeface="+mj-ea"/>
                </a:rPr>
                <a:t>　　</a:t>
              </a:r>
              <a:r>
                <a:rPr lang="zh-CN" altLang="zh-CN" sz="3000" b="1" dirty="0">
                  <a:solidFill>
                    <a:srgbClr val="0000FF"/>
                  </a:solidFill>
                  <a:latin typeface="+mj-ea"/>
                  <a:ea typeface="+mj-ea"/>
                </a:rPr>
                <a:t>可以讲讲你对一些事情的不同看法，让他们了解正在长大的你。</a:t>
              </a:r>
              <a:endParaRPr lang="en-US" altLang="zh-CN" sz="3000" b="1" dirty="0">
                <a:solidFill>
                  <a:srgbClr val="0000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312988" y="4476752"/>
            <a:ext cx="7708900" cy="1543050"/>
            <a:chOff x="788756" y="3357199"/>
            <a:chExt cx="7709975" cy="1158004"/>
          </a:xfrm>
        </p:grpSpPr>
        <p:sp>
          <p:nvSpPr>
            <p:cNvPr id="7" name="矩形: 圆角 6"/>
            <p:cNvSpPr/>
            <p:nvPr/>
          </p:nvSpPr>
          <p:spPr>
            <a:xfrm>
              <a:off x="788756" y="3357199"/>
              <a:ext cx="7622650" cy="1158004"/>
            </a:xfrm>
            <a:prstGeom prst="roundRect">
              <a:avLst/>
            </a:prstGeom>
            <a:solidFill>
              <a:srgbClr val="D8F9CF"/>
            </a:solidFill>
            <a:ln w="12700"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3000" dirty="0"/>
            </a:p>
          </p:txBody>
        </p:sp>
        <p:sp>
          <p:nvSpPr>
            <p:cNvPr id="4" name="矩形 3"/>
            <p:cNvSpPr>
              <a:spLocks noChangeArrowheads="1"/>
            </p:cNvSpPr>
            <p:nvPr/>
          </p:nvSpPr>
          <p:spPr bwMode="auto">
            <a:xfrm>
              <a:off x="876080" y="3398500"/>
              <a:ext cx="7622651" cy="90080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20000"/>
                </a:lnSpc>
                <a:defRPr/>
              </a:pPr>
              <a:r>
                <a:rPr lang="zh-CN" altLang="en-US" sz="3000" b="1" dirty="0">
                  <a:solidFill>
                    <a:srgbClr val="0000FF"/>
                  </a:solidFill>
                  <a:latin typeface="+mj-ea"/>
                  <a:ea typeface="+mj-ea"/>
                </a:rPr>
                <a:t>　　</a:t>
              </a:r>
              <a:r>
                <a:rPr lang="zh-CN" altLang="zh-CN" sz="3000" b="1" spc="-100" dirty="0">
                  <a:solidFill>
                    <a:srgbClr val="0000FF"/>
                  </a:solidFill>
                  <a:latin typeface="+mj-ea"/>
                  <a:ea typeface="+mj-ea"/>
                </a:rPr>
                <a:t>可以关注他们的生活，向他们提出建议</a:t>
              </a:r>
              <a:r>
                <a:rPr lang="zh-CN" altLang="zh-CN" sz="3000" b="1" dirty="0">
                  <a:solidFill>
                    <a:srgbClr val="0000FF"/>
                  </a:solidFill>
                  <a:latin typeface="+mj-ea"/>
                  <a:ea typeface="+mj-ea"/>
                </a:rPr>
                <a:t>，如，劝他们改掉一些你认为不好的习惯。</a:t>
              </a:r>
            </a:p>
          </p:txBody>
        </p:sp>
      </p:grpSp>
      <p:grpSp>
        <p:nvGrpSpPr>
          <p:cNvPr id="9" name="组合 11"/>
          <p:cNvGrpSpPr>
            <a:grpSpLocks/>
          </p:cNvGrpSpPr>
          <p:nvPr/>
        </p:nvGrpSpPr>
        <p:grpSpPr bwMode="auto">
          <a:xfrm>
            <a:off x="2284415" y="791634"/>
            <a:ext cx="7623175" cy="1543051"/>
            <a:chOff x="760413" y="593725"/>
            <a:chExt cx="7623175" cy="1157288"/>
          </a:xfrm>
        </p:grpSpPr>
        <p:sp>
          <p:nvSpPr>
            <p:cNvPr id="5" name="矩形: 圆角 4"/>
            <p:cNvSpPr/>
            <p:nvPr/>
          </p:nvSpPr>
          <p:spPr bwMode="auto">
            <a:xfrm>
              <a:off x="760413" y="593725"/>
              <a:ext cx="7623175" cy="1157288"/>
            </a:xfrm>
            <a:prstGeom prst="roundRect">
              <a:avLst/>
            </a:prstGeom>
            <a:solidFill>
              <a:srgbClr val="FFF0C1"/>
            </a:solidFill>
            <a:ln w="12700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3000" dirty="0"/>
            </a:p>
          </p:txBody>
        </p:sp>
        <p:sp>
          <p:nvSpPr>
            <p:cNvPr id="11" name="矩形 10"/>
            <p:cNvSpPr>
              <a:spLocks noChangeArrowheads="1"/>
            </p:cNvSpPr>
            <p:nvPr/>
          </p:nvSpPr>
          <p:spPr bwMode="auto">
            <a:xfrm>
              <a:off x="855663" y="614363"/>
              <a:ext cx="7519987" cy="90024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lnSpc>
                  <a:spcPct val="120000"/>
                </a:lnSpc>
                <a:defRPr/>
              </a:pPr>
              <a:r>
                <a:rPr lang="zh-CN" altLang="en-US" sz="3000" b="1" dirty="0">
                  <a:solidFill>
                    <a:srgbClr val="0000FF"/>
                  </a:solidFill>
                  <a:latin typeface="+mj-ea"/>
                  <a:ea typeface="+mj-ea"/>
                </a:rPr>
                <a:t>　　</a:t>
              </a:r>
              <a:r>
                <a:rPr lang="zh-CN" altLang="zh-CN" sz="3000" b="1" dirty="0">
                  <a:solidFill>
                    <a:srgbClr val="0000FF"/>
                  </a:solidFill>
                  <a:latin typeface="+mj-ea"/>
                  <a:ea typeface="+mj-ea"/>
                </a:rPr>
                <a:t>可以回忆</a:t>
              </a:r>
              <a:r>
                <a:rPr lang="zh-CN" altLang="en-US" sz="3000" b="1" dirty="0">
                  <a:solidFill>
                    <a:srgbClr val="0000FF"/>
                  </a:solidFill>
                  <a:latin typeface="+mj-ea"/>
                  <a:ea typeface="+mj-ea"/>
                </a:rPr>
                <a:t>你</a:t>
              </a:r>
              <a:r>
                <a:rPr lang="zh-CN" altLang="zh-CN" sz="3000" b="1" dirty="0">
                  <a:solidFill>
                    <a:srgbClr val="0000FF"/>
                  </a:solidFill>
                  <a:latin typeface="+mj-ea"/>
                  <a:ea typeface="+mj-ea"/>
                </a:rPr>
                <a:t>们之间难忘的事，表达你对他们的爱。</a:t>
              </a:r>
              <a:endParaRPr lang="en-US" altLang="zh-CN" sz="3000" b="1" dirty="0">
                <a:solidFill>
                  <a:srgbClr val="0000FF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组合 1"/>
          <p:cNvGrpSpPr>
            <a:grpSpLocks/>
          </p:cNvGrpSpPr>
          <p:nvPr/>
        </p:nvGrpSpPr>
        <p:grpSpPr bwMode="auto">
          <a:xfrm>
            <a:off x="1611315" y="143935"/>
            <a:ext cx="2295525" cy="1185333"/>
            <a:chOff x="52599" y="101562"/>
            <a:chExt cx="2295247" cy="887929"/>
          </a:xfrm>
        </p:grpSpPr>
        <p:pic>
          <p:nvPicPr>
            <p:cNvPr id="6146" name="图片 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661" y="115096"/>
              <a:ext cx="1863701" cy="694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7" name="图片 8" descr="小天使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3106" y="101562"/>
              <a:ext cx="754740" cy="887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8" name="图片 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463247">
              <a:off x="52599" y="507615"/>
              <a:ext cx="306866" cy="449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9" name="文本框 6"/>
            <p:cNvSpPr txBox="1">
              <a:spLocks noChangeArrowheads="1"/>
            </p:cNvSpPr>
            <p:nvPr/>
          </p:nvSpPr>
          <p:spPr bwMode="auto">
            <a:xfrm>
              <a:off x="248272" y="172190"/>
              <a:ext cx="1627172" cy="391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00B0F0"/>
                  </a:solidFill>
                  <a:latin typeface="黑体" pitchFamily="49" charset="-122"/>
                  <a:ea typeface="黑体" pitchFamily="49" charset="-122"/>
                </a:rPr>
                <a:t>习作指导</a:t>
              </a: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103438" y="1689102"/>
            <a:ext cx="7853362" cy="3621617"/>
            <a:chOff x="579274" y="1267237"/>
            <a:chExt cx="7852749" cy="2716578"/>
          </a:xfrm>
        </p:grpSpPr>
        <p:sp>
          <p:nvSpPr>
            <p:cNvPr id="6151" name="矩形 1"/>
            <p:cNvSpPr>
              <a:spLocks noChangeArrowheads="1"/>
            </p:cNvSpPr>
            <p:nvPr/>
          </p:nvSpPr>
          <p:spPr bwMode="auto">
            <a:xfrm>
              <a:off x="4273440" y="1267237"/>
              <a:ext cx="4158583" cy="2110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30000"/>
                </a:lnSpc>
              </a:pPr>
              <a:r>
                <a:rPr lang="zh-CN" altLang="en-US" sz="3400" b="1" dirty="0">
                  <a:latin typeface="黑体" pitchFamily="49" charset="-122"/>
                  <a:ea typeface="黑体" pitchFamily="49" charset="-122"/>
                </a:rPr>
                <a:t>　　</a:t>
              </a:r>
              <a:r>
                <a:rPr lang="zh-CN" altLang="zh-CN" sz="3400" b="1" dirty="0">
                  <a:latin typeface="黑体" pitchFamily="49" charset="-122"/>
                  <a:ea typeface="黑体" pitchFamily="49" charset="-122"/>
                </a:rPr>
                <a:t>和父母讲</a:t>
              </a:r>
              <a:r>
                <a:rPr lang="zh-CN" altLang="zh-CN" sz="3400" b="1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难忘</a:t>
              </a:r>
              <a:r>
                <a:rPr lang="zh-CN" altLang="zh-CN" sz="3400" b="1" dirty="0">
                  <a:latin typeface="黑体" pitchFamily="49" charset="-122"/>
                  <a:ea typeface="黑体" pitchFamily="49" charset="-122"/>
                </a:rPr>
                <a:t>的事，要写出具体的事例。</a:t>
              </a:r>
              <a:r>
                <a:rPr lang="zh-CN" altLang="zh-CN" sz="3400" b="1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事例的叙述要清楚、具体、完整。</a:t>
              </a:r>
            </a:p>
          </p:txBody>
        </p:sp>
        <p:pic>
          <p:nvPicPr>
            <p:cNvPr id="6152" name="图片 3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274" y="1433010"/>
              <a:ext cx="3607127" cy="2550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27252" y="982133"/>
            <a:ext cx="8450263" cy="349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400" b="1" dirty="0">
                <a:latin typeface="黑体" pitchFamily="49" charset="-122"/>
                <a:ea typeface="黑体" pitchFamily="49" charset="-122"/>
              </a:rPr>
              <a:t>　　</a:t>
            </a:r>
            <a:r>
              <a:rPr lang="zh-CN" altLang="zh-CN" sz="3400" b="1" dirty="0">
                <a:latin typeface="黑体" pitchFamily="49" charset="-122"/>
                <a:ea typeface="黑体" pitchFamily="49" charset="-122"/>
              </a:rPr>
              <a:t>发表对某件事或者某种做法的看法，</a:t>
            </a:r>
            <a:endParaRPr lang="en-US" altLang="zh-CN" sz="3400" b="1" dirty="0">
              <a:latin typeface="黑体" pitchFamily="49" charset="-122"/>
              <a:ea typeface="黑体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zh-CN" sz="3400" b="1" dirty="0">
                <a:latin typeface="黑体" pitchFamily="49" charset="-122"/>
                <a:ea typeface="黑体" pitchFamily="49" charset="-122"/>
              </a:rPr>
              <a:t>也要以具体的事例为基</a:t>
            </a:r>
            <a:endParaRPr lang="en-US" altLang="zh-CN" sz="3400" b="1" dirty="0">
              <a:latin typeface="黑体" pitchFamily="49" charset="-122"/>
              <a:ea typeface="黑体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zh-CN" sz="3400" b="1" dirty="0">
                <a:latin typeface="黑体" pitchFamily="49" charset="-122"/>
                <a:ea typeface="黑体" pitchFamily="49" charset="-122"/>
              </a:rPr>
              <a:t>础，不能“</a:t>
            </a:r>
            <a:r>
              <a:rPr lang="zh-CN" altLang="zh-CN" sz="3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空口无凭</a:t>
            </a:r>
            <a:r>
              <a:rPr lang="zh-CN" altLang="zh-CN" sz="3400" b="1" dirty="0">
                <a:latin typeface="黑体" pitchFamily="49" charset="-122"/>
                <a:ea typeface="黑体" pitchFamily="49" charset="-122"/>
              </a:rPr>
              <a:t>”。</a:t>
            </a:r>
            <a:endParaRPr lang="en-US" altLang="zh-CN" sz="3400" b="1" dirty="0">
              <a:latin typeface="黑体" pitchFamily="49" charset="-122"/>
              <a:ea typeface="黑体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zh-CN" sz="3400" b="1" dirty="0">
                <a:latin typeface="黑体" pitchFamily="49" charset="-122"/>
                <a:ea typeface="黑体" pitchFamily="49" charset="-122"/>
              </a:rPr>
              <a:t>发表看法时</a:t>
            </a:r>
            <a:r>
              <a:rPr lang="zh-CN" altLang="zh-CN" sz="3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语言要生动</a:t>
            </a:r>
            <a:r>
              <a:rPr lang="zh-CN" altLang="en-US" sz="3400" b="1" dirty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3400" b="1" dirty="0">
              <a:latin typeface="黑体" pitchFamily="49" charset="-122"/>
              <a:ea typeface="黑体" pitchFamily="49" charset="-122"/>
            </a:endParaRPr>
          </a:p>
          <a:p>
            <a:pPr eaLnBrk="0" hangingPunct="0">
              <a:lnSpc>
                <a:spcPct val="130000"/>
              </a:lnSpc>
            </a:pPr>
            <a:r>
              <a:rPr lang="zh-CN" altLang="zh-CN" sz="3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语气要委婉</a:t>
            </a:r>
            <a:r>
              <a:rPr lang="zh-CN" altLang="zh-CN" sz="3400" b="1" dirty="0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zh-CN" sz="3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要以理服人</a:t>
            </a:r>
            <a:r>
              <a:rPr lang="zh-CN" altLang="zh-CN" sz="3400" b="1" dirty="0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400" y="2131769"/>
            <a:ext cx="3019350" cy="3019349"/>
          </a:xfrm>
          <a:prstGeom prst="snip2Diag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189165" y="1627719"/>
            <a:ext cx="7856537" cy="3602567"/>
            <a:chOff x="665682" y="1220305"/>
            <a:chExt cx="7856540" cy="2702890"/>
          </a:xfrm>
        </p:grpSpPr>
        <p:sp>
          <p:nvSpPr>
            <p:cNvPr id="8194" name="矩形 1"/>
            <p:cNvSpPr>
              <a:spLocks noChangeArrowheads="1"/>
            </p:cNvSpPr>
            <p:nvPr/>
          </p:nvSpPr>
          <p:spPr bwMode="auto">
            <a:xfrm>
              <a:off x="4376827" y="1286156"/>
              <a:ext cx="4145395" cy="1953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400" b="1" dirty="0">
                  <a:latin typeface="黑体" pitchFamily="49" charset="-122"/>
                  <a:ea typeface="黑体" pitchFamily="49" charset="-122"/>
                </a:rPr>
                <a:t>　　</a:t>
              </a:r>
              <a:r>
                <a:rPr lang="zh-CN" altLang="zh-CN" sz="3400" b="1" dirty="0">
                  <a:latin typeface="黑体" pitchFamily="49" charset="-122"/>
                  <a:ea typeface="黑体" pitchFamily="49" charset="-122"/>
                </a:rPr>
                <a:t>给父母提建议</a:t>
              </a:r>
              <a:r>
                <a:rPr lang="zh-CN" altLang="en-US" sz="3400" b="1" dirty="0">
                  <a:latin typeface="黑体" pitchFamily="49" charset="-122"/>
                  <a:ea typeface="黑体" pitchFamily="49" charset="-122"/>
                </a:rPr>
                <a:t>时</a:t>
              </a:r>
              <a:r>
                <a:rPr lang="zh-CN" altLang="zh-CN" sz="3400" b="1" dirty="0">
                  <a:latin typeface="黑体" pitchFamily="49" charset="-122"/>
                  <a:ea typeface="黑体" pitchFamily="49" charset="-122"/>
                </a:rPr>
                <a:t>，要交代清楚某种习惯的</a:t>
              </a:r>
              <a:r>
                <a:rPr lang="zh-CN" altLang="zh-CN" sz="3400" b="1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利与弊</a:t>
              </a:r>
              <a:r>
                <a:rPr lang="zh-CN" altLang="zh-CN" sz="3400" b="1" dirty="0">
                  <a:latin typeface="黑体" pitchFamily="49" charset="-122"/>
                  <a:ea typeface="黑体" pitchFamily="49" charset="-122"/>
                </a:rPr>
                <a:t>，建议的内容要</a:t>
              </a:r>
              <a:r>
                <a:rPr lang="zh-CN" altLang="zh-CN" sz="3400" b="1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条理清楚</a:t>
              </a:r>
              <a:r>
                <a:rPr lang="zh-CN" altLang="zh-CN" sz="3400" b="1" dirty="0">
                  <a:latin typeface="黑体" pitchFamily="49" charset="-122"/>
                  <a:ea typeface="黑体" pitchFamily="49" charset="-122"/>
                </a:rPr>
                <a:t>。</a:t>
              </a: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65682" y="1220305"/>
              <a:ext cx="3399245" cy="2702890"/>
            </a:xfrm>
            <a:prstGeom prst="teardrop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6"/>
          <p:cNvGrpSpPr>
            <a:grpSpLocks/>
          </p:cNvGrpSpPr>
          <p:nvPr/>
        </p:nvGrpSpPr>
        <p:grpSpPr bwMode="auto">
          <a:xfrm>
            <a:off x="4267202" y="4036485"/>
            <a:ext cx="1528763" cy="800100"/>
            <a:chOff x="3042744" y="3027969"/>
            <a:chExt cx="1529256" cy="599368"/>
          </a:xfrm>
        </p:grpSpPr>
        <p:sp>
          <p:nvSpPr>
            <p:cNvPr id="51" name="矩形: 剪去对角 50"/>
            <p:cNvSpPr/>
            <p:nvPr/>
          </p:nvSpPr>
          <p:spPr>
            <a:xfrm>
              <a:off x="3042744" y="3066024"/>
              <a:ext cx="1529256" cy="561313"/>
            </a:xfrm>
            <a:prstGeom prst="snip2DiagRect">
              <a:avLst/>
            </a:prstGeom>
            <a:solidFill>
              <a:srgbClr val="EBFEBA"/>
            </a:solidFill>
            <a:ln>
              <a:solidFill>
                <a:srgbClr val="F1B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9219" name="矩形 51"/>
            <p:cNvSpPr>
              <a:spLocks noChangeArrowheads="1"/>
            </p:cNvSpPr>
            <p:nvPr/>
          </p:nvSpPr>
          <p:spPr bwMode="auto">
            <a:xfrm>
              <a:off x="3108044" y="3027969"/>
              <a:ext cx="1408116" cy="438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祝福语</a:t>
              </a:r>
              <a:endParaRPr lang="zh-CN" altLang="en-US" sz="300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330450" y="469902"/>
            <a:ext cx="75311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000" b="1">
                <a:latin typeface="黑体" pitchFamily="49" charset="-122"/>
                <a:ea typeface="黑体" pitchFamily="49" charset="-122"/>
              </a:rPr>
              <a:t>　　通过书信或电子邮件的形式表达对爸爸妈妈想说的话。</a:t>
            </a:r>
            <a:endParaRPr lang="en-US" altLang="zh-CN" sz="30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330450" y="2076452"/>
            <a:ext cx="3594100" cy="6463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+mj-ea"/>
                <a:ea typeface="+mj-ea"/>
              </a:rPr>
              <a:t>书信的构成：</a:t>
            </a:r>
            <a:endParaRPr lang="en-US" altLang="zh-CN" sz="30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grpSp>
        <p:nvGrpSpPr>
          <p:cNvPr id="6" name="组合 52"/>
          <p:cNvGrpSpPr>
            <a:grpSpLocks/>
          </p:cNvGrpSpPr>
          <p:nvPr/>
        </p:nvGrpSpPr>
        <p:grpSpPr bwMode="auto">
          <a:xfrm>
            <a:off x="2487613" y="2997201"/>
            <a:ext cx="1193800" cy="770467"/>
            <a:chOff x="964079" y="2247793"/>
            <a:chExt cx="1194017" cy="578428"/>
          </a:xfrm>
        </p:grpSpPr>
        <p:sp>
          <p:nvSpPr>
            <p:cNvPr id="24" name="矩形: 剪去对角 23"/>
            <p:cNvSpPr/>
            <p:nvPr/>
          </p:nvSpPr>
          <p:spPr>
            <a:xfrm>
              <a:off x="964079" y="2265273"/>
              <a:ext cx="1194017" cy="560948"/>
            </a:xfrm>
            <a:prstGeom prst="snip2DiagRect">
              <a:avLst/>
            </a:prstGeom>
            <a:solidFill>
              <a:srgbClr val="FADAE8"/>
            </a:solidFill>
            <a:ln>
              <a:solidFill>
                <a:srgbClr val="E961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9224" name="矩形 2"/>
            <p:cNvSpPr>
              <a:spLocks noChangeArrowheads="1"/>
            </p:cNvSpPr>
            <p:nvPr/>
          </p:nvSpPr>
          <p:spPr bwMode="auto">
            <a:xfrm>
              <a:off x="1085219" y="2247793"/>
              <a:ext cx="951736" cy="415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称呼</a:t>
              </a:r>
              <a:endParaRPr lang="zh-CN" altLang="en-US" sz="300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7" name="组合 57"/>
          <p:cNvGrpSpPr>
            <a:grpSpLocks/>
          </p:cNvGrpSpPr>
          <p:nvPr/>
        </p:nvGrpSpPr>
        <p:grpSpPr bwMode="auto">
          <a:xfrm>
            <a:off x="4267202" y="2992967"/>
            <a:ext cx="1528763" cy="797984"/>
            <a:chOff x="3042744" y="2244303"/>
            <a:chExt cx="1529256" cy="599368"/>
          </a:xfrm>
        </p:grpSpPr>
        <p:sp>
          <p:nvSpPr>
            <p:cNvPr id="29" name="矩形: 剪去对角 28"/>
            <p:cNvSpPr/>
            <p:nvPr/>
          </p:nvSpPr>
          <p:spPr>
            <a:xfrm>
              <a:off x="3042744" y="2282459"/>
              <a:ext cx="1529256" cy="561212"/>
            </a:xfrm>
            <a:prstGeom prst="snip2DiagRect">
              <a:avLst/>
            </a:prstGeom>
            <a:solidFill>
              <a:srgbClr val="F7E8FE"/>
            </a:solidFill>
            <a:ln>
              <a:solidFill>
                <a:srgbClr val="CC67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9227" name="矩形 29"/>
            <p:cNvSpPr>
              <a:spLocks noChangeArrowheads="1"/>
            </p:cNvSpPr>
            <p:nvPr/>
          </p:nvSpPr>
          <p:spPr bwMode="auto">
            <a:xfrm>
              <a:off x="3108044" y="2244303"/>
              <a:ext cx="1408116" cy="439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问候语</a:t>
              </a:r>
              <a:endParaRPr lang="zh-CN" altLang="en-US" sz="300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8" name="组合 53"/>
          <p:cNvGrpSpPr>
            <a:grpSpLocks/>
          </p:cNvGrpSpPr>
          <p:nvPr/>
        </p:nvGrpSpPr>
        <p:grpSpPr bwMode="auto">
          <a:xfrm>
            <a:off x="2503488" y="4042835"/>
            <a:ext cx="1193800" cy="789517"/>
            <a:chOff x="980028" y="3032291"/>
            <a:chExt cx="1194017" cy="592388"/>
          </a:xfrm>
        </p:grpSpPr>
        <p:sp>
          <p:nvSpPr>
            <p:cNvPr id="32" name="矩形: 剪去对角 31"/>
            <p:cNvSpPr/>
            <p:nvPr/>
          </p:nvSpPr>
          <p:spPr>
            <a:xfrm>
              <a:off x="980028" y="3064054"/>
              <a:ext cx="1194017" cy="560625"/>
            </a:xfrm>
            <a:prstGeom prst="snip2DiagRect">
              <a:avLst/>
            </a:prstGeom>
            <a:solidFill>
              <a:srgbClr val="C8FBC5"/>
            </a:solidFill>
            <a:ln>
              <a:solidFill>
                <a:srgbClr val="15AF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9230" name="矩形 32"/>
            <p:cNvSpPr>
              <a:spLocks noChangeArrowheads="1"/>
            </p:cNvSpPr>
            <p:nvPr/>
          </p:nvSpPr>
          <p:spPr bwMode="auto">
            <a:xfrm>
              <a:off x="1101168" y="3032291"/>
              <a:ext cx="1056928" cy="43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正文</a:t>
              </a:r>
              <a:endParaRPr lang="zh-CN" altLang="en-US" sz="300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9" name="组合 54"/>
          <p:cNvGrpSpPr>
            <a:grpSpLocks/>
          </p:cNvGrpSpPr>
          <p:nvPr/>
        </p:nvGrpSpPr>
        <p:grpSpPr bwMode="auto">
          <a:xfrm>
            <a:off x="2503488" y="5132918"/>
            <a:ext cx="1193800" cy="749300"/>
            <a:chOff x="980028" y="3850025"/>
            <a:chExt cx="1194017" cy="560978"/>
          </a:xfrm>
        </p:grpSpPr>
        <p:sp>
          <p:nvSpPr>
            <p:cNvPr id="38" name="矩形: 剪去对角 37"/>
            <p:cNvSpPr/>
            <p:nvPr/>
          </p:nvSpPr>
          <p:spPr>
            <a:xfrm>
              <a:off x="980028" y="3850025"/>
              <a:ext cx="1194017" cy="560978"/>
            </a:xfrm>
            <a:prstGeom prst="snip2DiagRect">
              <a:avLst/>
            </a:prstGeom>
            <a:solidFill>
              <a:srgbClr val="FECCB8"/>
            </a:solidFill>
            <a:ln>
              <a:solidFill>
                <a:srgbClr val="FC74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9233" name="矩形 38"/>
            <p:cNvSpPr>
              <a:spLocks noChangeArrowheads="1"/>
            </p:cNvSpPr>
            <p:nvPr/>
          </p:nvSpPr>
          <p:spPr bwMode="auto">
            <a:xfrm>
              <a:off x="1101168" y="3853515"/>
              <a:ext cx="951736" cy="414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0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署名</a:t>
              </a:r>
              <a:endParaRPr lang="zh-CN" altLang="en-US" sz="300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4433888" y="5090586"/>
            <a:ext cx="1193800" cy="791633"/>
            <a:chOff x="3210364" y="3818615"/>
            <a:chExt cx="1194017" cy="592388"/>
          </a:xfrm>
        </p:grpSpPr>
        <p:sp>
          <p:nvSpPr>
            <p:cNvPr id="48" name="矩形: 剪去对角 47"/>
            <p:cNvSpPr/>
            <p:nvPr/>
          </p:nvSpPr>
          <p:spPr>
            <a:xfrm>
              <a:off x="3210364" y="3850294"/>
              <a:ext cx="1194017" cy="560709"/>
            </a:xfrm>
            <a:prstGeom prst="snip2DiagRect">
              <a:avLst/>
            </a:prstGeom>
            <a:solidFill>
              <a:srgbClr val="D9E0FF"/>
            </a:solidFill>
            <a:ln>
              <a:solidFill>
                <a:srgbClr val="4758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9236" name="矩形 48"/>
            <p:cNvSpPr>
              <a:spLocks noChangeArrowheads="1"/>
            </p:cNvSpPr>
            <p:nvPr/>
          </p:nvSpPr>
          <p:spPr bwMode="auto">
            <a:xfrm>
              <a:off x="3282644" y="3818615"/>
              <a:ext cx="1056928" cy="437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日期</a:t>
              </a:r>
              <a:endParaRPr lang="zh-CN" altLang="en-US" sz="3000"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43924">
            <a:off x="6854825" y="1960035"/>
            <a:ext cx="2571750" cy="3661833"/>
          </a:xfrm>
          <a:prstGeom prst="rect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84400" y="1456268"/>
            <a:ext cx="7754938" cy="1791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0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zh-CN" sz="30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背直起来了，我的母亲。转过身来了，我的母亲。褐色的口罩上方，一对眼神疲惫的眼睛吃惊地望着我，我的母亲的眼睛</a:t>
            </a:r>
            <a:r>
              <a:rPr lang="zh-CN" altLang="zh-CN" sz="3000" b="1" dirty="0">
                <a:solidFill>
                  <a:srgbClr val="FF00FF"/>
                </a:solidFill>
                <a:latin typeface="+mn-ea"/>
                <a:ea typeface="+mn-ea"/>
              </a:rPr>
              <a:t>……</a:t>
            </a:r>
          </a:p>
        </p:txBody>
      </p:sp>
      <p:grpSp>
        <p:nvGrpSpPr>
          <p:cNvPr id="3" name="组合 4"/>
          <p:cNvGrpSpPr>
            <a:grpSpLocks/>
          </p:cNvGrpSpPr>
          <p:nvPr/>
        </p:nvGrpSpPr>
        <p:grpSpPr bwMode="auto">
          <a:xfrm>
            <a:off x="2622550" y="4023784"/>
            <a:ext cx="6878638" cy="1854200"/>
            <a:chOff x="899970" y="2893919"/>
            <a:chExt cx="7356396" cy="1391123"/>
          </a:xfrm>
        </p:grpSpPr>
        <p:sp>
          <p:nvSpPr>
            <p:cNvPr id="4" name="折角形 3"/>
            <p:cNvSpPr/>
            <p:nvPr/>
          </p:nvSpPr>
          <p:spPr bwMode="auto">
            <a:xfrm>
              <a:off x="899970" y="2893919"/>
              <a:ext cx="7356396" cy="1391123"/>
            </a:xfrm>
            <a:prstGeom prst="foldedCorner">
              <a:avLst/>
            </a:prstGeom>
            <a:solidFill>
              <a:srgbClr val="F4FCC4"/>
            </a:solidFill>
            <a:ln w="19050">
              <a:solidFill>
                <a:srgbClr val="F5DA65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0244" name="矩形 2"/>
            <p:cNvSpPr>
              <a:spLocks noChangeArrowheads="1"/>
            </p:cNvSpPr>
            <p:nvPr/>
          </p:nvSpPr>
          <p:spPr bwMode="auto">
            <a:xfrm>
              <a:off x="977676" y="3011269"/>
              <a:ext cx="7200985" cy="900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zh-CN" altLang="en-US" sz="3000" b="1" dirty="0"/>
                <a:t>　　</a:t>
              </a:r>
              <a:r>
                <a:rPr lang="zh-CN" altLang="zh-CN" sz="3000" b="1" dirty="0">
                  <a:solidFill>
                    <a:srgbClr val="0000FF"/>
                  </a:solidFill>
                </a:rPr>
                <a:t>对父母的外貌、语言、动作、神态等进行描写，可以使情感表达更充分。</a:t>
              </a:r>
            </a:p>
          </p:txBody>
        </p:sp>
      </p:grpSp>
      <p:grpSp>
        <p:nvGrpSpPr>
          <p:cNvPr id="10245" name="组合 56"/>
          <p:cNvGrpSpPr>
            <a:grpSpLocks/>
          </p:cNvGrpSpPr>
          <p:nvPr/>
        </p:nvGrpSpPr>
        <p:grpSpPr bwMode="auto">
          <a:xfrm>
            <a:off x="4090988" y="387352"/>
            <a:ext cx="4019550" cy="778933"/>
            <a:chOff x="3042744" y="3043250"/>
            <a:chExt cx="4022243" cy="584087"/>
          </a:xfrm>
        </p:grpSpPr>
        <p:sp>
          <p:nvSpPr>
            <p:cNvPr id="7" name="矩形: 剪去对角 6"/>
            <p:cNvSpPr/>
            <p:nvPr/>
          </p:nvSpPr>
          <p:spPr>
            <a:xfrm>
              <a:off x="3042744" y="3065471"/>
              <a:ext cx="3993649" cy="561866"/>
            </a:xfrm>
            <a:prstGeom prst="snip2DiagRect">
              <a:avLst/>
            </a:prstGeom>
            <a:solidFill>
              <a:srgbClr val="00CC00"/>
            </a:solidFill>
            <a:ln>
              <a:solidFill>
                <a:srgbClr val="F1BF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10247" name="矩形 51"/>
            <p:cNvSpPr>
              <a:spLocks noChangeArrowheads="1"/>
            </p:cNvSpPr>
            <p:nvPr/>
          </p:nvSpPr>
          <p:spPr bwMode="auto">
            <a:xfrm>
              <a:off x="3071327" y="3043250"/>
              <a:ext cx="3993660" cy="438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3200" b="1" dirty="0">
                  <a:latin typeface="黑体" pitchFamily="49" charset="-122"/>
                  <a:ea typeface="黑体" pitchFamily="49" charset="-122"/>
                </a:rPr>
                <a:t>结合课文，体会写法</a:t>
              </a:r>
              <a:endParaRPr lang="zh-CN" altLang="en-US" sz="3000" dirty="0"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" name="组合 12"/>
          <p:cNvGrpSpPr>
            <a:grpSpLocks/>
          </p:cNvGrpSpPr>
          <p:nvPr/>
        </p:nvGrpSpPr>
        <p:grpSpPr bwMode="auto">
          <a:xfrm>
            <a:off x="1611315" y="143935"/>
            <a:ext cx="2295525" cy="1185333"/>
            <a:chOff x="52599" y="101562"/>
            <a:chExt cx="2295247" cy="887929"/>
          </a:xfrm>
        </p:grpSpPr>
        <p:pic>
          <p:nvPicPr>
            <p:cNvPr id="11266" name="图片 1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661" y="115096"/>
              <a:ext cx="1863701" cy="694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图片 14" descr="小天使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3106" y="101562"/>
              <a:ext cx="754740" cy="887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8" name="图片 1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463247">
              <a:off x="52599" y="507615"/>
              <a:ext cx="306866" cy="449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9" name="文本框 6"/>
            <p:cNvSpPr txBox="1">
              <a:spLocks noChangeArrowheads="1"/>
            </p:cNvSpPr>
            <p:nvPr/>
          </p:nvSpPr>
          <p:spPr bwMode="auto">
            <a:xfrm>
              <a:off x="240957" y="172190"/>
              <a:ext cx="1627172" cy="391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2800" b="1">
                  <a:solidFill>
                    <a:srgbClr val="00B0F0"/>
                  </a:solidFill>
                  <a:latin typeface="黑体" pitchFamily="49" charset="-122"/>
                  <a:ea typeface="黑体" pitchFamily="49" charset="-122"/>
                </a:rPr>
                <a:t>范文点评</a:t>
              </a:r>
            </a:p>
          </p:txBody>
        </p:sp>
      </p:grpSp>
      <p:sp>
        <p:nvSpPr>
          <p:cNvPr id="11267" name="矩形 7"/>
          <p:cNvSpPr>
            <a:spLocks noChangeArrowheads="1"/>
          </p:cNvSpPr>
          <p:nvPr/>
        </p:nvSpPr>
        <p:spPr bwMode="auto">
          <a:xfrm>
            <a:off x="1876427" y="1155700"/>
            <a:ext cx="6137275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妈妈，我想对您说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8213725" y="3172884"/>
            <a:ext cx="2357438" cy="223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①“辛苦”一</a:t>
            </a:r>
            <a:endParaRPr lang="en-US" altLang="zh-CN" sz="2400" b="1">
              <a:solidFill>
                <a:srgbClr val="FF00FF"/>
              </a:solidFill>
              <a:latin typeface="黑体" pitchFamily="49" charset="-122"/>
              <a:ea typeface="黑体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词蕴含着“我”对妈妈的感激</a:t>
            </a:r>
            <a:endParaRPr lang="en-US" altLang="zh-CN" sz="2400" b="1">
              <a:solidFill>
                <a:srgbClr val="FF00FF"/>
              </a:solidFill>
              <a:latin typeface="黑体" pitchFamily="49" charset="-122"/>
              <a:ea typeface="黑体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24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之情。</a:t>
            </a:r>
          </a:p>
          <a:p>
            <a:pPr eaLnBrk="0" hangingPunct="0"/>
            <a:endParaRPr lang="zh-CN" altLang="en-US" sz="2400" b="1">
              <a:solidFill>
                <a:srgbClr val="FF00FF"/>
              </a:solidFill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 bwMode="auto">
          <a:xfrm>
            <a:off x="8056563" y="1164168"/>
            <a:ext cx="0" cy="5071533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1890715" y="1748367"/>
            <a:ext cx="6137275" cy="349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妈妈：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　　您好！</a:t>
            </a:r>
          </a:p>
          <a:p>
            <a:pPr eaLnBrk="0" hangingPunct="0">
              <a:lnSpc>
                <a:spcPct val="125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　　今年我已经</a:t>
            </a:r>
            <a:r>
              <a:rPr lang="en-US" altLang="zh-CN" sz="2600" b="1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岁了，我们一起生活了这么多年，我有许多话想对您说。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　　妈妈，我想对您说</a:t>
            </a:r>
            <a:r>
              <a:rPr lang="en-US" altLang="zh-CN" sz="2600" b="1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您辛苦了！</a:t>
            </a:r>
            <a:r>
              <a:rPr lang="zh-CN" altLang="en-US" sz="2600" b="1" baseline="3000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①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　　从呱呱落地到现在，是您耐心地把</a:t>
            </a:r>
            <a:endParaRPr lang="en-US" altLang="zh-CN" sz="2600" b="1">
              <a:latin typeface="楷体" pitchFamily="49" charset="-122"/>
              <a:ea typeface="楷体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我抚养长大。无论工作多忙，您总是尽</a:t>
            </a:r>
            <a:endParaRPr lang="en-US" altLang="zh-CN" sz="26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0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391</Words>
  <Application>Microsoft Office PowerPoint</Application>
  <PresentationFormat>宽屏</PresentationFormat>
  <Paragraphs>88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146</cp:revision>
  <dcterms:created xsi:type="dcterms:W3CDTF">2018-12-29T03:20:19Z</dcterms:created>
  <dcterms:modified xsi:type="dcterms:W3CDTF">2021-10-12T05:35:35Z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