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  <p:sldMasterId id="2147483696" r:id="rId2"/>
    <p:sldMasterId id="2147483708" r:id="rId3"/>
  </p:sldMasterIdLst>
  <p:notesMasterIdLst>
    <p:notesMasterId r:id="rId58"/>
  </p:notesMasterIdLst>
  <p:handoutMasterIdLst>
    <p:handoutMasterId r:id="rId59"/>
  </p:handoutMasterIdLst>
  <p:sldIdLst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61" Type="http://schemas.openxmlformats.org/officeDocument/2006/relationships/viewProps" Target="view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2021/10/11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2251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89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341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8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0853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4" y="2588285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4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341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2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341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4" y="2588285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4022618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3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2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4" y="2588285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19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166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1268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417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46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4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174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086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768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14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5268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95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77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93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948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5257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39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2" y="3808734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7" y="4511679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1743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845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827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91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0561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226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771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28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3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24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650559" y="1384032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4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29" y="1296004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49" y="1296004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49" y="1789043"/>
            <a:ext cx="5283243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+mn-ea"/>
              </a:rPr>
              <a:t>第二级</a:t>
            </a:r>
          </a:p>
          <a:p>
            <a:pPr lvl="2"/>
            <a:r>
              <a:rPr lang="zh-CN" altLang="en-US" smtClean="0">
                <a:sym typeface="+mn-ea"/>
              </a:rPr>
              <a:t>第三级</a:t>
            </a:r>
          </a:p>
          <a:p>
            <a:pPr lvl="3"/>
            <a:r>
              <a:rPr lang="zh-CN" altLang="en-US" smtClean="0">
                <a:sym typeface="+mn-ea"/>
              </a:rPr>
              <a:t>第四级</a:t>
            </a:r>
          </a:p>
          <a:p>
            <a:pPr lvl="4"/>
            <a:r>
              <a:rPr lang="zh-CN" altLang="en-US" smtClean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7650559" y="1384032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92676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29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97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29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CN" altLang="en-US" smtClean="0">
                <a:sym typeface="+mn-ea"/>
              </a:rPr>
              <a:t>单击图标添加图片</a:t>
            </a:r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3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2021/10/11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10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12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7" y="952503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355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669884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669884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590728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56" r:id="rId12"/>
    <p:sldLayoutId id="2147483658" r:id="rId13"/>
    <p:sldLayoutId id="2147483659" r:id="rId14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75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41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10"/>
          <p:cNvSpPr>
            <a:spLocks noTextEdit="1"/>
          </p:cNvSpPr>
          <p:nvPr/>
        </p:nvSpPr>
        <p:spPr>
          <a:xfrm>
            <a:off x="4595802" y="458191"/>
            <a:ext cx="6643734" cy="1809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10000"/>
          </a:bodyPr>
          <a:lstStyle/>
          <a:p>
            <a:pPr algn="ctr" eaLnBrk="0" hangingPunct="0"/>
            <a:endParaRPr lang="zh-CN" altLang="en-US" sz="128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998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827145" y="1994747"/>
            <a:ext cx="717550" cy="914400"/>
          </a:xfrm>
          <a:prstGeom prst="ellipse">
            <a:avLst/>
          </a:prstGeom>
          <a:solidFill>
            <a:srgbClr val="FFB367"/>
          </a:solidFill>
          <a:ln>
            <a:solidFill>
              <a:srgbClr val="FFB367"/>
            </a:soli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zh-CN" altLang="en-US" sz="2400"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solidFill>
                <a:schemeClr val="accent4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68115" y="1983745"/>
            <a:ext cx="666750" cy="92540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05885" y="1747524"/>
            <a:ext cx="4761548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400" b="1" dirty="0">
                <a:latin typeface="楷体_GB2312" panose="02010609030101010101" charset="-122"/>
                <a:ea typeface="楷体_GB2312" panose="02010609030101010101" charset="-122"/>
              </a:rPr>
              <a:t>18</a:t>
            </a:r>
            <a:r>
              <a:rPr lang="en-US" altLang="zh-CN" sz="8000" dirty="0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zh-CN" altLang="en-US" sz="6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父爱之舟</a:t>
            </a:r>
            <a:endParaRPr lang="zh-CN" altLang="en-US" sz="6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8" name="副标题 2"/>
          <p:cNvSpPr txBox="1"/>
          <p:nvPr/>
        </p:nvSpPr>
        <p:spPr>
          <a:xfrm>
            <a:off x="3405190" y="3426460"/>
            <a:ext cx="5381625" cy="584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en-US" altLang="zh-CN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RJ</a:t>
            </a: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部编版</a:t>
            </a:r>
            <a:r>
              <a:rPr lang="en-US" altLang="zh-CN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·</a:t>
            </a:r>
            <a:r>
              <a:rPr lang="zh-CN" altLang="en-US" sz="2665" b="1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五年级上册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3575685" y="3334174"/>
            <a:ext cx="5040630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524000" y="5646302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041529" y="622303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会写字</a:t>
            </a:r>
          </a:p>
        </p:txBody>
      </p:sp>
      <p:grpSp>
        <p:nvGrpSpPr>
          <p:cNvPr id="252" name="组合 7"/>
          <p:cNvGrpSpPr/>
          <p:nvPr/>
        </p:nvGrpSpPr>
        <p:grpSpPr>
          <a:xfrm>
            <a:off x="3324874" y="1944787"/>
            <a:ext cx="836613" cy="1134533"/>
            <a:chOff x="2437" y="2032"/>
            <a:chExt cx="1244" cy="1264"/>
          </a:xfrm>
        </p:grpSpPr>
        <p:sp>
          <p:nvSpPr>
            <p:cNvPr id="25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5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5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56" name="文本框 64"/>
          <p:cNvSpPr txBox="1"/>
          <p:nvPr/>
        </p:nvSpPr>
        <p:spPr>
          <a:xfrm>
            <a:off x="3338524" y="1845727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蚕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7" name="组合 7"/>
          <p:cNvGrpSpPr/>
          <p:nvPr/>
        </p:nvGrpSpPr>
        <p:grpSpPr>
          <a:xfrm>
            <a:off x="4497400" y="1904993"/>
            <a:ext cx="836612" cy="1134533"/>
            <a:chOff x="2437" y="2032"/>
            <a:chExt cx="1244" cy="1264"/>
          </a:xfrm>
        </p:grpSpPr>
        <p:sp>
          <p:nvSpPr>
            <p:cNvPr id="25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5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61" name="文本框 92"/>
          <p:cNvSpPr txBox="1"/>
          <p:nvPr/>
        </p:nvSpPr>
        <p:spPr>
          <a:xfrm>
            <a:off x="4522799" y="1847844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考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6" name="组合 7"/>
          <p:cNvGrpSpPr/>
          <p:nvPr/>
        </p:nvGrpSpPr>
        <p:grpSpPr>
          <a:xfrm>
            <a:off x="5578489" y="1907111"/>
            <a:ext cx="836613" cy="1134533"/>
            <a:chOff x="2437" y="2032"/>
            <a:chExt cx="1244" cy="1264"/>
          </a:xfrm>
        </p:grpSpPr>
        <p:sp>
          <p:nvSpPr>
            <p:cNvPr id="26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6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6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70" name="文本框 64"/>
          <p:cNvSpPr txBox="1"/>
          <p:nvPr/>
        </p:nvSpPr>
        <p:spPr>
          <a:xfrm>
            <a:off x="5592774" y="1866893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疼</a:t>
            </a:r>
          </a:p>
        </p:txBody>
      </p:sp>
      <p:grpSp>
        <p:nvGrpSpPr>
          <p:cNvPr id="271" name="组合 7"/>
          <p:cNvGrpSpPr/>
          <p:nvPr/>
        </p:nvGrpSpPr>
        <p:grpSpPr>
          <a:xfrm>
            <a:off x="6657989" y="1909223"/>
            <a:ext cx="836613" cy="1143000"/>
            <a:chOff x="2437" y="2023"/>
            <a:chExt cx="1245" cy="1274"/>
          </a:xfrm>
        </p:grpSpPr>
        <p:sp>
          <p:nvSpPr>
            <p:cNvPr id="272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75" name="文本框 86"/>
          <p:cNvSpPr txBox="1"/>
          <p:nvPr/>
        </p:nvSpPr>
        <p:spPr>
          <a:xfrm>
            <a:off x="6677040" y="1856311"/>
            <a:ext cx="8112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席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7" name="组合 7"/>
          <p:cNvGrpSpPr/>
          <p:nvPr/>
        </p:nvGrpSpPr>
        <p:grpSpPr>
          <a:xfrm>
            <a:off x="7739074" y="1904993"/>
            <a:ext cx="836612" cy="1134533"/>
            <a:chOff x="2437" y="2032"/>
            <a:chExt cx="1244" cy="1264"/>
          </a:xfrm>
        </p:grpSpPr>
        <p:sp>
          <p:nvSpPr>
            <p:cNvPr id="27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7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8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81" name="文本框 64"/>
          <p:cNvSpPr txBox="1"/>
          <p:nvPr/>
        </p:nvSpPr>
        <p:spPr>
          <a:xfrm>
            <a:off x="7753365" y="1864777"/>
            <a:ext cx="811213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糖</a:t>
            </a:r>
          </a:p>
        </p:txBody>
      </p:sp>
      <p:grpSp>
        <p:nvGrpSpPr>
          <p:cNvPr id="282" name="组合 7"/>
          <p:cNvGrpSpPr/>
          <p:nvPr/>
        </p:nvGrpSpPr>
        <p:grpSpPr>
          <a:xfrm>
            <a:off x="2065318" y="3644900"/>
            <a:ext cx="836612" cy="1143000"/>
            <a:chOff x="2437" y="2023"/>
            <a:chExt cx="1245" cy="1274"/>
          </a:xfrm>
        </p:grpSpPr>
        <p:sp>
          <p:nvSpPr>
            <p:cNvPr id="283" name="矩形 1"/>
            <p:cNvSpPr/>
            <p:nvPr/>
          </p:nvSpPr>
          <p:spPr>
            <a:xfrm>
              <a:off x="2437" y="2023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8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8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86" name="文本框 86"/>
          <p:cNvSpPr txBox="1"/>
          <p:nvPr/>
        </p:nvSpPr>
        <p:spPr>
          <a:xfrm>
            <a:off x="2084367" y="3591988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启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7" name="组合 42"/>
          <p:cNvGrpSpPr/>
          <p:nvPr/>
        </p:nvGrpSpPr>
        <p:grpSpPr>
          <a:xfrm>
            <a:off x="3062292" y="3621621"/>
            <a:ext cx="836613" cy="1134533"/>
            <a:chOff x="2437" y="2032"/>
            <a:chExt cx="1244" cy="1264"/>
          </a:xfrm>
        </p:grpSpPr>
        <p:sp>
          <p:nvSpPr>
            <p:cNvPr id="2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91" name="文本框 64"/>
          <p:cNvSpPr txBox="1"/>
          <p:nvPr/>
        </p:nvSpPr>
        <p:spPr>
          <a:xfrm>
            <a:off x="3076577" y="354965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迪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2" name="组合 7"/>
          <p:cNvGrpSpPr/>
          <p:nvPr/>
        </p:nvGrpSpPr>
        <p:grpSpPr>
          <a:xfrm>
            <a:off x="5229228" y="3617388"/>
            <a:ext cx="836612" cy="1134533"/>
            <a:chOff x="2437" y="2032"/>
            <a:chExt cx="1244" cy="1264"/>
          </a:xfrm>
        </p:grpSpPr>
        <p:sp>
          <p:nvSpPr>
            <p:cNvPr id="29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9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96" name="文本框 92"/>
          <p:cNvSpPr txBox="1"/>
          <p:nvPr/>
        </p:nvSpPr>
        <p:spPr>
          <a:xfrm>
            <a:off x="5248277" y="3655912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陪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7" name="组合 7"/>
          <p:cNvGrpSpPr/>
          <p:nvPr/>
        </p:nvGrpSpPr>
        <p:grpSpPr>
          <a:xfrm>
            <a:off x="4149727" y="3619504"/>
            <a:ext cx="836612" cy="1134533"/>
            <a:chOff x="2437" y="2032"/>
            <a:chExt cx="1244" cy="1264"/>
          </a:xfrm>
        </p:grpSpPr>
        <p:cxnSp>
          <p:nvCxnSpPr>
            <p:cNvPr id="29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9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3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01" name="组合 7"/>
          <p:cNvGrpSpPr/>
          <p:nvPr/>
        </p:nvGrpSpPr>
        <p:grpSpPr>
          <a:xfrm>
            <a:off x="6310317" y="3619504"/>
            <a:ext cx="836613" cy="1134533"/>
            <a:chOff x="2437" y="2032"/>
            <a:chExt cx="1244" cy="1264"/>
          </a:xfrm>
        </p:grpSpPr>
        <p:sp>
          <p:nvSpPr>
            <p:cNvPr id="30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30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0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05" name="文本框 64"/>
          <p:cNvSpPr txBox="1"/>
          <p:nvPr/>
        </p:nvSpPr>
        <p:spPr>
          <a:xfrm>
            <a:off x="6371281" y="3591988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毕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1" name="文本框 86"/>
          <p:cNvSpPr txBox="1"/>
          <p:nvPr/>
        </p:nvSpPr>
        <p:spPr>
          <a:xfrm>
            <a:off x="4165602" y="356235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钉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9" name="组合 7"/>
          <p:cNvGrpSpPr/>
          <p:nvPr/>
        </p:nvGrpSpPr>
        <p:grpSpPr>
          <a:xfrm>
            <a:off x="7289824" y="3589871"/>
            <a:ext cx="836612" cy="1134533"/>
            <a:chOff x="2437" y="2032"/>
            <a:chExt cx="1244" cy="1264"/>
          </a:xfrm>
        </p:grpSpPr>
        <p:sp>
          <p:nvSpPr>
            <p:cNvPr id="6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6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3" name="文本框 92"/>
          <p:cNvSpPr txBox="1"/>
          <p:nvPr/>
        </p:nvSpPr>
        <p:spPr>
          <a:xfrm>
            <a:off x="7308874" y="3628395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暑</a:t>
            </a:r>
          </a:p>
        </p:txBody>
      </p:sp>
      <p:grpSp>
        <p:nvGrpSpPr>
          <p:cNvPr id="64" name="组合 7"/>
          <p:cNvGrpSpPr/>
          <p:nvPr/>
        </p:nvGrpSpPr>
        <p:grpSpPr>
          <a:xfrm>
            <a:off x="8299476" y="3591988"/>
            <a:ext cx="836613" cy="1134533"/>
            <a:chOff x="2437" y="2032"/>
            <a:chExt cx="1244" cy="1264"/>
          </a:xfrm>
        </p:grpSpPr>
        <p:sp>
          <p:nvSpPr>
            <p:cNvPr id="6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6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8" name="文本框 64"/>
          <p:cNvSpPr txBox="1"/>
          <p:nvPr/>
        </p:nvSpPr>
        <p:spPr>
          <a:xfrm>
            <a:off x="8288685" y="3564470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煮</a:t>
            </a:r>
          </a:p>
        </p:txBody>
      </p:sp>
      <p:grpSp>
        <p:nvGrpSpPr>
          <p:cNvPr id="69" name="组合 7"/>
          <p:cNvGrpSpPr/>
          <p:nvPr/>
        </p:nvGrpSpPr>
        <p:grpSpPr>
          <a:xfrm>
            <a:off x="8750314" y="1932511"/>
            <a:ext cx="836613" cy="1134533"/>
            <a:chOff x="2437" y="2032"/>
            <a:chExt cx="1244" cy="1264"/>
          </a:xfrm>
        </p:grpSpPr>
        <p:sp>
          <p:nvSpPr>
            <p:cNvPr id="7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7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3" name="文本框 64"/>
          <p:cNvSpPr txBox="1"/>
          <p:nvPr/>
        </p:nvSpPr>
        <p:spPr>
          <a:xfrm>
            <a:off x="8667768" y="1904993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屑</a:t>
            </a:r>
            <a:endParaRPr lang="zh-CN" altLang="en-US" sz="6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7"/>
          <p:cNvGrpSpPr/>
          <p:nvPr/>
        </p:nvGrpSpPr>
        <p:grpSpPr>
          <a:xfrm>
            <a:off x="9310713" y="3619504"/>
            <a:ext cx="836613" cy="1134533"/>
            <a:chOff x="2437" y="2032"/>
            <a:chExt cx="1244" cy="1264"/>
          </a:xfrm>
        </p:grpSpPr>
        <p:sp>
          <p:nvSpPr>
            <p:cNvPr id="7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24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7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rgbClr val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8" name="文本框 64"/>
          <p:cNvSpPr txBox="1"/>
          <p:nvPr/>
        </p:nvSpPr>
        <p:spPr>
          <a:xfrm>
            <a:off x="9228167" y="3591988"/>
            <a:ext cx="81121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6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枕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0"/>
      <p:bldP spid="261" grpId="0"/>
      <p:bldP spid="270" grpId="0"/>
      <p:bldP spid="275" grpId="0"/>
      <p:bldP spid="281" grpId="0"/>
      <p:bldP spid="286" grpId="0"/>
      <p:bldP spid="291" grpId="0"/>
      <p:bldP spid="296" grpId="0"/>
      <p:bldP spid="305" grpId="0"/>
      <p:bldP spid="311" grpId="0"/>
      <p:bldP spid="63" grpId="0"/>
      <p:bldP spid="68" grpId="0"/>
      <p:bldP spid="73" grpId="0"/>
      <p:bldP spid="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45339" y="677761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多音字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24101" y="3714752"/>
            <a:ext cx="8143900" cy="21628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现在的公交车越来越多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让市民出行更加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方便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  ）。</a:t>
            </a:r>
            <a:endParaRPr lang="en-US" altLang="zh-CN" sz="3735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这家店的东西很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便宜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   ）。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3691237" y="1540500"/>
            <a:ext cx="288290" cy="1080135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2933052" y="1788781"/>
            <a:ext cx="591185" cy="748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便</a:t>
            </a:r>
            <a:endParaRPr lang="zh-CN" altLang="en-US" sz="4265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24232" y="1428739"/>
            <a:ext cx="6555000" cy="14718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en-US" altLang="zh-CN" sz="3735" b="1" dirty="0">
                <a:solidFill>
                  <a:srgbClr val="FF00FF"/>
                </a:solidFill>
                <a:latin typeface="+mn-ea"/>
                <a:cs typeface="+mn-ea"/>
              </a:rPr>
              <a:t> </a:t>
            </a:r>
            <a:r>
              <a:rPr lang="zh-CN" altLang="en-US" sz="3735" b="1" dirty="0">
                <a:solidFill>
                  <a:srgbClr val="FF00FF"/>
                </a:solidFill>
                <a:latin typeface="+mn-ea"/>
                <a:cs typeface="+mn-ea"/>
              </a:rPr>
              <a:t>  </a:t>
            </a:r>
            <a:r>
              <a:rPr lang="en-US" altLang="zh-CN" sz="3735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biàn</a:t>
            </a:r>
            <a:r>
              <a:rPr lang="en-US" sz="3735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（方便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+mn-ea"/>
              </a:rPr>
              <a:t>）（便利）</a:t>
            </a:r>
            <a:endParaRPr lang="zh-CN" altLang="en-US" sz="3735" b="1" dirty="0">
              <a:latin typeface="+mn-ea"/>
              <a:cs typeface="+mn-ea"/>
            </a:endParaRPr>
          </a:p>
          <a:p>
            <a:pPr algn="l" eaLnBrk="1" hangingPunct="1">
              <a:lnSpc>
                <a:spcPct val="140000"/>
              </a:lnSpc>
            </a:pPr>
            <a:r>
              <a:rPr lang="en-US" sz="3735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</a:t>
            </a:r>
            <a:r>
              <a:rPr lang="en-US" sz="3735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pi</a:t>
            </a:r>
            <a:r>
              <a:rPr lang="en-US" altLang="zh-CN" sz="3735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á</a:t>
            </a:r>
            <a:r>
              <a:rPr lang="en-US" sz="3735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n</a:t>
            </a:r>
            <a:r>
              <a:rPr lang="en-US" sz="3735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（便宜） </a:t>
            </a:r>
            <a:r>
              <a:rPr lang="en-US" altLang="zh-CN" sz="3735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(</a:t>
            </a:r>
            <a:r>
              <a:rPr lang="zh-CN" altLang="en-US" sz="3735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大腹便便）</a:t>
            </a:r>
            <a:endParaRPr lang="en-US" altLang="zh-CN" sz="3735" b="1" dirty="0">
              <a:latin typeface="楷体_GB2312" panose="02010609030101010101" charset="-122"/>
              <a:ea typeface="楷体_GB2312" panose="02010609030101010101" charset="-122"/>
              <a:cs typeface="+mn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19999" y="5106546"/>
            <a:ext cx="1152473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pián</a:t>
            </a:r>
            <a:endParaRPr lang="en-US" altLang="en-US" sz="32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90735" y="4503769"/>
            <a:ext cx="112128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biàn</a:t>
            </a:r>
            <a:r>
              <a:rPr lang="en-US" sz="32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</a:t>
            </a:r>
            <a:endParaRPr lang="en-US" altLang="en-US" sz="3200" b="1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bldLvl="0" animBg="1"/>
      <p:bldP spid="7" grpId="0"/>
      <p:bldP spid="5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5476" y="76700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/>
          </a:p>
        </p:txBody>
      </p:sp>
      <p:sp>
        <p:nvSpPr>
          <p:cNvPr id="225" name="矩形 71"/>
          <p:cNvSpPr>
            <a:spLocks noChangeArrowheads="1"/>
          </p:cNvSpPr>
          <p:nvPr/>
        </p:nvSpPr>
        <p:spPr bwMode="auto">
          <a:xfrm>
            <a:off x="8096265" y="1904993"/>
            <a:ext cx="2265362" cy="38296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茧子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掀开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盛大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彩排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珍贵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" name="矩形 2"/>
          <p:cNvSpPr>
            <a:spLocks noChangeArrowheads="1"/>
          </p:cNvSpPr>
          <p:nvPr/>
        </p:nvSpPr>
        <p:spPr bwMode="auto">
          <a:xfrm>
            <a:off x="1570834" y="1580287"/>
            <a:ext cx="2383986" cy="7486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265" b="1" dirty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猜一猜。</a:t>
            </a:r>
            <a:endParaRPr lang="zh-CN" altLang="en-US" sz="4265" b="1" dirty="0">
              <a:solidFill>
                <a:srgbClr val="00B0F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" name="矩形 226"/>
          <p:cNvSpPr>
            <a:spLocks noChangeArrowheads="1"/>
          </p:cNvSpPr>
          <p:nvPr/>
        </p:nvSpPr>
        <p:spPr bwMode="auto">
          <a:xfrm>
            <a:off x="2095473" y="2190745"/>
            <a:ext cx="507209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蚕结的茧。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揭开</a:t>
            </a:r>
            <a:r>
              <a:rPr lang="en-US" altLang="zh-CN" sz="2800" b="1" dirty="0">
                <a:latin typeface="+mn-ea"/>
                <a:ea typeface="+mn-ea"/>
              </a:rPr>
              <a:t>,</a:t>
            </a:r>
            <a:r>
              <a:rPr lang="zh-CN" altLang="en-US" sz="2800" b="1" dirty="0">
                <a:latin typeface="+mn-ea"/>
                <a:ea typeface="+mn-ea"/>
              </a:rPr>
              <a:t>打开。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规模大，仪式隆重。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在正式演出前举行前化装排练。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ea"/>
                <a:ea typeface="+mn-ea"/>
              </a:rPr>
              <a:t>价值高</a:t>
            </a:r>
            <a:r>
              <a:rPr lang="en-US" altLang="zh-CN" sz="2800" b="1" dirty="0">
                <a:latin typeface="+mn-ea"/>
                <a:ea typeface="+mn-ea"/>
              </a:rPr>
              <a:t>;</a:t>
            </a:r>
            <a:r>
              <a:rPr lang="zh-CN" altLang="en-US" sz="2800" b="1" dirty="0">
                <a:latin typeface="+mn-ea"/>
                <a:ea typeface="+mn-ea"/>
              </a:rPr>
              <a:t> 宝贵。</a:t>
            </a:r>
            <a:endParaRPr lang="en-US" altLang="zh-CN" sz="28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23745" y="582299"/>
            <a:ext cx="2659702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5476" y="76700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/>
          </a:p>
        </p:txBody>
      </p:sp>
      <p:sp>
        <p:nvSpPr>
          <p:cNvPr id="225" name="矩形 71"/>
          <p:cNvSpPr>
            <a:spLocks noChangeArrowheads="1"/>
          </p:cNvSpPr>
          <p:nvPr/>
        </p:nvSpPr>
        <p:spPr bwMode="auto">
          <a:xfrm>
            <a:off x="7167571" y="1904993"/>
            <a:ext cx="2265362" cy="38296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明显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启迪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心酸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寄宿 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领略</a:t>
            </a:r>
            <a:endParaRPr lang="en-US" altLang="zh-CN" sz="3735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6" name="矩形 2"/>
          <p:cNvSpPr>
            <a:spLocks noChangeArrowheads="1"/>
          </p:cNvSpPr>
          <p:nvPr/>
        </p:nvSpPr>
        <p:spPr bwMode="auto">
          <a:xfrm>
            <a:off x="1534004" y="1047733"/>
            <a:ext cx="2383986" cy="7486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265" b="1" dirty="0">
                <a:solidFill>
                  <a:srgbClr val="00B0F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猜一猜。</a:t>
            </a:r>
            <a:endParaRPr lang="zh-CN" altLang="en-US" sz="4265" b="1" dirty="0">
              <a:solidFill>
                <a:srgbClr val="00B0F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7" name="矩形 226"/>
          <p:cNvSpPr>
            <a:spLocks noChangeArrowheads="1"/>
          </p:cNvSpPr>
          <p:nvPr/>
        </p:nvSpPr>
        <p:spPr bwMode="auto">
          <a:xfrm>
            <a:off x="1881161" y="2000244"/>
            <a:ext cx="3687813" cy="354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+mn-ea"/>
                <a:ea typeface="+mn-ea"/>
              </a:rPr>
              <a:t>分明</a:t>
            </a:r>
            <a:r>
              <a:rPr lang="en-US" altLang="zh-CN" sz="3735" b="1" dirty="0">
                <a:latin typeface="+mn-ea"/>
                <a:ea typeface="+mn-ea"/>
              </a:rPr>
              <a:t>;</a:t>
            </a:r>
            <a:r>
              <a:rPr lang="zh-CN" altLang="en-US" sz="3735" b="1" dirty="0">
                <a:latin typeface="+mn-ea"/>
                <a:ea typeface="+mn-ea"/>
              </a:rPr>
              <a:t>清楚明白。</a:t>
            </a:r>
            <a:endParaRPr lang="en-US" altLang="zh-CN" sz="3735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+mn-ea"/>
                <a:ea typeface="+mn-ea"/>
              </a:rPr>
              <a:t>开导，启发。</a:t>
            </a:r>
            <a:endParaRPr lang="en-US" altLang="zh-CN" sz="3735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+mn-ea"/>
                <a:ea typeface="+mn-ea"/>
              </a:rPr>
              <a:t>内心悲痛。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+mn-ea"/>
                <a:ea typeface="+mn-ea"/>
              </a:rPr>
              <a:t>在学校住宿。</a:t>
            </a:r>
            <a:endParaRPr lang="en-US" altLang="zh-CN" sz="3735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3735" b="1" dirty="0">
                <a:latin typeface="+mn-ea"/>
                <a:ea typeface="+mn-ea"/>
              </a:rPr>
              <a:t>欣赏</a:t>
            </a:r>
            <a:r>
              <a:rPr lang="en-US" altLang="zh-CN" sz="3735" b="1" dirty="0">
                <a:latin typeface="+mn-ea"/>
                <a:ea typeface="+mn-ea"/>
              </a:rPr>
              <a:t>;</a:t>
            </a:r>
            <a:r>
              <a:rPr lang="zh-CN" altLang="en-US" sz="3735" b="1" dirty="0">
                <a:latin typeface="+mn-ea"/>
                <a:ea typeface="+mn-ea"/>
              </a:rPr>
              <a:t>晓悟。</a:t>
            </a:r>
            <a:endParaRPr lang="en-US" altLang="zh-CN" sz="3735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6913" y="1238239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近义词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238351" y="3238503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反义词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76686" y="152398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心疼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4497" y="1523988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心痛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4695" y="152398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掀开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24893" y="1523988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掀起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95736" y="2580105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盛大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43547" y="2571745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浩大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43745" y="2571745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欢喜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43943" y="2571745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05249" y="411627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珍贵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5447" y="411627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普通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05645" y="411627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心酸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505843" y="411627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甜美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24299" y="507410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明显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24497" y="507410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模糊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24695" y="507410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破旧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24893" y="507410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崭新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9" grpId="0"/>
      <p:bldP spid="40" grpId="0"/>
      <p:bldP spid="49" grpId="0"/>
      <p:bldP spid="50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677514" y="717339"/>
            <a:ext cx="2933816" cy="748666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265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近义词辨析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2273301" y="1772073"/>
          <a:ext cx="7645242" cy="327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350"/>
                <a:gridCol w="2034064"/>
                <a:gridCol w="4334828"/>
              </a:tblGrid>
              <a:tr h="53530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dirty="0">
                        <a:latin typeface="+mn-ea"/>
                      </a:endParaRPr>
                    </a:p>
                  </a:txBody>
                  <a:tcPr>
                    <a:solidFill>
                      <a:srgbClr val="FFAF0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>
                          <a:latin typeface="+mn-ea"/>
                        </a:rPr>
                        <a:t>相同点</a:t>
                      </a:r>
                    </a:p>
                  </a:txBody>
                  <a:tcPr>
                    <a:solidFill>
                      <a:srgbClr val="FFAF0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dirty="0">
                          <a:latin typeface="+mn-ea"/>
                        </a:rPr>
                        <a:t>不同点</a:t>
                      </a:r>
                    </a:p>
                  </a:txBody>
                  <a:tcPr>
                    <a:solidFill>
                      <a:srgbClr val="FFAF01"/>
                    </a:solidFill>
                  </a:tcPr>
                </a:tc>
              </a:tr>
              <a:tr h="1535430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665" b="1" dirty="0" smtClean="0">
                          <a:latin typeface="楷体_GB2312" panose="02010609030101010101" charset="-122"/>
                          <a:ea typeface="楷体_GB2312" panose="02010609030101010101" charset="-122"/>
                        </a:rPr>
                        <a:t>心酸</a:t>
                      </a: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l">
                        <a:buNone/>
                      </a:pPr>
                      <a:endParaRPr lang="en-US" altLang="zh-CN" sz="2665" b="1" dirty="0" smtClean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  <a:p>
                      <a:pPr algn="l">
                        <a:buNone/>
                      </a:pPr>
                      <a:r>
                        <a:rPr lang="zh-CN" altLang="en-US" sz="2665" b="1" dirty="0" smtClean="0">
                          <a:latin typeface="楷体_GB2312" panose="02010609030101010101" charset="-122"/>
                          <a:ea typeface="楷体_GB2312" panose="02010609030101010101" charset="-122"/>
                          <a:sym typeface="+mn-ea"/>
                        </a:rPr>
                        <a:t>指伤心，悲痛。</a:t>
                      </a: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2665" b="1" dirty="0" smtClean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心酸</a:t>
                      </a:r>
                      <a:r>
                        <a:rPr lang="en-US" altLang="zh-CN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——</a:t>
                      </a: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形容内心伤痛。</a:t>
                      </a:r>
                      <a:endParaRPr lang="zh-CN" altLang="en-US" sz="2665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2665" b="1" dirty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T="34290" marB="34290">
                    <a:solidFill>
                      <a:srgbClr val="FFE09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T="34290" marB="34290">
                    <a:solidFill>
                      <a:srgbClr val="FFE09D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2665" b="1" dirty="0" smtClean="0">
                        <a:solidFill>
                          <a:srgbClr val="FF0000"/>
                        </a:solidFill>
                        <a:latin typeface="楷体_GB2312" panose="02010609030101010101" charset="-122"/>
                        <a:ea typeface="楷体_GB2312" panose="02010609030101010101" charset="-122"/>
                        <a:cs typeface="+mn-ea"/>
                        <a:sym typeface="+mn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心碎</a:t>
                      </a:r>
                      <a:r>
                        <a:rPr lang="en-US" altLang="zh-CN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——</a:t>
                      </a:r>
                      <a:r>
                        <a:rPr lang="zh-CN" altLang="en-US" sz="2665" b="1" dirty="0" smtClean="0">
                          <a:solidFill>
                            <a:srgbClr val="FF0000"/>
                          </a:solidFill>
                          <a:latin typeface="楷体_GB2312" panose="02010609030101010101" charset="-122"/>
                          <a:ea typeface="楷体_GB2312" panose="02010609030101010101" charset="-122"/>
                          <a:cs typeface="+mn-ea"/>
                          <a:sym typeface="+mn-ea"/>
                        </a:rPr>
                        <a:t>形容悲伤至极。</a:t>
                      </a:r>
                    </a:p>
                  </a:txBody>
                  <a:tcPr>
                    <a:solidFill>
                      <a:srgbClr val="FFE09D"/>
                    </a:solidFill>
                  </a:tcPr>
                </a:tc>
              </a:tr>
              <a:tr h="112966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665" b="1" dirty="0" smtClean="0">
                          <a:latin typeface="楷体_GB2312" panose="02010609030101010101" charset="-122"/>
                          <a:ea typeface="楷体_GB2312" panose="02010609030101010101" charset="-122"/>
                        </a:rPr>
                        <a:t>心碎</a:t>
                      </a:r>
                      <a:endParaRPr lang="zh-CN" altLang="en-US" sz="2665" b="1" dirty="0">
                        <a:latin typeface="楷体_GB2312" panose="02010609030101010101" charset="-122"/>
                        <a:ea typeface="楷体_GB2312" panose="02010609030101010101" charset="-122"/>
                      </a:endParaRPr>
                    </a:p>
                  </a:txBody>
                  <a:tcPr>
                    <a:solidFill>
                      <a:srgbClr val="FFE09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T="34290" marB="34290">
                    <a:solidFill>
                      <a:srgbClr val="FFE09D"/>
                    </a:solidFill>
                  </a:tcPr>
                </a:tc>
              </a:tr>
            </a:tbl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3208658" y="5357499"/>
            <a:ext cx="184731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3600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09787" y="4953015"/>
            <a:ext cx="814390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 看着父亲瘦弱的背影</a:t>
            </a:r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,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不由得一阵（     ）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。</a:t>
            </a:r>
            <a:endParaRPr lang="zh-CN" altLang="en-US" sz="2400" b="1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  <a:sym typeface="+mn-ea"/>
            </a:endParaRPr>
          </a:p>
          <a:p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2</a:t>
            </a:r>
            <a:r>
              <a:rPr lang="en-US" altLang="zh-CN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.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黑体" panose="02010609060101010101" pitchFamily="2" charset="-122"/>
                <a:sym typeface="+mn-ea"/>
              </a:rPr>
              <a:t> 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  <a:sym typeface="+mn-ea"/>
              </a:rPr>
              <a:t>被困于倒塌大楼里的人们的哭喊声令人（     ）。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7596199" y="4953015"/>
            <a:ext cx="928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心酸</a:t>
            </a:r>
            <a:endParaRPr lang="en-US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8382016" y="5429268"/>
            <a:ext cx="928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心碎</a:t>
            </a:r>
            <a:endParaRPr lang="en-US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081530" y="661959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词语</a:t>
            </a:r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积累</a:t>
            </a:r>
            <a:endParaRPr lang="zh-CN" altLang="en-US" sz="4800" b="1" u="dbl" dirty="0">
              <a:solidFill>
                <a:srgbClr val="92D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720719" y="2028956"/>
            <a:ext cx="7101123" cy="265713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描写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父爱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的词语：</a:t>
            </a:r>
            <a:endParaRPr lang="en-US" altLang="zh-CN" sz="3735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endParaRPr lang="en-US" altLang="zh-CN" sz="3735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3735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父爱如山  教子有方  含辛茹苦</a:t>
            </a:r>
            <a:endParaRPr lang="en-US" altLang="zh-CN" sz="3735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3735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任劳任怨  勤劳朴实  历尽沧桑  </a:t>
            </a:r>
            <a:endParaRPr lang="en-US" altLang="zh-CN" sz="3735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5"/>
          <p:cNvSpPr txBox="1"/>
          <p:nvPr/>
        </p:nvSpPr>
        <p:spPr>
          <a:xfrm>
            <a:off x="2024037" y="1525256"/>
            <a:ext cx="670847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defRPr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1.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课文是从哪几个方面来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介绍父亲的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？</a:t>
            </a:r>
          </a:p>
        </p:txBody>
      </p:sp>
      <p:sp>
        <p:nvSpPr>
          <p:cNvPr id="10254" name="TextBox 13"/>
          <p:cNvSpPr txBox="1"/>
          <p:nvPr/>
        </p:nvSpPr>
        <p:spPr>
          <a:xfrm>
            <a:off x="2595538" y="2477762"/>
            <a:ext cx="671517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买枇杷  借渔船  逛庙会  我读书上学</a:t>
            </a:r>
            <a:endParaRPr lang="zh-CN" altLang="en-US" sz="28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77085" y="579759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初读</a:t>
            </a:r>
            <a:r>
              <a:rPr lang="zh-CN" altLang="zh-CN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24034" y="3430268"/>
            <a:ext cx="7739380" cy="2203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2.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根据课文内容填空。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 eaLnBrk="1" hangingPunct="1">
              <a:lnSpc>
                <a:spcPct val="13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+mn-ea"/>
                <a:sym typeface="+mn-ea"/>
              </a:rPr>
              <a:t>课文描述了父亲对作者无微不至的爱，作者以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作为开头回忆往事，作者又是以从梦境中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_______________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作结尾，感悟父爱深沉。</a:t>
            </a:r>
            <a:endParaRPr lang="zh-CN" altLang="en-US" sz="2800" b="1" u="sng" dirty="0">
              <a:latin typeface="楷体_GB2312" panose="02010609030101010101" charset="-122"/>
              <a:ea typeface="楷体_GB2312" panose="02010609030101010101" charset="-122"/>
              <a:cs typeface="+mn-ea"/>
              <a:sym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2524101" y="5044797"/>
            <a:ext cx="2928958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醒来枕边一片湿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2524101" y="4382774"/>
            <a:ext cx="100013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梦境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254" grpId="0" bldLvl="0" animBg="1"/>
      <p:bldP spid="4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92443" y="661251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段落划分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38348" y="1619237"/>
            <a:ext cx="8072494" cy="393338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第一部分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）不知是否在梦中，总体回忆。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第二部分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2-4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）回忆父亲给我买枇杷，借着姑爹的小渔船到处去，逛庙会。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第三部分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5-9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）回忆父亲关心我读书上学的一切。</a:t>
            </a: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第四部分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10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）思念父亲，泪湿枕巾。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" name="TextBox 1"/>
          <p:cNvSpPr txBox="1"/>
          <p:nvPr/>
        </p:nvSpPr>
        <p:spPr>
          <a:xfrm>
            <a:off x="2596491" y="1334754"/>
            <a:ext cx="7484657" cy="9544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735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     </a:t>
            </a:r>
            <a:r>
              <a:rPr lang="zh-CN" altLang="en-US" sz="3735" b="1" dirty="0">
                <a:solidFill>
                  <a:srgbClr val="0000FF"/>
                </a:solidFill>
                <a:latin typeface="+mn-ea"/>
                <a:cs typeface="+mn-ea"/>
              </a:rPr>
              <a:t> </a:t>
            </a:r>
            <a:r>
              <a:rPr lang="zh-CN" altLang="en-US" sz="3735" b="1" dirty="0">
                <a:latin typeface="+mn-ea"/>
                <a:cs typeface="+mn-ea"/>
              </a:rPr>
              <a:t>默</a:t>
            </a:r>
            <a:r>
              <a:rPr lang="zh-CN" altLang="en-US" sz="3735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读</a:t>
            </a:r>
            <a:r>
              <a:rPr lang="zh-CN" altLang="en-US" sz="3735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课文</a:t>
            </a:r>
            <a:r>
              <a:rPr lang="zh-CN" altLang="en-US" sz="3735" b="1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，本文是怎样开头的？</a:t>
            </a:r>
            <a:endParaRPr lang="zh-CN" altLang="en-US" sz="3735" b="1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44700" y="610028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课文解读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52729" y="3714753"/>
            <a:ext cx="7389756" cy="6671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是昨夜梦中的经历吧，我刚刚梦醒</a:t>
            </a: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4265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881159" y="2381247"/>
            <a:ext cx="2500330" cy="95250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总领全文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3167043" y="5238767"/>
            <a:ext cx="5000660" cy="762005"/>
          </a:xfrm>
          <a:prstGeom prst="wedgeRoundRectCallout">
            <a:avLst>
              <a:gd name="adj1" fmla="val -21583"/>
              <a:gd name="adj2" fmla="val -1081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以梦为引，走进作者的回忆之中。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238480" y="4381511"/>
            <a:ext cx="5143536" cy="211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" grpId="0"/>
      <p:bldP spid="4" grpId="0"/>
      <p:bldP spid="8" grpId="0" bldLvl="0" animBg="1"/>
      <p:bldP spid="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6910" y="1181087"/>
            <a:ext cx="7858180" cy="329833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、慈父之爱子，非为报也。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淮南子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、作为一个父亲，最大的乐趣就是在于：在其有生之年，能够根据自己走过的路来启发、教育子女。                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蒙田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、父爱，如大海般深沉而宽广。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温家宝</a:t>
            </a:r>
            <a:endParaRPr lang="en-US" altLang="zh-CN" sz="2800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96140" y="399495"/>
            <a:ext cx="283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4"/>
          <p:cNvSpPr/>
          <p:nvPr/>
        </p:nvSpPr>
        <p:spPr>
          <a:xfrm>
            <a:off x="2381224" y="2476496"/>
            <a:ext cx="7643866" cy="24560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朦胧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中，父亲和母亲在半夜起来给蚕宝宝添桑叶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卖茧子的时候，我总跟在父亲身后，卖了茧子，父亲便给我买枇杷吃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881424" y="1428740"/>
            <a:ext cx="2733193" cy="762005"/>
          </a:xfrm>
          <a:prstGeom prst="wedgeRoundRectCallout">
            <a:avLst>
              <a:gd name="adj1" fmla="val -49564"/>
              <a:gd name="adj2" fmla="val 1101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迷蒙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98680" y="897467"/>
            <a:ext cx="2068497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买枇杷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9" name="上箭头标注 8"/>
          <p:cNvSpPr/>
          <p:nvPr/>
        </p:nvSpPr>
        <p:spPr>
          <a:xfrm>
            <a:off x="2381223" y="4572012"/>
            <a:ext cx="8076671" cy="1524011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作者回忆起父亲给我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买枇杷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，诉说着父亲对我的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爱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5" grpId="0" bldLvl="0" animBg="1"/>
      <p:bldP spid="6" grpId="0" bldLvl="0" animBg="1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2133861" y="1475055"/>
            <a:ext cx="8064530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我又见到了姑爹那只小渔船。父亲送我离开家乡去报考学校和上学， 总是要借用姑爹那只小渔船。 他同姑爹一起摇船送我。 带了米在船上做饭，晚上就睡在船上，这样可以节省饭钱和旅店钱。我们不肯轻易上岸，花钱住旅店的教训太深了。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上箭头标注 6"/>
          <p:cNvSpPr/>
          <p:nvPr/>
        </p:nvSpPr>
        <p:spPr>
          <a:xfrm>
            <a:off x="2309789" y="3810007"/>
            <a:ext cx="7888605" cy="2095515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句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话描述了作者的父亲和姑爹</a:t>
            </a:r>
            <a:r>
              <a:rPr lang="en-US" altLang="zh-CN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的生活方式，为后面为我花钱做铺垫。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96132" y="4572009"/>
            <a:ext cx="107432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节俭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098680" y="801793"/>
            <a:ext cx="2068497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小渔船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8" grpId="0"/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1.huatiku.com/attachment/forum/201707/23/085913gv088vjfcxfypfv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24" y="1333489"/>
            <a:ext cx="3143272" cy="3619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700" name="Picture 4" descr="http://f1.huatiku.com/attachment/forum/201707/23/085913hyapilfxw5xuipz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753" y="1428740"/>
            <a:ext cx="3286148" cy="3524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4"/>
          <p:cNvSpPr/>
          <p:nvPr/>
        </p:nvSpPr>
        <p:spPr>
          <a:xfrm>
            <a:off x="2095473" y="761984"/>
            <a:ext cx="8064530" cy="31947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有一次，父亲同我住了一间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最便宜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的小客栈，半夜我被臭虫咬醒，身上都是被咬的大红疙瘩。父亲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心疼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极了，叫来茶房，掀开席子让他看满床乱爬的臭虫和我身上的疙瘩。茶房说没办法，要么加点儿钱换个较好的房间。父亲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动心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了，但我年纪虽小却早已深深体会到父亲挣钱的艰难。他平时节省到极点，自己是分冤枉钱也不肯花的， 我反正已被咬了半夜，只剩下后半夜，就不肯再加钱换房子。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上箭头标注 6"/>
          <p:cNvSpPr/>
          <p:nvPr/>
        </p:nvSpPr>
        <p:spPr>
          <a:xfrm>
            <a:off x="2238351" y="4347666"/>
            <a:ext cx="7888605" cy="1905013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句话运用了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的手法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，详细地介绍了我们住旅馆的经历，体现了父亲对我的心疼和关心。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58910" y="4973929"/>
            <a:ext cx="1023938" cy="6524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记叙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7" grpId="0" bldLvl="0" animBg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66910" y="2476493"/>
            <a:ext cx="8278812" cy="26788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恍恍惚惚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我又置身于两年一度的庙会中，能去看看这盛大的节日的确是无比的快乐，我高兴极了。</a:t>
            </a:r>
            <a:endParaRPr lang="zh-CN" altLang="en-US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4667241" y="4667263"/>
            <a:ext cx="4450126" cy="1802765"/>
          </a:xfrm>
          <a:prstGeom prst="wedgeEllipseCallout">
            <a:avLst>
              <a:gd name="adj1" fmla="val 2322"/>
              <a:gd name="adj2" fmla="val -632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记叙：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回忆逛庙会得场景，作者的心情是什么样的。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952596" y="1047737"/>
            <a:ext cx="2096240" cy="76200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逛庙会</a:t>
            </a:r>
            <a:endParaRPr lang="zh-CN" altLang="en-US" sz="32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4167174" y="1428740"/>
            <a:ext cx="5518364" cy="762005"/>
          </a:xfrm>
          <a:prstGeom prst="wedgeRoundRectCallout">
            <a:avLst>
              <a:gd name="adj1" fmla="val -49564"/>
              <a:gd name="adj2" fmla="val 1101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意思是：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神志不清、迷惘的状态。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6" grpId="0" bldLvl="0" animBg="1"/>
      <p:bldP spid="5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.pconline.com.cn/images/upload/upc/tx/itbbs/1502/28/c20/3332472_1425092452860_mthum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1428736"/>
            <a:ext cx="8278812" cy="3046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我看各样彩排着的戏人边走边唱。看踩高跷走路，看虾兵、蚌精、牛头、马面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人山人海，卖小吃的挤得密密层层，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各式各样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的糖果点心、鸡鸭鱼肉都有。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5595937" y="4381511"/>
            <a:ext cx="4291965" cy="1802765"/>
          </a:xfrm>
          <a:prstGeom prst="wedgeEllipseCallout">
            <a:avLst>
              <a:gd name="adj1" fmla="val -17532"/>
              <a:gd name="adj2" fmla="val -655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场景描写：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描写了庙会的盛大场面，感受作者高兴的心情。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4167175" y="285732"/>
            <a:ext cx="3129828" cy="762005"/>
          </a:xfrm>
          <a:prstGeom prst="wedgeRoundRectCallout">
            <a:avLst>
              <a:gd name="adj1" fmla="val -5393"/>
              <a:gd name="adj2" fmla="val 11563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多种多样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pic.home.news.cn/xhForum/xhdisk003/M00/13/90/wKhJCVTkHy4EAAAAAAAAAAAAAAA9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/>
          <p:nvPr/>
        </p:nvSpPr>
        <p:spPr>
          <a:xfrm>
            <a:off x="2666980" y="2190741"/>
            <a:ext cx="7167563" cy="378565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    “呯！”发令枪响了。参赛队员们如离弦的箭一般冲向终点。啦啦队队长带领着各个班的同学呐喊加油。有的健步如飞，遥遥领先；有的稍逊一筹，但急起直追。</a:t>
            </a:r>
            <a:endParaRPr lang="zh-CN" altLang="en-US" sz="32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8438" name="矩形 2"/>
          <p:cNvSpPr/>
          <p:nvPr/>
        </p:nvSpPr>
        <p:spPr>
          <a:xfrm>
            <a:off x="2312135" y="857236"/>
            <a:ext cx="8012130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请同学们</a:t>
            </a:r>
            <a:r>
              <a:rPr lang="zh-CN" altLang="en-US" sz="3200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想想这个句子的特点，仿写一个。</a:t>
            </a:r>
            <a:endParaRPr lang="zh-CN" altLang="en-US" sz="3200" b="1" dirty="0">
              <a:solidFill>
                <a:srgbClr val="92D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52662" y="2095495"/>
            <a:ext cx="7500990" cy="3810027"/>
          </a:xfrm>
          <a:prstGeom prst="rect">
            <a:avLst/>
          </a:prstGeom>
          <a:noFill/>
          <a:ln w="5715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95472" y="857233"/>
            <a:ext cx="8143932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我和父亲都饿了，我多馋啊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但不敢，也不忍心叫父亲买。父亲从家里带了粽子，找个偏僻的地方父子俩坐下吃凉粽子。吃完粽子，父亲觉得我太委屈了，领我到小摊上吃了碗热豆腐脑，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我叫他也吃，他就是不吃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4238579" y="4667263"/>
            <a:ext cx="7417801" cy="1905037"/>
          </a:xfrm>
          <a:prstGeom prst="wedgeEllipseCallout">
            <a:avLst>
              <a:gd name="adj1" fmla="val -9591"/>
              <a:gd name="adj2" fmla="val -72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记叙：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突出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了我们条件艰苦，可是父亲仍旧给我买了吃的，自己却不吃，表达了父亲对我的爱。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/>
          <p:nvPr/>
        </p:nvGrpSpPr>
        <p:grpSpPr>
          <a:xfrm>
            <a:off x="1911150" y="617648"/>
            <a:ext cx="2687524" cy="894869"/>
            <a:chOff x="-213632" y="-241829"/>
            <a:chExt cx="2687524" cy="896631"/>
          </a:xfrm>
        </p:grpSpPr>
        <p:sp>
          <p:nvSpPr>
            <p:cNvPr id="5236" name="文本框 13"/>
            <p:cNvSpPr txBox="1"/>
            <p:nvPr/>
          </p:nvSpPr>
          <p:spPr>
            <a:xfrm>
              <a:off x="-213632" y="-241829"/>
              <a:ext cx="2687524" cy="8326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800" b="1" u="dbl" dirty="0">
                  <a:solidFill>
                    <a:srgbClr val="92D05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作者简介</a:t>
              </a: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2105319" y="434013"/>
              <a:ext cx="368573" cy="220789"/>
              <a:chOff x="2511" y="1362"/>
              <a:chExt cx="539" cy="322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320777" y="1817065"/>
            <a:ext cx="7500990" cy="33239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吴冠中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(1919~2010)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世纪现代中国绘画的代表画家，中国绘画艺术大师 ，终生致力于油画民族化及中国画现代化之探索，油画代表作有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长江三峡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，中国画代表作有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春雪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，文学作品有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吴冠中散文选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1.so.qhimgs1.com/sdr/400__/t01ad4d0efbd498c7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"/>
            <a:ext cx="4500562" cy="44767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32" name="Picture 4" descr="http://pic.makepolo.net/news/allimg/20161214/14816493737901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4562" y="2476497"/>
            <a:ext cx="4643438" cy="43815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952483"/>
            <a:ext cx="8278812" cy="397031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卖玩意儿的也不少，彩色的纸风车、布老虎、泥人、竹制的花蛇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虽然不可能花钱买玩意儿，但父亲很理解我那恋恋不舍的心思，回家后他用几片玻璃和彩色纸屑等糊了一个 万花筒，这便是我童年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唯一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的也是最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珍贵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的玩具了。万花筒里那千变万化的图案花样，是我最早的抽象美的启迪者吧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2309787" y="4857760"/>
            <a:ext cx="8001056" cy="1714560"/>
          </a:xfrm>
          <a:prstGeom prst="wedgeEllipseCallout">
            <a:avLst>
              <a:gd name="adj1" fmla="val -4027"/>
              <a:gd name="adj2" fmla="val -68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万花筒：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突出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了父亲对我的爱，让我的童年虽然贫穷，却感觉生活丰富多彩。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i00.c.aliimg.com/img/ibank/2014/011/121/1409121110_87983005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4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4"/>
          <p:cNvSpPr/>
          <p:nvPr/>
        </p:nvSpPr>
        <p:spPr>
          <a:xfrm>
            <a:off x="1809721" y="1619240"/>
            <a:ext cx="8501090" cy="37117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父亲经常说要我念好书，最好将来到外面当个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，所以我从来不缺课，不逃学。读初小的时候，遇上大雨大雪天，路滑难走，父亲便背着我上学。我背着书包伏在他背上，双手撑起一把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结结实实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的大黄油布雨伞。他扎紧裤脚，穿双深筒钉鞋， 将棉袍的下半截撩起扎在腰里，腰里那条极长的粉绿色丝绸汗巾可以围腰两三圈，那还是母亲出嫁时的陪嫁呢。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6953257" y="571484"/>
            <a:ext cx="2428892" cy="762005"/>
          </a:xfrm>
          <a:prstGeom prst="wedgeRoundRectCallout">
            <a:avLst>
              <a:gd name="adj1" fmla="val 23133"/>
              <a:gd name="adj2" fmla="val 908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教师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95473" y="857232"/>
            <a:ext cx="1666760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上学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9" name="上箭头标注 8"/>
          <p:cNvSpPr/>
          <p:nvPr/>
        </p:nvSpPr>
        <p:spPr>
          <a:xfrm>
            <a:off x="2238348" y="5048265"/>
            <a:ext cx="7929618" cy="1524011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解释父亲在我上学的历程中，担任了什么角色，体现了父亲对我深深的爱。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5" grpId="0" bldLvl="0" animBg="1"/>
      <p:bldP spid="6" grpId="0" bldLvl="0" animBg="1"/>
      <p:bldP spid="9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http://bpic.588ku.com/element_origin_min_pic/17/06/03/5bfe32eadb098891a536dd42da86477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60" y="-191347"/>
            <a:ext cx="40005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95472" y="2190741"/>
            <a:ext cx="8278812" cy="378565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初小毕业时，我考取了鹅山高小。要住在鹅山当寄宿生，就要缴饭费、宿费、学杂费，书本费也贵了，于是家里巢稻、卖猪，每学期开学要凑笔不少的钱。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钱很紧，但家里愿意把钱都花在我身上。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3595670" y="285732"/>
            <a:ext cx="5572164" cy="1809763"/>
          </a:xfrm>
          <a:prstGeom prst="wedgeEllipseCallout">
            <a:avLst>
              <a:gd name="adj1" fmla="val 8140"/>
              <a:gd name="adj2" fmla="val 66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记叙：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即使家里穷，但是所有的钱都花在我的身上，可见父亲对我上学的支持。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42369" y="719260"/>
            <a:ext cx="8758964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我拿着凑来的钱去缴学费，感到十分心酸。父亲送我到学校，替我铺好床，他回家时，我偷偷哭了。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这是我第一次真正心酸的哭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，与在家里撒娇的哭、发脾气的哭、打架的哭都大不一样，是人生道路中品尝到的新滋味了。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5860598" y="4267769"/>
            <a:ext cx="4857752" cy="1802765"/>
          </a:xfrm>
          <a:prstGeom prst="wedgeEllipseCallout">
            <a:avLst>
              <a:gd name="adj1" fmla="val -21206"/>
              <a:gd name="adj2" fmla="val -655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心理描写：描写作者感受到家里的困难，更加感受到父亲对自己的爱。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4"/>
          <p:cNvSpPr/>
          <p:nvPr/>
        </p:nvSpPr>
        <p:spPr>
          <a:xfrm>
            <a:off x="2381224" y="1619237"/>
            <a:ext cx="7858180" cy="38284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我唯一的法宝就是考试，从未落过榜。我又要去报考无锡师范了。</a:t>
            </a:r>
            <a:endParaRPr lang="en-US" altLang="zh-CN" sz="3735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为了</a:t>
            </a:r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节省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</a:rPr>
              <a:t>路费，父亲又向姑爹借了他家的小渔船，同姑爹两人摇船送我到无锡。</a:t>
            </a:r>
            <a:endParaRPr lang="zh-CN" altLang="en-US" sz="3735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595538" y="761985"/>
            <a:ext cx="2793208" cy="762005"/>
          </a:xfrm>
          <a:prstGeom prst="wedgeRoundRectCallout">
            <a:avLst>
              <a:gd name="adj1" fmla="val 23133"/>
              <a:gd name="adj2" fmla="val 908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近义词：</a:t>
            </a: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节约</a:t>
            </a:r>
            <a:endParaRPr lang="zh-CN" altLang="en-US" sz="32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上箭头标注 8"/>
          <p:cNvSpPr/>
          <p:nvPr/>
        </p:nvSpPr>
        <p:spPr>
          <a:xfrm>
            <a:off x="2381224" y="4923774"/>
            <a:ext cx="8129937" cy="1238259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为什么姑爹的小渔船又出现了，表现出父亲的节俭。</a:t>
            </a:r>
            <a:endParaRPr lang="zh-CN" altLang="en-US" sz="28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5" grpId="0" bldLvl="0" animBg="1"/>
      <p:bldP spid="9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46" y="857233"/>
            <a:ext cx="8913180" cy="461664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时值暑天，为避免炎热，夜晚便开船，父亲和姑爹轮换摇橹，让我在小舱里睡觉。但我也睡不好，因为确确实实已意识到考不取的严重性，自然更未能领略到满天星斗、小河里孤舟缓缓夜行的诗画意境。船上备一只泥灶，自已煮饭吃，小船兼做宿店和饭店，节省了旅费。只是我们的船不敢停到无锡师范附近，怕被别的考生及家长见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嘲笑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5122501" y="5138708"/>
            <a:ext cx="4929222" cy="1231285"/>
          </a:xfrm>
          <a:prstGeom prst="wedgeEllipseCallout">
            <a:avLst>
              <a:gd name="adj1" fmla="val -12583"/>
              <a:gd name="adj2" fmla="val -668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记叙：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描写了父亲悉心照顾我的生活还有感受。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8282" y="952487"/>
            <a:ext cx="8715404" cy="31947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老天不负苦心人，他的儿子考取了。送我去人学的时候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依旧是那只小船，依旧是姑爹和父亲轮换摇船。不过父亲不遥橹的时候，便抓紧时间为我缝补棉被，因我那长期卧病的母亲未能给我备齐行装。我从舱里往外看，父亲那弯腰低头缝补的背影挡住了我的视线，但这个船舱里的背影也就分外明显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永难磨灭了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上箭头标注 5"/>
          <p:cNvSpPr/>
          <p:nvPr/>
        </p:nvSpPr>
        <p:spPr>
          <a:xfrm>
            <a:off x="2238348" y="4953011"/>
            <a:ext cx="7929618" cy="1126492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父亲细心照顾我的生活，他的背影体现了他对我深深的爱。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6" name="组合 1"/>
          <p:cNvGrpSpPr/>
          <p:nvPr/>
        </p:nvGrpSpPr>
        <p:grpSpPr>
          <a:xfrm>
            <a:off x="1970842" y="649817"/>
            <a:ext cx="2692015" cy="862696"/>
            <a:chOff x="-153942" y="-209593"/>
            <a:chExt cx="2692015" cy="864395"/>
          </a:xfrm>
        </p:grpSpPr>
        <p:sp>
          <p:nvSpPr>
            <p:cNvPr id="5236" name="文本框 13"/>
            <p:cNvSpPr txBox="1"/>
            <p:nvPr/>
          </p:nvSpPr>
          <p:spPr>
            <a:xfrm>
              <a:off x="-153942" y="-209593"/>
              <a:ext cx="2692015" cy="8326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800" b="1" u="dbl" dirty="0">
                  <a:solidFill>
                    <a:srgbClr val="92D05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助读资料</a:t>
              </a:r>
            </a:p>
          </p:txBody>
        </p:sp>
        <p:grpSp>
          <p:nvGrpSpPr>
            <p:cNvPr id="5238" name="Group 4"/>
            <p:cNvGrpSpPr>
              <a:grpSpLocks noChangeAspect="1"/>
            </p:cNvGrpSpPr>
            <p:nvPr/>
          </p:nvGrpSpPr>
          <p:grpSpPr>
            <a:xfrm>
              <a:off x="2105319" y="434013"/>
              <a:ext cx="368573" cy="220789"/>
              <a:chOff x="2511" y="1362"/>
              <a:chExt cx="539" cy="322"/>
            </a:xfrm>
          </p:grpSpPr>
          <p:sp>
            <p:nvSpPr>
              <p:cNvPr id="19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0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381227" y="2571745"/>
            <a:ext cx="7658735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枇杷：枇杷树结的果实，味道甘美，形如黄杏。枇杷果柔软多汁，风味酸甜，枇杷果富含人体所需的各种营养元素，是营养丰富的保健水果。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5453058" y="571484"/>
            <a:ext cx="3920490" cy="1495425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r>
              <a:rPr lang="en-US" altLang="zh-CN" sz="2400" b="1" dirty="0">
                <a:solidFill>
                  <a:schemeClr val="tx1"/>
                </a:solidFill>
                <a:latin typeface="汉仪旗黑-55" panose="00020600040101010101" charset="-122"/>
                <a:ea typeface="汉仪旗黑-55" panose="00020600040101010101" charset="-122"/>
                <a:sym typeface="+mn-ea"/>
              </a:rPr>
              <a:t>   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同学们，你们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知道关于枇杷的知识吗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24034" y="761982"/>
            <a:ext cx="8278812" cy="397031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不仅是背影时时在我眼前显现，鲁迅笔底的乌篷船对我也永远是那么亲切。虽然姑爹小船上盖的只是破旧的篷，远比不上绍兴的乌篷船精致，但姑爹的小渔船仍然是那么亲切，那么难忘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我什么时候能够用自己手中的笔，把那只载着父爱的小船画出来就好了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5631865" y="4857027"/>
            <a:ext cx="4291965" cy="1619237"/>
          </a:xfrm>
          <a:prstGeom prst="wedgeEllipseCallout">
            <a:avLst>
              <a:gd name="adj1" fmla="val -32225"/>
              <a:gd name="adj2" fmla="val -695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心理描写：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说出作者的愿望，表达作者对父爱的难忘。</a:t>
            </a:r>
            <a:endParaRPr lang="zh-CN" altLang="en-US" sz="2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attach.bbs.miui.com/forum/201503/16/224308xxx39x43zlr90wm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/>
          <p:nvPr/>
        </p:nvSpPr>
        <p:spPr>
          <a:xfrm>
            <a:off x="3452794" y="2190742"/>
            <a:ext cx="4857784" cy="732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......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醒来，枕边一片湿。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62814" y="3789682"/>
            <a:ext cx="7922895" cy="6832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200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sz="3200" b="1" dirty="0">
              <a:solidFill>
                <a:srgbClr val="92D05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595670" y="2952751"/>
            <a:ext cx="3857652" cy="2117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2524103" y="4762509"/>
            <a:ext cx="6840855" cy="928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40000"/>
              </a:lnSpc>
            </a:pPr>
            <a:r>
              <a:rPr lang="en-US" altLang="zh-CN" b="1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以梦境结束结尾，照应开头，深化主题。</a:t>
            </a:r>
            <a:endParaRPr lang="zh-CN" altLang="en-US" sz="3600" b="1" i="1" dirty="0">
              <a:solidFill>
                <a:srgbClr val="0070C0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977394" y="1045845"/>
            <a:ext cx="2436495" cy="6477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eaLnBrk="1" hangingPunct="1"/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总结全文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95607" y="3429003"/>
            <a:ext cx="554029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思考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：这样结尾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有什么好处？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4" grpId="0" bldLvl="0" animBg="1"/>
      <p:bldP spid="6" grpId="0" bldLvl="0" animBg="1"/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kfzimg.com/G05/M00/69/8E/p4YBAFfKxg2Aa9JeAAH3VY0ep6Q132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794" y="666731"/>
            <a:ext cx="5286412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184" y="1427480"/>
            <a:ext cx="8306435" cy="4866640"/>
          </a:xfrm>
          <a:prstGeom prst="rect">
            <a:avLst/>
          </a:prstGeom>
        </p:spPr>
      </p:pic>
      <p:sp>
        <p:nvSpPr>
          <p:cNvPr id="14" name="左大括号 13"/>
          <p:cNvSpPr/>
          <p:nvPr/>
        </p:nvSpPr>
        <p:spPr>
          <a:xfrm>
            <a:off x="3452794" y="2000244"/>
            <a:ext cx="214314" cy="2667019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/>
          </a:p>
        </p:txBody>
      </p:sp>
      <p:sp>
        <p:nvSpPr>
          <p:cNvPr id="17" name="左大括号 16"/>
          <p:cNvSpPr/>
          <p:nvPr/>
        </p:nvSpPr>
        <p:spPr>
          <a:xfrm flipH="1">
            <a:off x="8096264" y="1904989"/>
            <a:ext cx="214314" cy="2857520"/>
          </a:xfrm>
          <a:prstGeom prst="leftBrace">
            <a:avLst>
              <a:gd name="adj1" fmla="val 88163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/>
          </a:p>
        </p:txBody>
      </p:sp>
      <p:sp>
        <p:nvSpPr>
          <p:cNvPr id="2" name="文本框 1"/>
          <p:cNvSpPr txBox="1"/>
          <p:nvPr/>
        </p:nvSpPr>
        <p:spPr>
          <a:xfrm>
            <a:off x="1772794" y="731520"/>
            <a:ext cx="2383986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265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524000" y="58583"/>
            <a:ext cx="246286" cy="49244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121920" tIns="60960" rIns="121920" bIns="60960" numCol="1" anchor="ctr" anchorCtr="0" compatLnSpc="1">
            <a:spAutoFit/>
          </a:bodyPr>
          <a:lstStyle/>
          <a:p>
            <a:endParaRPr lang="zh-CN" altLang="en-US" sz="240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748298" y="2285992"/>
            <a:ext cx="677108" cy="1708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 algn="l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父爱之舟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5024430" y="1714492"/>
            <a:ext cx="142876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卖茧子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095869" y="2571748"/>
            <a:ext cx="142876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换房间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8596330" y="1619237"/>
            <a:ext cx="785818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父爱深沉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5167306" y="3333753"/>
            <a:ext cx="1571636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逛庙会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3881422" y="4191009"/>
            <a:ext cx="4357718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上学：初小 高小 师范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7" grpId="0" bldLvl="0" animBg="1"/>
      <p:bldP spid="13" grpId="0" autoUpdateAnimBg="0"/>
      <p:bldP spid="18" grpId="0"/>
      <p:bldP spid="19" grpId="0"/>
      <p:bldP spid="21" grpId="0"/>
      <p:bldP spid="22" grpId="0"/>
      <p:bldP spid="2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1"/>
          <p:cNvSpPr/>
          <p:nvPr/>
        </p:nvSpPr>
        <p:spPr>
          <a:xfrm>
            <a:off x="3393746" y="1395806"/>
            <a:ext cx="5022375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学习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运用映衬的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修辞手法</a:t>
            </a:r>
          </a:p>
        </p:txBody>
      </p:sp>
      <p:sp>
        <p:nvSpPr>
          <p:cNvPr id="6" name="矩形 5"/>
          <p:cNvSpPr/>
          <p:nvPr/>
        </p:nvSpPr>
        <p:spPr>
          <a:xfrm>
            <a:off x="2024035" y="2330208"/>
            <a:ext cx="8270875" cy="201285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indent="536575">
              <a:lnSpc>
                <a:spcPct val="130000"/>
              </a:lnSpc>
            </a:pP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映衬</a:t>
            </a:r>
            <a:r>
              <a:rPr lang="zh-CN" altLang="en-US" sz="24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“父亲动心了，桓我年纪虽小却早已深深体会到父亲挣钱的艰难。他平时节省到极点，自己是一分冤枉钱也不肯花的。”</a:t>
            </a:r>
            <a:r>
              <a:rPr lang="zh-CN" altLang="en-US" sz="24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这句话可以看出父亲对儿子的关爱更为突出地跃然纸上。</a:t>
            </a:r>
            <a:endParaRPr lang="zh-CN" altLang="en-US" sz="2400" b="1" dirty="0">
              <a:solidFill>
                <a:srgbClr val="00B0F0"/>
              </a:solidFill>
              <a:latin typeface="黑体" panose="02010609060101010101" pitchFamily="2" charset="-122"/>
              <a:ea typeface="黑体" panose="02010609060101010101" pitchFamily="2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747163" y="632121"/>
            <a:ext cx="2383986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265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写作手法</a:t>
            </a:r>
          </a:p>
        </p:txBody>
      </p:sp>
      <p:sp>
        <p:nvSpPr>
          <p:cNvPr id="10" name="矩形 9"/>
          <p:cNvSpPr/>
          <p:nvPr/>
        </p:nvSpPr>
        <p:spPr>
          <a:xfrm>
            <a:off x="2238347" y="4787675"/>
            <a:ext cx="7929618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【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举例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】在寂静的山林里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蝉的叫声显得特别喧噪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鸟鸣的声音显得特别清亮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使得山林幽静至极。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  <p:bldP spid="10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21299" y="611505"/>
            <a:ext cx="2383986" cy="748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265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拓展延伸</a:t>
            </a:r>
          </a:p>
        </p:txBody>
      </p:sp>
      <p:sp>
        <p:nvSpPr>
          <p:cNvPr id="27652" name="TextBox 3"/>
          <p:cNvSpPr txBox="1"/>
          <p:nvPr/>
        </p:nvSpPr>
        <p:spPr>
          <a:xfrm>
            <a:off x="2224062" y="1704965"/>
            <a:ext cx="7786742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        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麦黄黄 杏黄黄</a:t>
            </a:r>
            <a:r>
              <a:rPr lang="en-US" altLang="zh-CN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片段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吴冠中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那颗杏子在妹妹手心里宝贝似的攥着，到第二天晚上才吃完。第二年春天，我家门前的院子里长出了一棵小小的杏树苗。至今，那棵杏树还长在我家的院子边上，长在我的记忆里。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8" name="内容占位符 2"/>
          <p:cNvSpPr txBox="1"/>
          <p:nvPr/>
        </p:nvSpPr>
        <p:spPr>
          <a:xfrm>
            <a:off x="2024034" y="1335180"/>
            <a:ext cx="8643966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给画线的字选择正确的读音，用“√”表示。 </a:t>
            </a:r>
            <a:endParaRPr lang="en-US" altLang="zh-CN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9807" y="568329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课堂练习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95540" y="2382934"/>
            <a:ext cx="7649381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客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栈</a:t>
            </a:r>
            <a:r>
              <a:rPr lang="zh-CN" altLang="en-US" sz="3200" dirty="0">
                <a:latin typeface="+mn-ea"/>
                <a:sym typeface="+mn-ea"/>
              </a:rPr>
              <a:t>（</a:t>
            </a:r>
            <a:r>
              <a:rPr lang="en-US" altLang="zh-CN" sz="3200" dirty="0" err="1">
                <a:latin typeface="+mn-ea"/>
                <a:sym typeface="+mn-ea"/>
              </a:rPr>
              <a:t>jiān</a:t>
            </a:r>
            <a:r>
              <a:rPr lang="en-US" altLang="zh-CN" sz="3200" dirty="0">
                <a:latin typeface="+mn-ea"/>
                <a:sym typeface="+mn-ea"/>
              </a:rPr>
              <a:t> </a:t>
            </a:r>
            <a:r>
              <a:rPr lang="en-US" altLang="zh-CN" sz="3200" dirty="0" err="1">
                <a:latin typeface="+mn-ea"/>
                <a:sym typeface="+mn-ea"/>
              </a:rPr>
              <a:t>zhàn</a:t>
            </a:r>
            <a:r>
              <a:rPr lang="zh-CN" altLang="en-US" sz="3200" dirty="0">
                <a:latin typeface="+mn-ea"/>
                <a:sym typeface="+mn-ea"/>
              </a:rPr>
              <a:t>）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破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茧</a:t>
            </a:r>
            <a:r>
              <a:rPr lang="zh-CN" altLang="en-US" sz="3200" dirty="0">
                <a:latin typeface="+mn-ea"/>
                <a:sym typeface="+mn-ea"/>
              </a:rPr>
              <a:t>（</a:t>
            </a:r>
            <a:r>
              <a:rPr lang="en-US" altLang="zh-CN" sz="3200" dirty="0" err="1">
                <a:latin typeface="+mn-ea"/>
                <a:sym typeface="+mn-ea"/>
              </a:rPr>
              <a:t>chónɡ</a:t>
            </a:r>
            <a:r>
              <a:rPr lang="en-US" altLang="zh-CN" sz="3200" dirty="0">
                <a:latin typeface="+mn-ea"/>
                <a:sym typeface="+mn-ea"/>
              </a:rPr>
              <a:t> </a:t>
            </a:r>
            <a:r>
              <a:rPr lang="en-US" altLang="zh-CN" sz="3200" dirty="0" err="1">
                <a:latin typeface="+mn-ea"/>
                <a:sym typeface="+mn-ea"/>
              </a:rPr>
              <a:t>jiǎn</a:t>
            </a:r>
            <a:r>
              <a:rPr lang="zh-CN" altLang="en-US" sz="3200" dirty="0">
                <a:latin typeface="+mn-ea"/>
                <a:sym typeface="+mn-ea"/>
              </a:rPr>
              <a:t>）</a:t>
            </a:r>
          </a:p>
          <a:p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冤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屈</a:t>
            </a:r>
            <a:r>
              <a:rPr lang="zh-CN" altLang="en-US" sz="3200" dirty="0">
                <a:latin typeface="+mn-ea"/>
                <a:sym typeface="+mn-ea"/>
              </a:rPr>
              <a:t>（</a:t>
            </a:r>
            <a:r>
              <a:rPr lang="en-US" altLang="zh-CN" sz="3200" dirty="0" err="1">
                <a:latin typeface="+mn-ea"/>
                <a:sym typeface="+mn-ea"/>
              </a:rPr>
              <a:t>tù</a:t>
            </a:r>
            <a:r>
              <a:rPr lang="en-US" altLang="zh-CN" sz="3200" dirty="0">
                <a:latin typeface="+mn-ea"/>
                <a:sym typeface="+mn-ea"/>
              </a:rPr>
              <a:t> </a:t>
            </a:r>
            <a:r>
              <a:rPr lang="en-US" altLang="zh-CN" sz="3200" dirty="0" err="1">
                <a:latin typeface="+mn-ea"/>
                <a:sym typeface="+mn-ea"/>
              </a:rPr>
              <a:t>yuān</a:t>
            </a:r>
            <a:r>
              <a:rPr lang="zh-CN" altLang="en-US" sz="3200" dirty="0">
                <a:latin typeface="+mn-ea"/>
                <a:sym typeface="+mn-ea"/>
              </a:rPr>
              <a:t>）   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恍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惚</a:t>
            </a:r>
            <a:r>
              <a:rPr lang="zh-CN" altLang="en-US" sz="3200" dirty="0">
                <a:latin typeface="+mn-ea"/>
                <a:sym typeface="+mn-ea"/>
              </a:rPr>
              <a:t>（</a:t>
            </a:r>
            <a:r>
              <a:rPr lang="en-US" altLang="zh-CN" sz="3200" dirty="0" err="1">
                <a:latin typeface="+mn-ea"/>
                <a:sym typeface="+mn-ea"/>
              </a:rPr>
              <a:t>huánɡ</a:t>
            </a:r>
            <a:r>
              <a:rPr lang="en-US" altLang="zh-CN" sz="3200" dirty="0">
                <a:latin typeface="+mn-ea"/>
                <a:sym typeface="+mn-ea"/>
              </a:rPr>
              <a:t> </a:t>
            </a:r>
            <a:r>
              <a:rPr lang="en-US" altLang="zh-CN" sz="3200" dirty="0" err="1">
                <a:latin typeface="+mn-ea"/>
                <a:sym typeface="+mn-ea"/>
              </a:rPr>
              <a:t>huǎnɡ</a:t>
            </a:r>
            <a:r>
              <a:rPr lang="zh-CN" altLang="en-US" sz="3200" dirty="0">
                <a:latin typeface="+mn-ea"/>
                <a:sym typeface="+mn-ea"/>
              </a:rPr>
              <a:t>）</a:t>
            </a:r>
            <a:endParaRPr lang="zh-CN" altLang="en-US" sz="3600" b="1" dirty="0">
              <a:solidFill>
                <a:srgbClr val="FF00FF"/>
              </a:solidFill>
              <a:latin typeface="+mn-ea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4524367" y="2192436"/>
            <a:ext cx="1000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95473" y="3716447"/>
            <a:ext cx="2643206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选字填空。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41598" y="679239"/>
            <a:ext cx="184731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7953391" y="2192436"/>
            <a:ext cx="1000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5"/>
          <p:cNvSpPr txBox="1"/>
          <p:nvPr/>
        </p:nvSpPr>
        <p:spPr>
          <a:xfrm>
            <a:off x="4238615" y="2859191"/>
            <a:ext cx="1000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5"/>
          <p:cNvSpPr txBox="1"/>
          <p:nvPr/>
        </p:nvSpPr>
        <p:spPr>
          <a:xfrm>
            <a:off x="8024829" y="2859191"/>
            <a:ext cx="1000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4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95736" y="4407015"/>
            <a:ext cx="1516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蚕  吞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24101" y="5049953"/>
            <a:ext cx="66582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）（    ）茧   （    ）吐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） 主（    ）  （    ）过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24695" y="4407015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席  度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13804" y="5024122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蚕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79829" y="5542396"/>
            <a:ext cx="653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席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51852" y="503524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23082" y="558856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3" grpId="0"/>
      <p:bldP spid="14" grpId="0"/>
      <p:bldP spid="13" grpId="0"/>
      <p:bldP spid="17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2"/>
          <p:cNvSpPr txBox="1"/>
          <p:nvPr/>
        </p:nvSpPr>
        <p:spPr>
          <a:xfrm>
            <a:off x="2024035" y="761985"/>
            <a:ext cx="4572032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</a:pP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选择恰当的词语填空。</a:t>
            </a:r>
          </a:p>
          <a:p>
            <a:pPr>
              <a:lnSpc>
                <a:spcPct val="150000"/>
              </a:lnSpc>
              <a:spcBef>
                <a:spcPts val="3000"/>
              </a:spcBef>
            </a:pPr>
            <a:endParaRPr lang="en-US" altLang="zh-CN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38349" y="1714489"/>
            <a:ext cx="7786742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           领略    领悟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</a:rPr>
              <a:t>1</a:t>
            </a: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）在</a:t>
            </a:r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</a:rPr>
              <a:t>2008</a:t>
            </a: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年北京奥运会上</a:t>
            </a:r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</a:rPr>
              <a:t>,</a:t>
            </a: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我们再次（    ）了中国乒乓球健儿们的风采。</a:t>
            </a: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（</a:t>
            </a:r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</a:rPr>
              <a:t>2</a:t>
            </a: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）经过老师再三讲解</a:t>
            </a:r>
            <a:r>
              <a:rPr lang="en-US" altLang="zh-CN" sz="3200" dirty="0">
                <a:latin typeface="楷体_GB2312" panose="02010609030101010101" charset="-122"/>
                <a:ea typeface="楷体_GB2312" panose="02010609030101010101" charset="-122"/>
              </a:rPr>
              <a:t>,</a:t>
            </a:r>
            <a:r>
              <a:rPr lang="zh-CN" altLang="en-US" sz="3200" dirty="0">
                <a:latin typeface="楷体_GB2312" panose="02010609030101010101" charset="-122"/>
                <a:ea typeface="楷体_GB2312" panose="02010609030101010101" charset="-122"/>
              </a:rPr>
              <a:t>大家终于（    ）了这首诗的含意。</a:t>
            </a:r>
            <a:endParaRPr lang="zh-CN" altLang="en-US" sz="3200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66466" y="3314927"/>
            <a:ext cx="100860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领略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90238" y="4035282"/>
            <a:ext cx="1008609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领悟</a:t>
            </a:r>
            <a:endParaRPr lang="zh-CN" altLang="en-US" sz="32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12" grpId="0"/>
      <p:bldP spid="13" grpId="0"/>
      <p:bldP spid="1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Box 2"/>
          <p:cNvSpPr txBox="1"/>
          <p:nvPr/>
        </p:nvSpPr>
        <p:spPr>
          <a:xfrm>
            <a:off x="1952599" y="1428739"/>
            <a:ext cx="8424863" cy="137268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latin typeface="宋体" panose="02010600030101010101" pitchFamily="2" charset="-122"/>
              </a:rPr>
              <a:t>默读课文，说说在“我”的梦中出现了哪些难忘的场景，哪个场景给你的印象最深。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5473" y="3429001"/>
            <a:ext cx="8036560" cy="24080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参考答案：</a:t>
            </a:r>
            <a:r>
              <a:rPr lang="zh-CN" altLang="en-US" sz="3200" b="1" dirty="0">
                <a:solidFill>
                  <a:srgbClr val="15011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读初小的时候，遇上大雨大雪天，路滑难走，父亲便背着我上学，我背着书包伏在他背上，双手撑起一把结结实实的大黄油布雨伞。</a:t>
            </a:r>
            <a:endParaRPr lang="zh-CN" altLang="en-US" sz="3200" b="1" dirty="0">
              <a:solidFill>
                <a:srgbClr val="15011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04063" y="591609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课后习题参考答案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mg.mp.itc.cn/upload/20161213/b199488d178d4bd69f0f1da5c4b947f9_t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61"/>
            <a:ext cx="12192000" cy="68516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/>
          <p:nvPr/>
        </p:nvSpPr>
        <p:spPr>
          <a:xfrm>
            <a:off x="1881159" y="952484"/>
            <a:ext cx="8072494" cy="7325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latin typeface="宋体" panose="02010600030101010101" pitchFamily="2" charset="-122"/>
              </a:rPr>
              <a:t>读下面的句子，回答括号里的问题。</a:t>
            </a:r>
            <a:endParaRPr lang="zh-CN" altLang="en-US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1" name="TextBox 3"/>
          <p:cNvSpPr txBox="1"/>
          <p:nvPr/>
        </p:nvSpPr>
        <p:spPr>
          <a:xfrm>
            <a:off x="2309787" y="1876305"/>
            <a:ext cx="7429552" cy="401340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这是我第一次真正心酸的哭，与在家里撒娇的哭、发脾气的哭、打架的哭都大不一样，是人生道路中品尝到的新滋味了。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新滋味”指的是什么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 )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我什么时候能够用自己手中的笔，把那只载着父爱的小船画出来就好了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 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你觉得作者能画出这只小船吗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 )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024034" y="1809739"/>
            <a:ext cx="8072494" cy="4000528"/>
          </a:xfrm>
          <a:prstGeom prst="round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5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81224" y="1047733"/>
            <a:ext cx="7721600" cy="37625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考答案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 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新滋味”指的是作者体会父爱深深，体会父亲的辛劳。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我认为作者能画出这只小船，因为作者能够体会到父亲对他深深的爱。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/>
        </p:nvSpPr>
        <p:spPr>
          <a:xfrm>
            <a:off x="1952599" y="1047736"/>
            <a:ext cx="8208963" cy="137268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3200" b="1" dirty="0">
                <a:latin typeface="宋体" panose="02010600030101010101" pitchFamily="2" charset="-122"/>
              </a:rPr>
              <a:t>课文为什么以“父爱之舟”为题</a:t>
            </a:r>
            <a:r>
              <a:rPr lang="en-US" altLang="zh-CN" sz="3200" b="1" dirty="0">
                <a:latin typeface="宋体" panose="02010600030101010101" pitchFamily="2" charset="-122"/>
              </a:rPr>
              <a:t>?</a:t>
            </a:r>
            <a:r>
              <a:rPr lang="zh-CN" altLang="en-US" sz="3200" b="1" dirty="0">
                <a:latin typeface="宋体" panose="02010600030101010101" pitchFamily="2" charset="-122"/>
              </a:rPr>
              <a:t>从课文中找出相关内容说说你的理解。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9787" y="2857497"/>
            <a:ext cx="8072494" cy="2492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参考答案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我又见到了姑爹那只小小渔船。父亲送我离开家乡去投考学校以及上学，总是要借用姑爹这只小渔船。他同姑爹一同摇船送我。带了米在船上做饭，晚上就睡在船上，这样可以节省饭钱和旅店钱。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内容占位符 2"/>
          <p:cNvSpPr txBox="1"/>
          <p:nvPr/>
        </p:nvSpPr>
        <p:spPr>
          <a:xfrm>
            <a:off x="2309787" y="1619237"/>
            <a:ext cx="8094842" cy="3123932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Calibri" panose="020F0502020204030204" charset="0"/>
              <a:buAutoNum type="arabicPeriod"/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把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描写父亲对</a:t>
            </a:r>
            <a:r>
              <a:rPr lang="en-US" altLang="zh-CN" sz="3200" b="1" dirty="0">
                <a:latin typeface="楷体_GB2312" panose="02010609030101010101" charset="-122"/>
                <a:ea typeface="楷体_GB2312" panose="02010609030101010101" charset="-122"/>
              </a:rPr>
              <a:t>“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我</a:t>
            </a:r>
            <a:r>
              <a:rPr lang="en-US" altLang="zh-CN" sz="3200" b="1" dirty="0">
                <a:latin typeface="楷体_GB2312" panose="02010609030101010101" charset="-122"/>
                <a:ea typeface="楷体_GB2312" panose="02010609030101010101" charset="-122"/>
              </a:rPr>
              <a:t>”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的关爱的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句子抄下来。</a:t>
            </a:r>
          </a:p>
          <a:p>
            <a:pPr marL="514350" indent="-514350">
              <a:lnSpc>
                <a:spcPct val="150000"/>
              </a:lnSpc>
              <a:spcBef>
                <a:spcPts val="600"/>
              </a:spcBef>
              <a:buFont typeface="Calibri" panose="020F0502020204030204" charset="0"/>
              <a:buAutoNum type="arabicPeriod"/>
            </a:pP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课下观察父亲的生活，请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你以小短文的形式展示</a:t>
            </a:r>
            <a:r>
              <a:rPr lang="zh-CN" altLang="en-US" sz="3200" b="1" dirty="0">
                <a:latin typeface="楷体_GB2312" panose="02010609030101010101" charset="-122"/>
                <a:ea typeface="楷体_GB2312" panose="02010609030101010101" charset="-122"/>
              </a:rPr>
              <a:t>一下父亲对你的关心，写出父爱深沉的特点。 </a:t>
            </a:r>
            <a:endParaRPr lang="zh-CN" altLang="en-US" sz="32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4215" y="642836"/>
            <a:ext cx="2659702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课后作业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308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095604" y="666735"/>
            <a:ext cx="7072362" cy="20621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庙会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，又称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"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庙市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"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或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"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节场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"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。是中国民间宗教及岁时风俗，一般在农历新年、元宵节、二月二龙抬头等节日举行。庙会流行于全国广大地区。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38281" y="761982"/>
            <a:ext cx="14754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庙会</a:t>
            </a:r>
            <a:endParaRPr lang="zh-CN" altLang="en-US" sz="4400" dirty="0"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46082" name="AutoShape 2" descr="https://p1.ssl.qhmsg.com/t01039ade393549206c.jpg"/>
          <p:cNvSpPr>
            <a:spLocks noChangeAspect="1" noChangeArrowheads="1"/>
          </p:cNvSpPr>
          <p:nvPr/>
        </p:nvSpPr>
        <p:spPr bwMode="auto">
          <a:xfrm>
            <a:off x="1587500" y="-182033"/>
            <a:ext cx="304800" cy="406400"/>
          </a:xfrm>
          <a:prstGeom prst="rect">
            <a:avLst/>
          </a:prstGeom>
          <a:noFill/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pic>
        <p:nvPicPr>
          <p:cNvPr id="46085" name="Picture 5" descr="http://chinapic.people.com.cn/data/attachment/forum/201703/03/131657u8clvlgdamc9azp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7174" y="3143252"/>
            <a:ext cx="4286280" cy="3333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738282" y="1047734"/>
            <a:ext cx="1714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黑体" panose="02010609060101010101" pitchFamily="2" charset="-122"/>
                <a:ea typeface="黑体" panose="02010609060101010101" pitchFamily="2" charset="-122"/>
              </a:rPr>
              <a:t>乌篷船</a:t>
            </a:r>
            <a:endParaRPr lang="zh-CN" altLang="en-US" sz="4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58230" y="974313"/>
            <a:ext cx="6643734" cy="124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乌篷船</a:t>
            </a:r>
            <a:r>
              <a:rPr lang="zh-CN" altLang="en-US" sz="3735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是清代绍兴农村相对落魄时期的水上交通工具。</a:t>
            </a:r>
            <a:endParaRPr lang="zh-CN" altLang="en-US" sz="3735" b="1" u="sng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5058" name="Picture 2" descr="http://img.redocn.com/sheying/20151207/wupengchuan_5512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671" y="2476493"/>
            <a:ext cx="5286412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Box 1"/>
          <p:cNvSpPr txBox="1"/>
          <p:nvPr/>
        </p:nvSpPr>
        <p:spPr>
          <a:xfrm>
            <a:off x="2238669" y="2315003"/>
            <a:ext cx="7775575" cy="258532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茧子   客栈   冤枉   恍惚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踩高跷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偏僻   委屈   纸屑   启迪   棉袍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出嫁   缴费   落榜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兼职   嘲笑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995171" y="646011"/>
            <a:ext cx="246309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会认字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238665" y="2327703"/>
            <a:ext cx="8143932" cy="258532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子   客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栈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冤枉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恍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惚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踩高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跷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偏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僻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委屈   纸屑   启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棉袍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嫁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缴费   落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兼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职   </a:t>
            </a:r>
            <a:r>
              <a:rPr lang="zh-CN" altLang="en-US" sz="3600" b="1" dirty="0">
                <a:solidFill>
                  <a:srgbClr val="FF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嘲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95472" y="2029249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jiǎn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21543" y="2029249"/>
            <a:ext cx="10822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zhàn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67306" y="2029249"/>
            <a:ext cx="20614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yuānwǎn</a:t>
            </a:r>
            <a:r>
              <a:rPr lang="en-US" altLang="zh-CN" sz="28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60616" y="2028840"/>
            <a:ext cx="6769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hū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762373" y="2978609"/>
            <a:ext cx="9286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pì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02657" y="2975803"/>
            <a:ext cx="64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dí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738414" y="3829030"/>
            <a:ext cx="857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jià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5728005" y="3792468"/>
            <a:ext cx="10503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bǎn</a:t>
            </a:r>
            <a:r>
              <a:rPr lang="en-US" altLang="zh-CN" sz="2800" b="1" dirty="0" err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09113" y="3785998"/>
            <a:ext cx="93503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jiān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54089" y="3799646"/>
            <a:ext cx="10402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</a:rPr>
              <a:t>cháo</a:t>
            </a:r>
            <a:endParaRPr lang="en-US" altLang="zh-CN" sz="28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93531" y="2030533"/>
            <a:ext cx="1149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rgbClr val="0000FF"/>
                </a:solidFill>
                <a:latin typeface="+mn-ea"/>
              </a:rPr>
              <a:t>qiāo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19" grpId="1"/>
      <p:bldP spid="32" grpId="0"/>
      <p:bldP spid="32" grpId="1"/>
      <p:bldP spid="24" grpId="0"/>
      <p:bldP spid="24" grpId="1"/>
      <p:bldP spid="25" grpId="0"/>
      <p:bldP spid="25" grpId="1"/>
      <p:bldP spid="35" grpId="0"/>
      <p:bldP spid="35" grpId="1"/>
      <p:bldP spid="26" grpId="0"/>
      <p:bldP spid="26" grpId="1"/>
      <p:bldP spid="28" grpId="0"/>
      <p:bldP spid="28" grpId="1"/>
      <p:bldP spid="112" grpId="0"/>
      <p:bldP spid="112" grpId="1"/>
      <p:bldP spid="16" grpId="0"/>
      <p:bldP spid="16" grpId="1"/>
      <p:bldP spid="17" grpId="0"/>
      <p:bldP spid="17" grpId="1"/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www.51pptmoban.com/d/file/2017/06/11/5cff511a50337f81654de68da319cb00.jpg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5685" y="856387"/>
            <a:ext cx="7715304" cy="2857520"/>
          </a:xfrm>
          <a:prstGeom prst="rect">
            <a:avLst/>
          </a:prstGeom>
          <a:noFill/>
        </p:spPr>
      </p:pic>
      <p:sp>
        <p:nvSpPr>
          <p:cNvPr id="47" name="文本框 46"/>
          <p:cNvSpPr txBox="1"/>
          <p:nvPr/>
        </p:nvSpPr>
        <p:spPr>
          <a:xfrm>
            <a:off x="2023749" y="650244"/>
            <a:ext cx="2040943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eaLnBrk="1" hangingPunct="1"/>
            <a:r>
              <a:rPr lang="zh-CN" altLang="en-US" sz="4800" b="1" u="dbl" dirty="0">
                <a:solidFill>
                  <a:srgbClr val="92D05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我会读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597255" y="1142139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茧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382841" y="3713911"/>
            <a:ext cx="1071570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jiǎn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668696" y="3713911"/>
            <a:ext cx="1324663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zhàn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11700" y="3713911"/>
            <a:ext cx="1395127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yuān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241703" y="3711371"/>
            <a:ext cx="1500198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>
                <a:latin typeface="+mn-ea"/>
              </a:rPr>
              <a:t>qiāo</a:t>
            </a:r>
          </a:p>
        </p:txBody>
      </p:sp>
      <p:sp>
        <p:nvSpPr>
          <p:cNvPr id="49" name="矩形 48"/>
          <p:cNvSpPr/>
          <p:nvPr/>
        </p:nvSpPr>
        <p:spPr>
          <a:xfrm>
            <a:off x="9455172" y="3713911"/>
            <a:ext cx="928694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pì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454347" y="4666417"/>
            <a:ext cx="642942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dí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168759" y="4666417"/>
            <a:ext cx="857256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jià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664871" y="4666417"/>
            <a:ext cx="1378556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bǎn</a:t>
            </a:r>
            <a:r>
              <a:rPr lang="en-US" altLang="zh-CN" sz="3735" b="1" dirty="0" err="1">
                <a:latin typeface="宋体" panose="02010600030101010101" pitchFamily="2" charset="-122"/>
                <a:ea typeface="宋体" panose="02010600030101010101" pitchFamily="2" charset="-122"/>
              </a:rPr>
              <a:t>ɡ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238058" y="4666414"/>
            <a:ext cx="1266750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jiān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739207" y="4666417"/>
            <a:ext cx="1354704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cháo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097584" y="3713908"/>
            <a:ext cx="1475233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wǎn</a:t>
            </a:r>
            <a:r>
              <a:rPr lang="en-US" altLang="zh-CN" sz="3735" b="1" dirty="0" err="1">
                <a:latin typeface="宋体" panose="02010600030101010101" pitchFamily="2" charset="-122"/>
                <a:ea typeface="宋体" panose="02010600030101010101" pitchFamily="2" charset="-122"/>
              </a:rPr>
              <a:t>ɡ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353315" y="3713908"/>
            <a:ext cx="921043" cy="66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735" b="1" dirty="0" err="1">
                <a:latin typeface="+mn-ea"/>
              </a:rPr>
              <a:t>hū</a:t>
            </a:r>
            <a:endParaRPr lang="en-US" altLang="zh-CN" sz="3735" b="1" dirty="0">
              <a:latin typeface="+mn-ea"/>
            </a:endParaRPr>
          </a:p>
        </p:txBody>
      </p:sp>
      <p:sp>
        <p:nvSpPr>
          <p:cNvPr id="59" name="文本框 14"/>
          <p:cNvSpPr txBox="1"/>
          <p:nvPr/>
        </p:nvSpPr>
        <p:spPr>
          <a:xfrm>
            <a:off x="4311635" y="1142139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栈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0" name="文本框 14"/>
          <p:cNvSpPr txBox="1"/>
          <p:nvPr/>
        </p:nvSpPr>
        <p:spPr>
          <a:xfrm>
            <a:off x="5168891" y="1142139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冤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" name="文本框 14"/>
          <p:cNvSpPr txBox="1"/>
          <p:nvPr/>
        </p:nvSpPr>
        <p:spPr>
          <a:xfrm>
            <a:off x="6026147" y="1142139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枉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3" name="文本框 14"/>
          <p:cNvSpPr txBox="1"/>
          <p:nvPr/>
        </p:nvSpPr>
        <p:spPr>
          <a:xfrm>
            <a:off x="6838322" y="1142139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惚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4" name="文本框 14"/>
          <p:cNvSpPr txBox="1"/>
          <p:nvPr/>
        </p:nvSpPr>
        <p:spPr>
          <a:xfrm>
            <a:off x="8169287" y="1142139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僻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6" name="文本框 14"/>
          <p:cNvSpPr txBox="1"/>
          <p:nvPr/>
        </p:nvSpPr>
        <p:spPr>
          <a:xfrm>
            <a:off x="4311635" y="2285147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迪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7" name="文本框 14"/>
          <p:cNvSpPr txBox="1"/>
          <p:nvPr/>
        </p:nvSpPr>
        <p:spPr>
          <a:xfrm>
            <a:off x="5026015" y="2285147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嫁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9" name="文本框 14"/>
          <p:cNvSpPr txBox="1"/>
          <p:nvPr/>
        </p:nvSpPr>
        <p:spPr>
          <a:xfrm>
            <a:off x="6104257" y="2285147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榜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0" name="文本框 14"/>
          <p:cNvSpPr txBox="1"/>
          <p:nvPr/>
        </p:nvSpPr>
        <p:spPr>
          <a:xfrm>
            <a:off x="7043427" y="2285147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兼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" name="文本框 14"/>
          <p:cNvSpPr txBox="1"/>
          <p:nvPr/>
        </p:nvSpPr>
        <p:spPr>
          <a:xfrm>
            <a:off x="7981327" y="2285147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嘲</a:t>
            </a:r>
            <a:endParaRPr lang="zh-CN" altLang="en-US" sz="4265" b="1" dirty="0">
              <a:solidFill>
                <a:srgbClr val="FF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4"/>
          <p:cNvSpPr txBox="1"/>
          <p:nvPr/>
        </p:nvSpPr>
        <p:spPr>
          <a:xfrm>
            <a:off x="7506982" y="1120125"/>
            <a:ext cx="734496" cy="74866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4265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跷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3243E-7 L -0.11389 0.458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3243E-7 L -0.06597 0.445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3243E-7 L -0.03368 0.458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3243E-7 L 0.02205 0.458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69 0.000000 L 0.059444 0.444815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12639 0.448148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3243E-7 L 0.14219 0.4450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0.01544 L -0.11389 0.4478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0.01544 L -0.08194 0.4478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0.01544 L -0.025 0.461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4 0.01544 L 0.03073 0.4478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07708 0.432099 " pathEditMode="relative" rAng="0" ptsTypes="">
                                      <p:cBhvr>
                                        <p:cTn id="5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9" grpId="0"/>
      <p:bldP spid="60" grpId="0"/>
      <p:bldP spid="61" grpId="0"/>
      <p:bldP spid="63" grpId="0"/>
      <p:bldP spid="64" grpId="0"/>
      <p:bldP spid="66" grpId="0"/>
      <p:bldP spid="67" grpId="0"/>
      <p:bldP spid="69" grpId="0"/>
      <p:bldP spid="70" grpId="0"/>
      <p:bldP spid="71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2EA7ED3A-E980-4915-AD30-0AABE1C643DF}" vid="{AD0F4C9D-3EA6-4296-AF8C-A650972ABD61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2787</Words>
  <Application>Microsoft Office PowerPoint</Application>
  <PresentationFormat>宽屏</PresentationFormat>
  <Paragraphs>269</Paragraphs>
  <Slides>54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54</vt:i4>
      </vt:variant>
    </vt:vector>
  </HeadingPairs>
  <TitlesOfParts>
    <vt:vector size="68" baseType="lpstr">
      <vt:lpstr>Meiryo</vt:lpstr>
      <vt:lpstr>汉仪旗黑-55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31</cp:revision>
  <dcterms:created xsi:type="dcterms:W3CDTF">2019-06-19T02:08:00Z</dcterms:created>
  <dcterms:modified xsi:type="dcterms:W3CDTF">2021-10-11T02:18:44Z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