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15" r:id="rId2"/>
  </p:sldMasterIdLst>
  <p:notesMasterIdLst>
    <p:notesMasterId r:id="rId25"/>
  </p:notesMasterIdLst>
  <p:sldIdLst>
    <p:sldId id="256" r:id="rId3"/>
    <p:sldId id="270" r:id="rId4"/>
    <p:sldId id="331" r:id="rId5"/>
    <p:sldId id="311" r:id="rId6"/>
    <p:sldId id="332" r:id="rId7"/>
    <p:sldId id="333" r:id="rId8"/>
    <p:sldId id="334" r:id="rId9"/>
    <p:sldId id="306" r:id="rId10"/>
    <p:sldId id="335" r:id="rId11"/>
    <p:sldId id="336" r:id="rId12"/>
    <p:sldId id="337" r:id="rId13"/>
    <p:sldId id="338" r:id="rId14"/>
    <p:sldId id="339" r:id="rId15"/>
    <p:sldId id="303" r:id="rId16"/>
    <p:sldId id="304" r:id="rId17"/>
    <p:sldId id="294" r:id="rId18"/>
    <p:sldId id="319" r:id="rId19"/>
    <p:sldId id="321" r:id="rId20"/>
    <p:sldId id="322" r:id="rId21"/>
    <p:sldId id="313" r:id="rId22"/>
    <p:sldId id="310" r:id="rId23"/>
    <p:sldId id="340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EFE"/>
    <a:srgbClr val="E04136"/>
    <a:srgbClr val="A1C450"/>
    <a:srgbClr val="0000FF"/>
    <a:srgbClr val="003300"/>
    <a:srgbClr val="D60093"/>
    <a:srgbClr val="EDAE11"/>
    <a:srgbClr val="FF33CC"/>
    <a:srgbClr val="EA6C16"/>
    <a:srgbClr val="4DE3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02CB87-F10C-4328-9CC3-60BB9E3280B6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9EF1A5-6E22-4DCF-AC8F-0F8FA39B2B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5827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9EF1A5-6E22-4DCF-AC8F-0F8FA39B2B3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7367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9EF1A5-6E22-4DCF-AC8F-0F8FA39B2B3B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5253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615446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318220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885973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22307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540375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587615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239546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756935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59186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692957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2145646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266905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1194286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165498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0437259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7605479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5554304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689037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2106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2507265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1633127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4256480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98285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90762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12485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12882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55081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61420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748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54826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93829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88381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946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tags" Target="../tags/tag4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tags" Target="../tags/tag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tags" Target="../tags/tag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tags" Target="../tags/tag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theme" Target="../theme/theme1.xml"/><Relationship Id="rId48" Type="http://schemas.openxmlformats.org/officeDocument/2006/relationships/tags" Target="../tags/tag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tags" Target="../tags/tag3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44"/>
            </p:custDataLst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45"/>
            </p:custDataLst>
          </p:nvPr>
        </p:nvSpPr>
        <p:spPr>
          <a:xfrm>
            <a:off x="669883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46"/>
            </p:custDataLst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47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48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49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94" r:id="rId22"/>
    <p:sldLayoutId id="2147483695" r:id="rId23"/>
    <p:sldLayoutId id="2147483696" r:id="rId24"/>
    <p:sldLayoutId id="2147483697" r:id="rId25"/>
    <p:sldLayoutId id="2147483698" r:id="rId26"/>
    <p:sldLayoutId id="2147483699" r:id="rId27"/>
    <p:sldLayoutId id="2147483700" r:id="rId28"/>
    <p:sldLayoutId id="2147483701" r:id="rId29"/>
    <p:sldLayoutId id="2147483702" r:id="rId30"/>
    <p:sldLayoutId id="2147483703" r:id="rId31"/>
    <p:sldLayoutId id="2147483704" r:id="rId32"/>
    <p:sldLayoutId id="2147483705" r:id="rId33"/>
    <p:sldLayoutId id="2147483706" r:id="rId34"/>
    <p:sldLayoutId id="2147483707" r:id="rId35"/>
    <p:sldLayoutId id="2147483708" r:id="rId36"/>
    <p:sldLayoutId id="2147483709" r:id="rId37"/>
    <p:sldLayoutId id="2147483710" r:id="rId38"/>
    <p:sldLayoutId id="2147483711" r:id="rId39"/>
    <p:sldLayoutId id="2147483712" r:id="rId40"/>
    <p:sldLayoutId id="2147483713" r:id="rId41"/>
    <p:sldLayoutId id="2147483714" r:id="rId42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749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1524000" y="1848681"/>
            <a:ext cx="914400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19.</a:t>
            </a:r>
            <a:r>
              <a:rPr lang="zh-CN" alt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父爱之舟</a:t>
            </a:r>
          </a:p>
        </p:txBody>
      </p:sp>
      <p:sp>
        <p:nvSpPr>
          <p:cNvPr id="9" name="矩形 8"/>
          <p:cNvSpPr/>
          <p:nvPr/>
        </p:nvSpPr>
        <p:spPr>
          <a:xfrm>
            <a:off x="1524000" y="3324037"/>
            <a:ext cx="914400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课时</a:t>
            </a:r>
          </a:p>
        </p:txBody>
      </p:sp>
      <p:sp>
        <p:nvSpPr>
          <p:cNvPr id="5" name="矩形 4"/>
          <p:cNvSpPr/>
          <p:nvPr/>
        </p:nvSpPr>
        <p:spPr>
          <a:xfrm>
            <a:off x="1524000" y="5373346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192656" y="1864583"/>
            <a:ext cx="7115174" cy="154657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从来不缺课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不逃学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。 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         </a:t>
            </a:r>
            <a:endParaRPr lang="zh-CN" altLang="en-US" sz="32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164079" y="2679115"/>
            <a:ext cx="796534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我在学校里虽是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绝对拔尖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的，但到全县范围一比，还远不如人家。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2405849" y="4370879"/>
            <a:ext cx="7253056" cy="1055608"/>
          </a:xfrm>
          <a:prstGeom prst="roundRect">
            <a:avLst/>
          </a:prstGeom>
          <a:solidFill>
            <a:srgbClr val="A1C450"/>
          </a:solidFill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不管环境多么艰苦，我都努力学习，只因父亲要我念好书，将来到外面当个教员。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5211128" y="1106807"/>
            <a:ext cx="2042636" cy="690245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我的发现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  <p:bldP spid="15" grpId="0" bldLvl="0" animBg="1"/>
      <p:bldP spid="2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829878" y="788142"/>
            <a:ext cx="7115174" cy="136191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我拿着凑来的钱去缴学费，感到十分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心酸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         </a:t>
            </a:r>
            <a:endParaRPr lang="zh-CN" altLang="en-US" sz="28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317073" y="1718996"/>
            <a:ext cx="753939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这是我第一次真正心酸的哭，与在家里撒娇的哭、发脾气的哭、打架的哭都大不一样，是人生道路中品尝到的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新滋味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了。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2610034" y="4499784"/>
            <a:ext cx="7173157" cy="1055608"/>
          </a:xfrm>
          <a:prstGeom prst="roundRect">
            <a:avLst/>
          </a:prstGeom>
          <a:solidFill>
            <a:srgbClr val="A1C450"/>
          </a:solidFill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“新的滋味”就是对生活艰难的理解，对父亲艰难的理解，对父亲支持我读书的理解。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  <p:bldP spid="15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604136" y="1041623"/>
            <a:ext cx="7115174" cy="265457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第一学期结束，根据总分，我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名列全班第一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。我高兴极了，主要是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可以给父亲和母亲一个天大的喜讯了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         </a:t>
            </a:r>
            <a:endParaRPr lang="zh-CN" altLang="en-US" sz="28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2689934" y="4508039"/>
            <a:ext cx="7173157" cy="1055608"/>
          </a:xfrm>
          <a:prstGeom prst="roundRect">
            <a:avLst/>
          </a:prstGeom>
          <a:solidFill>
            <a:srgbClr val="A1C450"/>
          </a:solidFill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“惟一的法宝”就是考试取得好成绩，能让为我无私奉献分父母亲高兴，这是我的回报。</a:t>
            </a:r>
          </a:p>
        </p:txBody>
      </p:sp>
      <p:sp>
        <p:nvSpPr>
          <p:cNvPr id="12" name="矩形 11"/>
          <p:cNvSpPr/>
          <p:nvPr/>
        </p:nvSpPr>
        <p:spPr>
          <a:xfrm>
            <a:off x="2604136" y="2690313"/>
            <a:ext cx="741807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惟一的法宝就是考试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从未落过榜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，我又要去投考无锡师范了。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 bldLvl="0" animBg="1"/>
      <p:bldP spid="15" grpId="1" animBg="1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181226" y="878027"/>
            <a:ext cx="7115174" cy="265457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我从舱里往外看，父亲那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弯腰低头缝补的背影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挡住了我的视线。后来我读到朱自清先生的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背影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时，这个船舱里的背影便也就分外明显，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永难磨灭了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! </a:t>
            </a:r>
            <a:r>
              <a:rPr lang="en-US" altLang="zh-CN" sz="28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       </a:t>
            </a:r>
            <a:endParaRPr lang="zh-CN" altLang="en-US" sz="28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3328245" y="3768899"/>
            <a:ext cx="6353918" cy="2485787"/>
          </a:xfrm>
          <a:prstGeom prst="roundRect">
            <a:avLst/>
          </a:prstGeom>
          <a:solidFill>
            <a:srgbClr val="A1C450"/>
          </a:solidFill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父亲为我缝补的背影和</a:t>
            </a:r>
            <a:r>
              <a:rPr lang="en-US" altLang="zh-CN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背影</a:t>
            </a:r>
            <a:r>
              <a:rPr lang="en-US" altLang="zh-CN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里的背影都是父亲为儿子尽心尽责、爱的背影。我心里产生了共鸣，使我更深刻地体会到父亲对我的关爱，更深刻地领悟到父亲的伟大。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 bldLvl="0" animBg="1"/>
      <p:bldP spid="15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814287" y="941369"/>
            <a:ext cx="662511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800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文中几次写起姑爹的小小渔船？这句“我什么，时候能够用自己手中的笔，把那只载着父爱的小船画出来就好了</a:t>
            </a:r>
            <a:r>
              <a:rPr lang="en-US" altLang="zh-CN" sz="2800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r>
              <a:rPr lang="zh-CN" altLang="en-US" sz="2800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”该如何理解</a:t>
            </a:r>
            <a:r>
              <a:rPr lang="en-US" altLang="zh-CN" sz="2800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3472339" y="3856654"/>
            <a:ext cx="6812280" cy="2485787"/>
          </a:xfrm>
          <a:prstGeom prst="roundRect">
            <a:avLst/>
          </a:prstGeom>
          <a:ln>
            <a:solidFill>
              <a:srgbClr val="A1C450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文中四次写姑爹的小小船，所以它是文正的行文线索。因为是父亲摇着船把我带到一个个人生的驿站，这条船承载着父亲无尽期望，一  步步地进口文题，一步步深化主题。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1731146" y="868047"/>
            <a:ext cx="2083141" cy="919401"/>
          </a:xfrm>
          <a:prstGeom prst="roundRect">
            <a:avLst/>
          </a:prstGeom>
          <a:solidFill>
            <a:srgbClr val="A1C450"/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主旨探究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4221481" y="2018074"/>
            <a:ext cx="6036469" cy="4392692"/>
          </a:xfrm>
          <a:prstGeom prst="roundRect">
            <a:avLst/>
          </a:prstGeom>
          <a:ln>
            <a:solidFill>
              <a:srgbClr val="A1C4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梦”中的我回忆到父亲对我爱，让我深深怀念起父亲，更是感激父亲摇着船把“我”带到一个个人生的驿站，渡过生活的艰难，达到理想的彼岸。作者以梦境形式更易于抒发情感，组织情节，更好地表达主题。结尾再次点梦，首尾呼应。</a:t>
            </a:r>
          </a:p>
        </p:txBody>
      </p:sp>
      <p:sp>
        <p:nvSpPr>
          <p:cNvPr id="8" name="矩形 7"/>
          <p:cNvSpPr/>
          <p:nvPr/>
        </p:nvSpPr>
        <p:spPr>
          <a:xfrm>
            <a:off x="2118359" y="568152"/>
            <a:ext cx="824188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800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“醒来，枕边一片湿”最后一句话给如何理解？作用是什么？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2846197" y="1110048"/>
            <a:ext cx="6499606" cy="4392692"/>
          </a:xfrm>
          <a:prstGeom prst="roundRect">
            <a:avLst/>
          </a:prstGeom>
          <a:solidFill>
            <a:srgbClr val="A1C450"/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作者以时间为序，围绕父亲送</a:t>
            </a:r>
            <a:r>
              <a:rPr lang="en-US" altLang="zh-CN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"</a:t>
            </a:r>
            <a:r>
              <a:rPr lang="zh-CN" altLang="en-US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</a:t>
            </a:r>
            <a:r>
              <a:rPr lang="en-US" altLang="zh-CN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"</a:t>
            </a:r>
            <a:r>
              <a:rPr lang="zh-CN" altLang="en-US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上学、带</a:t>
            </a:r>
            <a:r>
              <a:rPr lang="en-US" altLang="zh-CN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"</a:t>
            </a:r>
            <a:r>
              <a:rPr lang="zh-CN" altLang="en-US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</a:t>
            </a:r>
            <a:r>
              <a:rPr lang="en-US" altLang="zh-CN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"</a:t>
            </a:r>
            <a:r>
              <a:rPr lang="zh-CN" altLang="en-US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投考学校这一重点，记录了许多看似平淡无奇的琐碎小事，这些事情依旧萦绕在我的梦中，可见这饱含着父爱的点点滴滴是多么的令人难忘</a:t>
            </a:r>
            <a:r>
              <a:rPr lang="en-US" altLang="zh-CN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!</a:t>
            </a:r>
            <a:r>
              <a:rPr lang="zh-CN" altLang="en-US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事情愈小，表现的父爱愈深。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endParaRPr lang="zh-CN" altLang="en-US" sz="28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161315" y="1442868"/>
            <a:ext cx="230466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理解父爱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2121218" y="655322"/>
            <a:ext cx="1448753" cy="1706285"/>
          </a:xfrm>
          <a:prstGeom prst="roundRect">
            <a:avLst/>
          </a:prstGeom>
          <a:solidFill>
            <a:srgbClr val="A1C450"/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感恩父爱</a:t>
            </a:r>
          </a:p>
        </p:txBody>
      </p:sp>
      <p:sp>
        <p:nvSpPr>
          <p:cNvPr id="7" name="矩形 6"/>
          <p:cNvSpPr/>
          <p:nvPr/>
        </p:nvSpPr>
        <p:spPr>
          <a:xfrm>
            <a:off x="6038522" y="4414273"/>
            <a:ext cx="23552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好好学习</a:t>
            </a:r>
          </a:p>
        </p:txBody>
      </p:sp>
      <p:sp>
        <p:nvSpPr>
          <p:cNvPr id="8" name="下箭头 7"/>
          <p:cNvSpPr/>
          <p:nvPr/>
        </p:nvSpPr>
        <p:spPr>
          <a:xfrm>
            <a:off x="7010400" y="2392680"/>
            <a:ext cx="274320" cy="20116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5317724" y="2738268"/>
            <a:ext cx="182983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看到父亲的辛劳</a:t>
            </a:r>
          </a:p>
        </p:txBody>
      </p:sp>
      <p:sp>
        <p:nvSpPr>
          <p:cNvPr id="10" name="矩形 9"/>
          <p:cNvSpPr/>
          <p:nvPr/>
        </p:nvSpPr>
        <p:spPr>
          <a:xfrm>
            <a:off x="7216142" y="2707788"/>
            <a:ext cx="186571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回报父亲的恩情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ldLvl="0" animBg="1"/>
      <p:bldP spid="7" grpId="0"/>
      <p:bldP spid="8" grpId="0" bldLvl="0" animBg="1"/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2362309" y="1095496"/>
            <a:ext cx="54441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根据你对课文的理解回答下面的问题。</a:t>
            </a:r>
          </a:p>
        </p:txBody>
      </p:sp>
      <p:sp>
        <p:nvSpPr>
          <p:cNvPr id="6" name="矩形 5"/>
          <p:cNvSpPr/>
          <p:nvPr/>
        </p:nvSpPr>
        <p:spPr>
          <a:xfrm>
            <a:off x="2260969" y="1887976"/>
            <a:ext cx="82127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为什么一向节俭的父亲又对加点钱换个好房间，动心了呢</a:t>
            </a:r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</a:p>
        </p:txBody>
      </p:sp>
      <p:sp>
        <p:nvSpPr>
          <p:cNvPr id="7" name="矩形 6"/>
          <p:cNvSpPr/>
          <p:nvPr/>
        </p:nvSpPr>
        <p:spPr>
          <a:xfrm>
            <a:off x="2249539" y="4097776"/>
            <a:ext cx="82127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文中四次写到了姑爹的小小渔船，这样写有什么好处？</a:t>
            </a:r>
          </a:p>
        </p:txBody>
      </p:sp>
      <p:sp>
        <p:nvSpPr>
          <p:cNvPr id="8" name="矩形 7"/>
          <p:cNvSpPr/>
          <p:nvPr/>
        </p:nvSpPr>
        <p:spPr>
          <a:xfrm>
            <a:off x="2472690" y="2525377"/>
            <a:ext cx="76352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rgbClr val="E041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写借姑爹的小渔船，带我在船上吃住，来体现他平时节省到极点。而当父亲看到我被臭虫叮咬时，心疼极了，所以对加点钱换个好房间动了心。</a:t>
            </a:r>
          </a:p>
        </p:txBody>
      </p:sp>
      <p:sp>
        <p:nvSpPr>
          <p:cNvPr id="11" name="矩形 10"/>
          <p:cNvSpPr/>
          <p:nvPr/>
        </p:nvSpPr>
        <p:spPr>
          <a:xfrm>
            <a:off x="2541270" y="4813519"/>
            <a:ext cx="773811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rgbClr val="E041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读全文可以领悟到，是父亲摇着船把我带到一个个人生的驿站，这条船承载了父亲无尽的期望。它一步步紧扣主题，一步步深化主题。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2244090" y="2084488"/>
            <a:ext cx="79552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/>
              <a:t>       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我说道：“爸爸，你走吧。”他往车外看了看说：“我买几个橘子去。你就在此地，不要走动。”我看那边月台的栅栏外有几个卖东西的等着顾客。走到那边月台，须穿过铁道，须跳下去又爬上去。父亲是一个胖子，走过去自然要费事些。我本来要去的，他不肯，只好让他去。我看见他戴着黑布小帽，穿着黑布大马褂，深青布棉袍，蹒跚地走到铁道边，慢慢探身下去，尚不大难。可是他穿</a:t>
            </a:r>
          </a:p>
        </p:txBody>
      </p:sp>
      <p:sp>
        <p:nvSpPr>
          <p:cNvPr id="10" name="矩形 9"/>
          <p:cNvSpPr/>
          <p:nvPr/>
        </p:nvSpPr>
        <p:spPr>
          <a:xfrm>
            <a:off x="2396598" y="897376"/>
            <a:ext cx="48013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</a:rPr>
              <a:t>读读下面的句子，写写你的感受。</a:t>
            </a:r>
          </a:p>
        </p:txBody>
      </p:sp>
      <p:sp>
        <p:nvSpPr>
          <p:cNvPr id="5" name="矩形 4"/>
          <p:cNvSpPr/>
          <p:nvPr/>
        </p:nvSpPr>
        <p:spPr>
          <a:xfrm>
            <a:off x="3985369" y="1537456"/>
            <a:ext cx="38972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朱自清的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背影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（节选）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124076" y="1818861"/>
            <a:ext cx="7672388" cy="394723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“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当家才感柴米贵，养儿方知父母恩。”意思是自己成家立业以后，才知道生活艰辛的滋味；自己有了子女，才知道养育子女不容易，从而感知、回报父母的恩情。长大后，作者魂牵梦绕的是对父亲的怀念和感恩。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447060" y="523783"/>
            <a:ext cx="23614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FEFEFE"/>
                </a:solidFill>
              </a:rPr>
              <a:t>https://www.ypppt.com/</a:t>
            </a:r>
            <a:endParaRPr lang="zh-CN" altLang="en-US" sz="1600" dirty="0">
              <a:solidFill>
                <a:srgbClr val="FEFEF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2266950" y="1657769"/>
            <a:ext cx="795528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过铁道，要爬上那边月台，就不容易了。他用两手攀着上面，两脚再向上缩；他肥胖的身子向左微倾，显出努力的样子，这时我看见他的背影，我的泪很快地流下来了。我赶紧拭干了泪。怕他看见，也怕别人看见。我再向外看时，他已抱了朱红的橘子往回走了。过铁道时，他先将桔子散放在地上，自己慢慢爬下，再抱起橘子走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42160" y="1766989"/>
            <a:ext cx="837819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到这边时，我赶紧去搀他。他和我走到车上，将橘子一股脑儿放在我的皮大衣上。于是扑扑衣上的泥土，心里很轻松似的。过一会说：“我走了，到那边来信！”我望着他走出去。他走了几步，回过头看见我，说：“进去吧，里边没人。”等他的背影混入来来往往的人里，再找不着了，我便进来坐下，我的眼泪又来了。  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6454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245650" y="1237531"/>
            <a:ext cx="7632853" cy="615549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r>
              <a:rPr lang="zh-CN" altLang="en-US" sz="3200" dirty="0">
                <a:latin typeface="黑体" panose="02010609060101010101" charset="-122"/>
                <a:ea typeface="黑体" panose="02010609060101010101" charset="-122"/>
              </a:rPr>
              <a:t>用喜欢的方式快速读读课文，边读边划：</a:t>
            </a:r>
            <a:endParaRPr lang="en-US" altLang="zh-CN" sz="3200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245520" y="2554613"/>
            <a:ext cx="7173247" cy="1505585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例如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每年卖茧子的时候，我总跟在父亲身后，卖了茧子，</a:t>
            </a:r>
            <a:r>
              <a:rPr lang="zh-CN" altLang="en-US" sz="2800" dirty="0">
                <a:solidFill>
                  <a:srgbClr val="E041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父亲便给我买枇杷吃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11" name="矩形 10"/>
          <p:cNvSpPr/>
          <p:nvPr/>
        </p:nvSpPr>
        <p:spPr>
          <a:xfrm>
            <a:off x="7619302" y="1768793"/>
            <a:ext cx="2082621" cy="6617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700" dirty="0">
                <a:solidFill>
                  <a:srgbClr val="E041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感受父爱</a:t>
            </a:r>
          </a:p>
        </p:txBody>
      </p:sp>
      <p:sp>
        <p:nvSpPr>
          <p:cNvPr id="12" name="TextBox 2"/>
          <p:cNvSpPr txBox="1">
            <a:spLocks noChangeArrowheads="1"/>
          </p:cNvSpPr>
          <p:nvPr/>
        </p:nvSpPr>
        <p:spPr bwMode="auto">
          <a:xfrm>
            <a:off x="2587229" y="4761231"/>
            <a:ext cx="6236494" cy="1532334"/>
          </a:xfrm>
          <a:prstGeom prst="roundRect">
            <a:avLst/>
          </a:prstGeom>
          <a:solidFill>
            <a:srgbClr val="A1C450"/>
          </a:solidFill>
          <a:ln w="50800" cmpd="tri">
            <a:noFill/>
            <a:prstDash val="lgDashDot"/>
            <a:miter lim="800000"/>
          </a:ln>
        </p:spPr>
        <p:txBody>
          <a:bodyPr>
            <a:spAutoFit/>
          </a:bodyPr>
          <a:lstStyle/>
          <a:p>
            <a:pPr>
              <a:spcBef>
                <a:spcPts val="1000"/>
              </a:spcBef>
            </a:pPr>
            <a:r>
              <a:rPr lang="zh-CN" altLang="en-US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提示：节俭的父亲，在稍微有一点钱的情况下，尽可能的给我买好吃的，浓浓的父爱跃然纸上。</a:t>
            </a:r>
            <a:r>
              <a:rPr lang="zh-CN" altLang="zh-CN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473862" y="1860635"/>
            <a:ext cx="7522334" cy="283923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有一次，父亲同我住了一间最便宜的小客栈，夜半我被臭虫咬醒，遍体都是被咬的大红疙瘩，</a:t>
            </a:r>
            <a:r>
              <a:rPr lang="zh-CN" altLang="en-US" sz="2400" dirty="0">
                <a:solidFill>
                  <a:srgbClr val="E04136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父亲心疼极了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，叫来茶房，掀开席子让他看满床乱爬的臭虫及我的疙瘩。茶房说没办法，要么加点钱换个较好的房间。</a:t>
            </a:r>
            <a:r>
              <a:rPr lang="zh-CN" altLang="en-US" sz="2400" dirty="0">
                <a:solidFill>
                  <a:srgbClr val="E04136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父亲动心了</a:t>
            </a:r>
            <a:r>
              <a:rPr lang="en-US" altLang="zh-CN" sz="2400" dirty="0">
                <a:solidFill>
                  <a:srgbClr val="E04136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……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2653091" y="5347648"/>
            <a:ext cx="7165611" cy="1055608"/>
          </a:xfrm>
          <a:prstGeom prst="roundRect">
            <a:avLst/>
          </a:prstGeom>
          <a:solidFill>
            <a:srgbClr val="A1C450"/>
          </a:solidFill>
          <a:ln>
            <a:noFill/>
            <a:prstDash val="lgDashDot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父亲心疼我被咬，为了我能睡个安稳觉，不再被蚊子咬，想狠下心多花点钱住好房间。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5211128" y="1077597"/>
            <a:ext cx="2396490" cy="719455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我的发现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 bldLvl="0" animBg="1"/>
      <p:bldP spid="2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圆角矩形 17"/>
          <p:cNvSpPr/>
          <p:nvPr/>
        </p:nvSpPr>
        <p:spPr>
          <a:xfrm>
            <a:off x="5511395" y="3576025"/>
            <a:ext cx="4946499" cy="2962513"/>
          </a:xfrm>
          <a:prstGeom prst="roundRect">
            <a:avLst/>
          </a:prstGeom>
          <a:solidFill>
            <a:srgbClr val="A1C450"/>
          </a:solidFill>
          <a:ln>
            <a:noFill/>
            <a:prstDash val="lgDashDot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庙会里的各色玩具让我羡慕，只因苦于家中贫寒父亲不能给我买。但疼爱我的父亲亲手做的“万花筒”是我心爱的玩具，更是父亲对“我”的爱。</a:t>
            </a:r>
          </a:p>
        </p:txBody>
      </p:sp>
      <p:sp>
        <p:nvSpPr>
          <p:cNvPr id="12" name="矩形 11"/>
          <p:cNvSpPr/>
          <p:nvPr/>
        </p:nvSpPr>
        <p:spPr>
          <a:xfrm>
            <a:off x="2020855" y="981471"/>
            <a:ext cx="798957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父亲回家后</a:t>
            </a:r>
            <a:r>
              <a:rPr lang="zh-CN" altLang="en-US" sz="2800" dirty="0">
                <a:solidFill>
                  <a:srgbClr val="E041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用几片玻璃和彩色纸屑等糊了一个万花筒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，这便是我</a:t>
            </a:r>
            <a:r>
              <a:rPr lang="zh-CN" altLang="en-US" sz="2800" dirty="0">
                <a:solidFill>
                  <a:srgbClr val="E041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童年惟一的也是最珍贵的玩具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了。万花筒里那千变万化的图案花样，是我最早的抽象美的启迪者吧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/>
          <p:nvPr/>
        </p:nvSpPr>
        <p:spPr>
          <a:xfrm>
            <a:off x="2232660" y="1308736"/>
            <a:ext cx="7408973" cy="1415768"/>
          </a:xfrm>
          <a:prstGeom prst="rect">
            <a:avLst/>
          </a:prstGeom>
          <a:noFill/>
        </p:spPr>
        <p:txBody>
          <a:bodyPr wrap="square" lIns="121917" tIns="60958" rIns="121917" bIns="60958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后来父亲居然从和桥镇上给我</a:t>
            </a:r>
            <a:r>
              <a:rPr lang="zh-CN" altLang="en-US" sz="2800" dirty="0">
                <a:solidFill>
                  <a:srgbClr val="E041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买回来一个皮球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，我快活极了，同学们也非常羡慕。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2689935" y="3380106"/>
            <a:ext cx="6840782" cy="2009061"/>
          </a:xfrm>
          <a:prstGeom prst="roundRect">
            <a:avLst/>
          </a:prstGeom>
          <a:solidFill>
            <a:srgbClr val="A1C450"/>
          </a:solidFill>
          <a:ln>
            <a:noFill/>
            <a:prstDash val="lgDashDot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皮球不但能取暖，更是父亲对“我”的爱。寒冷的冬天，当我羡慕别的同学能够踢毽子取暖时，一向节俭的父亲竟然给我买了皮球。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774984" y="813437"/>
            <a:ext cx="7630954" cy="2059305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读初小的时候，遇上</a:t>
            </a:r>
            <a:r>
              <a:rPr lang="zh-CN" altLang="en-US" sz="2800" dirty="0">
                <a:solidFill>
                  <a:srgbClr val="E041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大雨大雪天，路滑难走，父亲便背着我上学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，我背着书包</a:t>
            </a:r>
            <a:r>
              <a:rPr lang="zh-CN" altLang="en-US" sz="2800" dirty="0">
                <a:solidFill>
                  <a:srgbClr val="E041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伏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在他背上，双手</a:t>
            </a:r>
            <a:r>
              <a:rPr lang="zh-CN" altLang="en-US" sz="2800" dirty="0">
                <a:solidFill>
                  <a:srgbClr val="E041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撑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起一把结结实实的大黄油布雨伞。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4948714" y="3199132"/>
            <a:ext cx="5155406" cy="2009061"/>
          </a:xfrm>
          <a:prstGeom prst="roundRect">
            <a:avLst/>
          </a:prstGeom>
          <a:solidFill>
            <a:srgbClr val="A1C450"/>
          </a:solidFill>
          <a:ln>
            <a:noFill/>
            <a:prstDash val="lgDashDot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父亲雨天雪天送我时的艰难令我难忘，父亲结实而温暖的背影也令我难忘，父亲对“我”的爱更令我难忘。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2021681" y="699137"/>
            <a:ext cx="2035414" cy="919401"/>
          </a:xfrm>
          <a:prstGeom prst="roundRect">
            <a:avLst/>
          </a:prstGeom>
          <a:solidFill>
            <a:srgbClr val="A1C450"/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感恩父爱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2708912" y="3787776"/>
            <a:ext cx="6932238" cy="1021556"/>
          </a:xfrm>
          <a:prstGeom prst="roundRect">
            <a:avLst/>
          </a:prstGeom>
          <a:ln>
            <a:solidFill>
              <a:srgbClr val="A1C45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只有好好学习，完成父亲的心愿。</a:t>
            </a:r>
          </a:p>
        </p:txBody>
      </p:sp>
      <p:sp>
        <p:nvSpPr>
          <p:cNvPr id="9" name="矩形 8"/>
          <p:cNvSpPr/>
          <p:nvPr/>
        </p:nvSpPr>
        <p:spPr>
          <a:xfrm>
            <a:off x="2678432" y="2677308"/>
            <a:ext cx="696271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rgbClr val="E041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看到父亲的辛劳，我将如何回报父亲的恩情？</a:t>
            </a:r>
          </a:p>
          <a:p>
            <a:endParaRPr lang="zh-CN" altLang="en-US" sz="3200" dirty="0">
              <a:solidFill>
                <a:srgbClr val="E041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7" grpId="0" bldLvl="0" animBg="1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线形标注 2 15"/>
          <p:cNvSpPr/>
          <p:nvPr/>
        </p:nvSpPr>
        <p:spPr>
          <a:xfrm>
            <a:off x="7075413" y="4762372"/>
            <a:ext cx="2354580" cy="1542415"/>
          </a:xfrm>
          <a:prstGeom prst="borderCallout2">
            <a:avLst>
              <a:gd name="adj1" fmla="val 54096"/>
              <a:gd name="adj2" fmla="val 1051"/>
              <a:gd name="adj3" fmla="val 53190"/>
              <a:gd name="adj4" fmla="val -17152"/>
              <a:gd name="adj5" fmla="val -7451"/>
              <a:gd name="adj6" fmla="val -41019"/>
            </a:avLst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9" name="矩形 8"/>
          <p:cNvSpPr/>
          <p:nvPr/>
        </p:nvSpPr>
        <p:spPr>
          <a:xfrm>
            <a:off x="2042403" y="2184818"/>
            <a:ext cx="6309360" cy="737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哪些细节描写表现出我父爱的回报？</a:t>
            </a:r>
          </a:p>
        </p:txBody>
      </p:sp>
      <p:sp>
        <p:nvSpPr>
          <p:cNvPr id="10" name="矩形 9"/>
          <p:cNvSpPr/>
          <p:nvPr/>
        </p:nvSpPr>
        <p:spPr>
          <a:xfrm>
            <a:off x="2082539" y="1626021"/>
            <a:ext cx="6812115" cy="615549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r>
              <a:rPr lang="zh-CN" altLang="en-US" sz="3200" dirty="0">
                <a:latin typeface="黑体" panose="02010609060101010101" charset="-122"/>
                <a:ea typeface="黑体" panose="02010609060101010101" charset="-122"/>
              </a:rPr>
              <a:t>用喜欢的方式默读课文，边读边划：</a:t>
            </a:r>
            <a:endParaRPr lang="en-US" altLang="zh-CN" sz="3200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160990" y="2808476"/>
            <a:ext cx="784955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例如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父亲动心了，但我年纪虽小却</a:t>
            </a:r>
            <a:r>
              <a:rPr lang="zh-CN" altLang="en-US" sz="2400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早已深深体会到父亲挣钱的艰难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。他平时节省到极点，自己是一分冤枉钱也不肯花的，我反正已被咬了半夜，只剩下后半夜，</a:t>
            </a:r>
            <a:r>
              <a:rPr lang="zh-CN" altLang="en-US" sz="2400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不肯再加钱换房子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</a:p>
        </p:txBody>
      </p:sp>
      <p:sp>
        <p:nvSpPr>
          <p:cNvPr id="15" name="矩形 14"/>
          <p:cNvSpPr/>
          <p:nvPr/>
        </p:nvSpPr>
        <p:spPr>
          <a:xfrm>
            <a:off x="7173997" y="4762432"/>
            <a:ext cx="2377440" cy="1383665"/>
          </a:xfrm>
          <a:prstGeom prst="rect">
            <a:avLst/>
          </a:prstGeom>
          <a:ln>
            <a:solidFill>
              <a:srgbClr val="A1C450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理解父亲艰难，宁愿自己受着被虫咬的痛苦。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5148982" y="742822"/>
            <a:ext cx="2042636" cy="690245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读一读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5" grpId="0" bldLvl="0" animBg="1"/>
      <p:bldP spid="2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2、3、6、8、10、11、12、15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1656</Words>
  <Application>Microsoft Office PowerPoint</Application>
  <PresentationFormat>宽屏</PresentationFormat>
  <Paragraphs>75</Paragraphs>
  <Slides>22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2" baseType="lpstr"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156</cp:revision>
  <dcterms:created xsi:type="dcterms:W3CDTF">2019-01-28T06:44:00Z</dcterms:created>
  <dcterms:modified xsi:type="dcterms:W3CDTF">2021-10-11T01:46:21Z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2052-11.1.0.8661</vt:lpwstr>
  </property>
</Properties>
</file>