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24"/>
  </p:notesMasterIdLst>
  <p:sldIdLst>
    <p:sldId id="256" r:id="rId3"/>
    <p:sldId id="257" r:id="rId4"/>
    <p:sldId id="265" r:id="rId5"/>
    <p:sldId id="302" r:id="rId6"/>
    <p:sldId id="304" r:id="rId7"/>
    <p:sldId id="308" r:id="rId8"/>
    <p:sldId id="306" r:id="rId9"/>
    <p:sldId id="305" r:id="rId10"/>
    <p:sldId id="307" r:id="rId11"/>
    <p:sldId id="310" r:id="rId12"/>
    <p:sldId id="309" r:id="rId13"/>
    <p:sldId id="312" r:id="rId14"/>
    <p:sldId id="311" r:id="rId15"/>
    <p:sldId id="290" r:id="rId16"/>
    <p:sldId id="314" r:id="rId17"/>
    <p:sldId id="315" r:id="rId18"/>
    <p:sldId id="316" r:id="rId19"/>
    <p:sldId id="320" r:id="rId20"/>
    <p:sldId id="319" r:id="rId21"/>
    <p:sldId id="322" r:id="rId22"/>
    <p:sldId id="32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04236"/>
    <a:srgbClr val="A1C450"/>
    <a:srgbClr val="EDAE11"/>
    <a:srgbClr val="FF33CC"/>
    <a:srgbClr val="D60093"/>
    <a:srgbClr val="EA6C16"/>
    <a:srgbClr val="4DE3DC"/>
    <a:srgbClr val="9F9B9B"/>
    <a:srgbClr val="F077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88" y="11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楷体" panose="02010609060101010101" pitchFamily="49" charset="-122"/>
              </a:defRPr>
            </a:lvl1pPr>
          </a:lstStyle>
          <a:p>
            <a:fld id="{2C02CB87-F10C-4328-9CC3-60BB9E3280B6}" type="datetimeFigureOut">
              <a:rPr lang="zh-CN" altLang="en-US" smtClean="0"/>
              <a:t>2021/10/8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楷体" panose="02010609060101010101" pitchFamily="49" charset="-122"/>
              </a:defRPr>
            </a:lvl1pPr>
          </a:lstStyle>
          <a:p>
            <a:fld id="{009EF1A5-6E22-4DCF-AC8F-0F8FA39B2B3B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190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F1A5-6E22-4DCF-AC8F-0F8FA39B2B3B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7659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93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136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3409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0779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8028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932759" y="61250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7958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6065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2915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37913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947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0806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3462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01551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6068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93443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2075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98735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3493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52671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276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70699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589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8100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644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847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3726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408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777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422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29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932759" y="61250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5278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1.xml"/><Relationship Id="rId47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ags" Target="../tags/tag5.xml"/><Relationship Id="rId20" Type="http://schemas.openxmlformats.org/officeDocument/2006/relationships/slideLayout" Target="../slideLayouts/slideLayout20.xml"/><Relationship Id="rId4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524000" y="177259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16.</a:t>
            </a:r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太阳</a:t>
            </a:r>
          </a:p>
        </p:txBody>
      </p:sp>
      <p:sp>
        <p:nvSpPr>
          <p:cNvPr id="24" name="矩形 23"/>
          <p:cNvSpPr/>
          <p:nvPr/>
        </p:nvSpPr>
        <p:spPr>
          <a:xfrm>
            <a:off x="1524000" y="369726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</a:p>
        </p:txBody>
      </p:sp>
      <p:sp>
        <p:nvSpPr>
          <p:cNvPr id="5" name="矩形 4"/>
          <p:cNvSpPr/>
          <p:nvPr/>
        </p:nvSpPr>
        <p:spPr>
          <a:xfrm>
            <a:off x="1524000" y="5355239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76"/>
          <p:cNvGrpSpPr/>
          <p:nvPr/>
        </p:nvGrpSpPr>
        <p:grpSpPr bwMode="auto">
          <a:xfrm>
            <a:off x="3860358" y="2304100"/>
            <a:ext cx="750094" cy="1000125"/>
            <a:chOff x="714348" y="428604"/>
            <a:chExt cx="1000132" cy="1000926"/>
          </a:xfrm>
        </p:grpSpPr>
        <p:sp>
          <p:nvSpPr>
            <p:cNvPr id="44" name="矩形 4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5" name="直接连接符 44"/>
            <p:cNvCxnSpPr>
              <a:stCxn id="44" idx="0"/>
              <a:endCxn id="4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1"/>
              <a:endCxn id="4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893219" y="2307910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殖</a:t>
            </a:r>
          </a:p>
        </p:txBody>
      </p:sp>
      <p:grpSp>
        <p:nvGrpSpPr>
          <p:cNvPr id="48" name="组合 76"/>
          <p:cNvGrpSpPr/>
          <p:nvPr/>
        </p:nvGrpSpPr>
        <p:grpSpPr bwMode="auto">
          <a:xfrm>
            <a:off x="4610451" y="2304099"/>
            <a:ext cx="750094" cy="1000125"/>
            <a:chOff x="714348" y="428604"/>
            <a:chExt cx="1000132" cy="1000926"/>
          </a:xfrm>
        </p:grpSpPr>
        <p:sp>
          <p:nvSpPr>
            <p:cNvPr id="49" name="矩形 48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0" name="直接连接符 49"/>
            <p:cNvCxnSpPr>
              <a:stCxn id="49" idx="0"/>
              <a:endCxn id="49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stCxn id="49" idx="1"/>
              <a:endCxn id="49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64"/>
          <p:cNvSpPr txBox="1">
            <a:spLocks noChangeArrowheads="1"/>
          </p:cNvSpPr>
          <p:nvPr/>
        </p:nvSpPr>
        <p:spPr bwMode="auto">
          <a:xfrm>
            <a:off x="4643312" y="2307909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</a:t>
            </a:r>
          </a:p>
        </p:txBody>
      </p:sp>
      <p:grpSp>
        <p:nvGrpSpPr>
          <p:cNvPr id="53" name="组合 76"/>
          <p:cNvGrpSpPr/>
          <p:nvPr/>
        </p:nvGrpSpPr>
        <p:grpSpPr bwMode="auto">
          <a:xfrm>
            <a:off x="5365656" y="2304099"/>
            <a:ext cx="750094" cy="1000125"/>
            <a:chOff x="714348" y="428604"/>
            <a:chExt cx="1000132" cy="1000926"/>
          </a:xfrm>
        </p:grpSpPr>
        <p:sp>
          <p:nvSpPr>
            <p:cNvPr id="54" name="矩形 5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>
              <a:stCxn id="54" idx="0"/>
              <a:endCxn id="5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54" idx="1"/>
              <a:endCxn id="5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64"/>
          <p:cNvSpPr txBox="1">
            <a:spLocks noChangeArrowheads="1"/>
          </p:cNvSpPr>
          <p:nvPr/>
        </p:nvSpPr>
        <p:spPr bwMode="auto">
          <a:xfrm>
            <a:off x="5398517" y="2307909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麻</a:t>
            </a:r>
          </a:p>
        </p:txBody>
      </p:sp>
      <p:grpSp>
        <p:nvGrpSpPr>
          <p:cNvPr id="58" name="组合 76"/>
          <p:cNvGrpSpPr/>
          <p:nvPr/>
        </p:nvGrpSpPr>
        <p:grpSpPr bwMode="auto">
          <a:xfrm>
            <a:off x="6115749" y="2304099"/>
            <a:ext cx="750094" cy="1000125"/>
            <a:chOff x="714348" y="428604"/>
            <a:chExt cx="1000132" cy="1000926"/>
          </a:xfrm>
        </p:grpSpPr>
        <p:sp>
          <p:nvSpPr>
            <p:cNvPr id="59" name="矩形 58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>
              <a:stCxn id="59" idx="0"/>
              <a:endCxn id="59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>
              <a:stCxn id="59" idx="1"/>
              <a:endCxn id="59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文本框 64"/>
          <p:cNvSpPr txBox="1">
            <a:spLocks noChangeArrowheads="1"/>
          </p:cNvSpPr>
          <p:nvPr/>
        </p:nvSpPr>
        <p:spPr bwMode="auto">
          <a:xfrm>
            <a:off x="6148610" y="2307909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较</a:t>
            </a:r>
          </a:p>
        </p:txBody>
      </p:sp>
      <p:grpSp>
        <p:nvGrpSpPr>
          <p:cNvPr id="63" name="组合 76"/>
          <p:cNvGrpSpPr/>
          <p:nvPr/>
        </p:nvGrpSpPr>
        <p:grpSpPr bwMode="auto">
          <a:xfrm>
            <a:off x="6863461" y="2304098"/>
            <a:ext cx="750094" cy="1000125"/>
            <a:chOff x="714348" y="428604"/>
            <a:chExt cx="1000132" cy="1000926"/>
          </a:xfrm>
        </p:grpSpPr>
        <p:sp>
          <p:nvSpPr>
            <p:cNvPr id="64" name="矩形 6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64"/>
            <p:cNvCxnSpPr>
              <a:stCxn id="64" idx="0"/>
              <a:endCxn id="6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stCxn id="64" idx="1"/>
              <a:endCxn id="6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文本框 64"/>
          <p:cNvSpPr txBox="1">
            <a:spLocks noChangeArrowheads="1"/>
          </p:cNvSpPr>
          <p:nvPr/>
        </p:nvSpPr>
        <p:spPr bwMode="auto">
          <a:xfrm>
            <a:off x="6896322" y="2307908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杀</a:t>
            </a:r>
          </a:p>
        </p:txBody>
      </p:sp>
      <p:grpSp>
        <p:nvGrpSpPr>
          <p:cNvPr id="68" name="组合 76"/>
          <p:cNvGrpSpPr/>
          <p:nvPr/>
        </p:nvGrpSpPr>
        <p:grpSpPr bwMode="auto">
          <a:xfrm>
            <a:off x="7624380" y="2310716"/>
            <a:ext cx="750094" cy="1000125"/>
            <a:chOff x="714348" y="428604"/>
            <a:chExt cx="1000132" cy="1000926"/>
          </a:xfrm>
        </p:grpSpPr>
        <p:sp>
          <p:nvSpPr>
            <p:cNvPr id="69" name="矩形 68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0" name="直接连接符 69"/>
            <p:cNvCxnSpPr>
              <a:stCxn id="69" idx="0"/>
              <a:endCxn id="69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>
              <a:stCxn id="69" idx="1"/>
              <a:endCxn id="69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文本框 64"/>
          <p:cNvSpPr txBox="1">
            <a:spLocks noChangeArrowheads="1"/>
          </p:cNvSpPr>
          <p:nvPr/>
        </p:nvSpPr>
        <p:spPr bwMode="auto">
          <a:xfrm>
            <a:off x="7657241" y="2314526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</a:t>
            </a:r>
          </a:p>
        </p:txBody>
      </p:sp>
      <p:sp>
        <p:nvSpPr>
          <p:cNvPr id="83" name="圆角矩形 82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743229" y="356406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繁殖</a:t>
            </a:r>
          </a:p>
        </p:txBody>
      </p:sp>
      <p:sp>
        <p:nvSpPr>
          <p:cNvPr id="86" name="矩形 85"/>
          <p:cNvSpPr/>
          <p:nvPr/>
        </p:nvSpPr>
        <p:spPr>
          <a:xfrm>
            <a:off x="4599470" y="354910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蔬菜</a:t>
            </a:r>
          </a:p>
        </p:txBody>
      </p:sp>
      <p:sp>
        <p:nvSpPr>
          <p:cNvPr id="87" name="矩形 86"/>
          <p:cNvSpPr/>
          <p:nvPr/>
        </p:nvSpPr>
        <p:spPr>
          <a:xfrm>
            <a:off x="5375671" y="354910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麻布</a:t>
            </a:r>
          </a:p>
        </p:txBody>
      </p:sp>
      <p:sp>
        <p:nvSpPr>
          <p:cNvPr id="88" name="矩形 87"/>
          <p:cNvSpPr/>
          <p:nvPr/>
        </p:nvSpPr>
        <p:spPr>
          <a:xfrm>
            <a:off x="6142519" y="35352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比较</a:t>
            </a:r>
          </a:p>
        </p:txBody>
      </p:sp>
      <p:sp>
        <p:nvSpPr>
          <p:cNvPr id="89" name="矩形 88"/>
          <p:cNvSpPr/>
          <p:nvPr/>
        </p:nvSpPr>
        <p:spPr>
          <a:xfrm>
            <a:off x="6887547" y="35489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杀虫</a:t>
            </a:r>
          </a:p>
        </p:txBody>
      </p:sp>
      <p:sp>
        <p:nvSpPr>
          <p:cNvPr id="90" name="矩形 89"/>
          <p:cNvSpPr/>
          <p:nvPr/>
        </p:nvSpPr>
        <p:spPr>
          <a:xfrm>
            <a:off x="7688685" y="35362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预备</a:t>
            </a:r>
          </a:p>
        </p:txBody>
      </p:sp>
      <p:sp>
        <p:nvSpPr>
          <p:cNvPr id="91" name="矩形 90"/>
          <p:cNvSpPr/>
          <p:nvPr/>
        </p:nvSpPr>
        <p:spPr>
          <a:xfrm>
            <a:off x="3843014" y="4433746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请你用“</a:t>
            </a:r>
            <a:r>
              <a:rPr lang="zh-CN" altLang="en-US" sz="32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蔬菜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”造句。</a:t>
            </a:r>
          </a:p>
        </p:txBody>
      </p:sp>
      <p:sp>
        <p:nvSpPr>
          <p:cNvPr id="92" name="矩形 91"/>
          <p:cNvSpPr/>
          <p:nvPr/>
        </p:nvSpPr>
        <p:spPr>
          <a:xfrm>
            <a:off x="3841331" y="5417542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有了太阳，</a:t>
            </a:r>
            <a:r>
              <a:rPr lang="zh-CN" altLang="en-US" sz="32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蔬菜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才长得真好。</a:t>
            </a:r>
            <a:endParaRPr lang="zh-CN" altLang="en-US" dirty="0">
              <a:solidFill>
                <a:prstClr val="black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  <p:bldP spid="57" grpId="0"/>
      <p:bldP spid="62" grpId="0"/>
      <p:bldP spid="67" grpId="0"/>
      <p:bldP spid="72" grpId="0"/>
      <p:bldP spid="83" grpId="0" bldLvl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73998" y="2205272"/>
            <a:ext cx="489556" cy="1300354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dǐ</a:t>
            </a:r>
            <a:endParaRPr lang="en-US" altLang="zh-CN" sz="4000" kern="0" dirty="0">
              <a:solidFill>
                <a:srgbClr val="E04236"/>
              </a:solidFill>
              <a:latin typeface="Pinyin Adjust" panose="02000500000000000000" pitchFamily="2" charset="0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dirty="0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</a:p>
        </p:txBody>
      </p:sp>
      <p:sp>
        <p:nvSpPr>
          <p:cNvPr id="14" name="矩形 13"/>
          <p:cNvSpPr/>
          <p:nvPr/>
        </p:nvSpPr>
        <p:spPr>
          <a:xfrm>
            <a:off x="4786172" y="2220188"/>
            <a:ext cx="11512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jià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GB Pinyinok-B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1934628" y="1196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2" name="云形 21"/>
          <p:cNvSpPr/>
          <p:nvPr/>
        </p:nvSpPr>
        <p:spPr>
          <a:xfrm>
            <a:off x="6595805" y="1738852"/>
            <a:ext cx="3926478" cy="3235420"/>
          </a:xfrm>
          <a:prstGeom prst="cloud">
            <a:avLst/>
          </a:prstGeom>
          <a:solidFill>
            <a:sysClr val="window" lastClr="FFFFFF"/>
          </a:solidFill>
          <a:ln w="25400" cap="flat" cmpd="sng" algn="ctr">
            <a:solidFill>
              <a:srgbClr val="A1C450"/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抵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”的右下角不要少点。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”字是右边中间，不要多写一横。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61866" y="4778028"/>
            <a:ext cx="4572000" cy="11137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庄稼：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坐在动车上往窗外望去，农民伯伯地里</a:t>
            </a: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庄稼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长得好呀！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易错字</a:t>
            </a:r>
          </a:p>
        </p:txBody>
      </p:sp>
      <p:grpSp>
        <p:nvGrpSpPr>
          <p:cNvPr id="25" name="组合 76"/>
          <p:cNvGrpSpPr/>
          <p:nvPr/>
        </p:nvGrpSpPr>
        <p:grpSpPr bwMode="auto">
          <a:xfrm>
            <a:off x="3377727" y="2856503"/>
            <a:ext cx="750094" cy="1000125"/>
            <a:chOff x="714348" y="428604"/>
            <a:chExt cx="1000132" cy="1000926"/>
          </a:xfrm>
        </p:grpSpPr>
        <p:sp>
          <p:nvSpPr>
            <p:cNvPr id="26" name="矩形 25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7" name="直接连接符 26"/>
            <p:cNvCxnSpPr>
              <a:stCxn id="26" idx="0"/>
              <a:endCxn id="26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6" idx="1"/>
              <a:endCxn id="26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64"/>
          <p:cNvSpPr txBox="1">
            <a:spLocks noChangeArrowheads="1"/>
          </p:cNvSpPr>
          <p:nvPr/>
        </p:nvSpPr>
        <p:spPr bwMode="auto">
          <a:xfrm>
            <a:off x="3410588" y="2860313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抵</a:t>
            </a:r>
          </a:p>
        </p:txBody>
      </p:sp>
      <p:grpSp>
        <p:nvGrpSpPr>
          <p:cNvPr id="34" name="组合 76"/>
          <p:cNvGrpSpPr/>
          <p:nvPr/>
        </p:nvGrpSpPr>
        <p:grpSpPr bwMode="auto">
          <a:xfrm>
            <a:off x="5086405" y="2856502"/>
            <a:ext cx="750094" cy="1000125"/>
            <a:chOff x="714348" y="428604"/>
            <a:chExt cx="1000132" cy="1000926"/>
          </a:xfrm>
        </p:grpSpPr>
        <p:sp>
          <p:nvSpPr>
            <p:cNvPr id="35" name="矩形 3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  <a:endCxn id="3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1"/>
              <a:endCxn id="35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64"/>
          <p:cNvSpPr txBox="1">
            <a:spLocks noChangeArrowheads="1"/>
          </p:cNvSpPr>
          <p:nvPr/>
        </p:nvSpPr>
        <p:spPr bwMode="auto">
          <a:xfrm>
            <a:off x="5119266" y="2860312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</a:p>
        </p:txBody>
      </p:sp>
      <p:sp>
        <p:nvSpPr>
          <p:cNvPr id="2" name="矩形 1"/>
          <p:cNvSpPr/>
          <p:nvPr/>
        </p:nvSpPr>
        <p:spPr>
          <a:xfrm>
            <a:off x="3690158" y="3505627"/>
            <a:ext cx="336119" cy="190074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75151" y="3275544"/>
            <a:ext cx="375432" cy="242683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542" y="4885105"/>
            <a:ext cx="1559594" cy="17477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22" grpId="0" animBg="1"/>
      <p:bldP spid="17" grpId="0"/>
      <p:bldP spid="23" grpId="0" bldLvl="0" animBg="1"/>
      <p:bldP spid="29" grpId="0"/>
      <p:bldP spid="38" grpId="0"/>
      <p:bldP spid="2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-3917632" y="7298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3998" y="2205272"/>
            <a:ext cx="765272" cy="1300354"/>
          </a:xfrm>
          <a:prstGeom prst="rect">
            <a:avLst/>
          </a:prstGeom>
        </p:spPr>
        <p:txBody>
          <a:bodyPr wrap="none" lIns="68579" tIns="34289" rIns="68579" bIns="34289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fán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dirty="0">
                <a:solidFill>
                  <a:srgbClr val="E04236"/>
                </a:solidFill>
                <a:latin typeface="Pinyin Adjust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</a:p>
        </p:txBody>
      </p:sp>
      <p:sp>
        <p:nvSpPr>
          <p:cNvPr id="24" name="矩形 23"/>
          <p:cNvSpPr/>
          <p:nvPr/>
        </p:nvSpPr>
        <p:spPr>
          <a:xfrm>
            <a:off x="4786172" y="2220188"/>
            <a:ext cx="11512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shū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GB Pinyinok-B" pitchFamily="2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5" name="云形 24"/>
          <p:cNvSpPr/>
          <p:nvPr/>
        </p:nvSpPr>
        <p:spPr>
          <a:xfrm>
            <a:off x="6122590" y="1809065"/>
            <a:ext cx="4388248" cy="3393122"/>
          </a:xfrm>
          <a:prstGeom prst="cloud">
            <a:avLst/>
          </a:prstGeom>
          <a:solidFill>
            <a:sysClr val="window" lastClr="FFFFFF"/>
          </a:solidFill>
          <a:ln w="25400" cap="flat" cmpd="sng" algn="ctr">
            <a:solidFill>
              <a:srgbClr val="A1C450"/>
            </a:solidFill>
            <a:prstDash val="solid"/>
          </a:ln>
          <a:effectLst/>
        </p:spPr>
        <p:txBody>
          <a:bodyPr lIns="68579" tIns="34289" rIns="68579" bIns="34289" rtlCol="0" anchor="ctr"/>
          <a:lstStyle/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 字上部分“ 敏”的下面不要多写一撇。</a:t>
            </a:r>
          </a:p>
          <a:p>
            <a:pPr lvl="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”字是右下边中间，不要少写一点。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3061866" y="477802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繁忙：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这周爸爸妈妈工作</a:t>
            </a: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，双休就不出去放风筝啦！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易错字</a:t>
            </a:r>
          </a:p>
        </p:txBody>
      </p:sp>
      <p:grpSp>
        <p:nvGrpSpPr>
          <p:cNvPr id="29" name="组合 76"/>
          <p:cNvGrpSpPr/>
          <p:nvPr/>
        </p:nvGrpSpPr>
        <p:grpSpPr bwMode="auto">
          <a:xfrm>
            <a:off x="3377727" y="2856503"/>
            <a:ext cx="750094" cy="1000125"/>
            <a:chOff x="714348" y="428604"/>
            <a:chExt cx="1000132" cy="1000926"/>
          </a:xfrm>
        </p:grpSpPr>
        <p:sp>
          <p:nvSpPr>
            <p:cNvPr id="30" name="矩形 2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1" name="直接连接符 30"/>
            <p:cNvCxnSpPr>
              <a:stCxn id="30" idx="0"/>
              <a:endCxn id="30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30" idx="1"/>
              <a:endCxn id="30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64"/>
          <p:cNvSpPr txBox="1">
            <a:spLocks noChangeArrowheads="1"/>
          </p:cNvSpPr>
          <p:nvPr/>
        </p:nvSpPr>
        <p:spPr bwMode="auto">
          <a:xfrm>
            <a:off x="3410588" y="2860313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</a:t>
            </a:r>
          </a:p>
        </p:txBody>
      </p:sp>
      <p:grpSp>
        <p:nvGrpSpPr>
          <p:cNvPr id="34" name="组合 76"/>
          <p:cNvGrpSpPr/>
          <p:nvPr/>
        </p:nvGrpSpPr>
        <p:grpSpPr bwMode="auto">
          <a:xfrm>
            <a:off x="5086405" y="2856502"/>
            <a:ext cx="750094" cy="1000125"/>
            <a:chOff x="714348" y="428604"/>
            <a:chExt cx="1000132" cy="1000926"/>
          </a:xfrm>
        </p:grpSpPr>
        <p:sp>
          <p:nvSpPr>
            <p:cNvPr id="35" name="矩形 3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6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  <a:endCxn id="3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1"/>
              <a:endCxn id="35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64"/>
          <p:cNvSpPr txBox="1">
            <a:spLocks noChangeArrowheads="1"/>
          </p:cNvSpPr>
          <p:nvPr/>
        </p:nvSpPr>
        <p:spPr bwMode="auto">
          <a:xfrm>
            <a:off x="5119266" y="2860312"/>
            <a:ext cx="457200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</a:t>
            </a:r>
          </a:p>
        </p:txBody>
      </p:sp>
      <p:sp>
        <p:nvSpPr>
          <p:cNvPr id="39" name="矩形 38"/>
          <p:cNvSpPr/>
          <p:nvPr/>
        </p:nvSpPr>
        <p:spPr>
          <a:xfrm>
            <a:off x="3590145" y="3372277"/>
            <a:ext cx="336119" cy="190074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75151" y="3275544"/>
            <a:ext cx="375432" cy="242683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4236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542" y="4885105"/>
            <a:ext cx="1559594" cy="17477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6" grpId="0"/>
      <p:bldP spid="27" grpId="0" bldLvl="0" animBg="1"/>
      <p:bldP spid="33" grpId="0"/>
      <p:bldP spid="38" grpId="0"/>
      <p:bldP spid="39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37819" y="200442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禾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2071" y="206760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车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交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较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4477" y="33008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55077" y="3336667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艹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 疏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蔬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017396" y="672465"/>
            <a:ext cx="1796096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识字方法</a:t>
            </a:r>
          </a:p>
        </p:txBody>
      </p:sp>
      <p:sp>
        <p:nvSpPr>
          <p:cNvPr id="15" name="矩形 14"/>
          <p:cNvSpPr/>
          <p:nvPr/>
        </p:nvSpPr>
        <p:spPr>
          <a:xfrm>
            <a:off x="2551608" y="2004421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加一加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068710" y="4335755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较</a:t>
            </a:r>
            <a:r>
              <a:rPr lang="en-US" altLang="zh-CN" dirty="0"/>
              <a:t>- </a:t>
            </a:r>
            <a:r>
              <a:rPr lang="zh-CN" altLang="en-US" dirty="0"/>
              <a:t>车</a:t>
            </a:r>
            <a:r>
              <a:rPr lang="en-US" altLang="zh-CN" dirty="0"/>
              <a:t>+ </a:t>
            </a:r>
            <a:r>
              <a:rPr lang="zh-CN" altLang="en-US" dirty="0"/>
              <a:t>口 </a:t>
            </a:r>
            <a:r>
              <a:rPr lang="en-US" altLang="zh-CN" dirty="0"/>
              <a:t>= </a:t>
            </a:r>
            <a:r>
              <a:rPr lang="zh-CN" altLang="en-US" dirty="0"/>
              <a:t>咬</a:t>
            </a:r>
          </a:p>
        </p:txBody>
      </p:sp>
      <p:sp>
        <p:nvSpPr>
          <p:cNvPr id="23" name="TextBox 12"/>
          <p:cNvSpPr txBox="1"/>
          <p:nvPr/>
        </p:nvSpPr>
        <p:spPr>
          <a:xfrm>
            <a:off x="4096795" y="5122074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麻</a:t>
            </a:r>
            <a:r>
              <a:rPr lang="en-US" altLang="zh-CN" dirty="0"/>
              <a:t>- </a:t>
            </a:r>
            <a:r>
              <a:rPr lang="zh-CN" altLang="en-US" dirty="0"/>
              <a:t>广</a:t>
            </a:r>
            <a:r>
              <a:rPr lang="en-US" altLang="zh-CN" dirty="0"/>
              <a:t>+ </a:t>
            </a:r>
            <a:r>
              <a:rPr lang="zh-CN" altLang="en-US" dirty="0"/>
              <a:t>王 </a:t>
            </a:r>
            <a:r>
              <a:rPr lang="en-US" altLang="zh-CN" dirty="0"/>
              <a:t>= </a:t>
            </a:r>
            <a:r>
              <a:rPr lang="zh-CN" altLang="en-US" dirty="0"/>
              <a:t>琳</a:t>
            </a:r>
          </a:p>
        </p:txBody>
      </p:sp>
      <p:sp>
        <p:nvSpPr>
          <p:cNvPr id="24" name="矩形 23"/>
          <p:cNvSpPr/>
          <p:nvPr/>
        </p:nvSpPr>
        <p:spPr>
          <a:xfrm>
            <a:off x="2551608" y="436485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换一换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2878610" y="3081110"/>
            <a:ext cx="15953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繁殖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183385" y="308111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蔬菜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83385" y="435089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凝成</a:t>
            </a:r>
          </a:p>
          <a:p>
            <a:endParaRPr lang="zh-CN" altLang="en-US" sz="440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82999" y="4350896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煤炭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283000" y="3081110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抵得上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78609" y="4350896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预防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001448" y="1962327"/>
            <a:ext cx="2339098" cy="523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朗读巩固词语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词语小游戏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  <p:bldP spid="57" grpId="0"/>
      <p:bldP spid="59" grpId="0"/>
      <p:bldP spid="64" grpId="0"/>
      <p:bldP spid="2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929630" y="2681238"/>
            <a:ext cx="65339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读课文，把句子读通顺。</a:t>
            </a: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想一想，划一划，理清文章的层次，弄清楚主要讲了什么。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学习要求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95368" y="1547398"/>
            <a:ext cx="8060620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流程图: 资料带 15"/>
          <p:cNvSpPr/>
          <p:nvPr/>
        </p:nvSpPr>
        <p:spPr>
          <a:xfrm>
            <a:off x="3329780" y="2725977"/>
            <a:ext cx="1428750" cy="1143000"/>
          </a:xfrm>
          <a:prstGeom prst="flowChartPunchedTape">
            <a:avLst/>
          </a:prstGeom>
          <a:solidFill>
            <a:srgbClr val="A1C4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 大 热</a:t>
            </a:r>
          </a:p>
        </p:txBody>
      </p:sp>
      <p:sp>
        <p:nvSpPr>
          <p:cNvPr id="17" name="流程图: 资料带 16"/>
          <p:cNvSpPr/>
          <p:nvPr/>
        </p:nvSpPr>
        <p:spPr>
          <a:xfrm>
            <a:off x="7035824" y="2599055"/>
            <a:ext cx="1725930" cy="1143000"/>
          </a:xfrm>
          <a:prstGeom prst="flowChartPunchedTape">
            <a:avLst/>
          </a:prstGeom>
          <a:solidFill>
            <a:srgbClr val="A1C4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太阳的作用</a:t>
            </a:r>
          </a:p>
        </p:txBody>
      </p:sp>
      <p:sp>
        <p:nvSpPr>
          <p:cNvPr id="11" name="矩形 10"/>
          <p:cNvSpPr/>
          <p:nvPr/>
        </p:nvSpPr>
        <p:spPr>
          <a:xfrm>
            <a:off x="3329780" y="4184319"/>
            <a:ext cx="1478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1-3</a:t>
            </a: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kern="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94039" y="4183205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800" b="1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</a:t>
            </a:r>
            <a:r>
              <a:rPr lang="en-US" altLang="zh-CN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kern="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30780" y="4183203"/>
            <a:ext cx="1112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kern="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000" kern="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给课文分层</a:t>
            </a:r>
          </a:p>
        </p:txBody>
      </p:sp>
      <p:sp>
        <p:nvSpPr>
          <p:cNvPr id="20" name="流程图: 资料带 19"/>
          <p:cNvSpPr/>
          <p:nvPr/>
        </p:nvSpPr>
        <p:spPr>
          <a:xfrm>
            <a:off x="5159874" y="2725977"/>
            <a:ext cx="1428750" cy="1143000"/>
          </a:xfrm>
          <a:prstGeom prst="flowChartPunchedTape">
            <a:avLst/>
          </a:prstGeom>
          <a:solidFill>
            <a:srgbClr val="A1C45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密切关系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1" grpId="0"/>
      <p:bldP spid="12" grpId="0"/>
      <p:bldP spid="15" grpId="0"/>
      <p:bldP spid="18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18408" y="2497780"/>
            <a:ext cx="61582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1-3</a:t>
            </a:r>
            <a:r>
              <a:rPr lang="zh-CN" altLang="en-US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kern="0" dirty="0">
                <a:latin typeface="楷体" panose="02010609060101010101" pitchFamily="49" charset="-122"/>
                <a:ea typeface="楷体" panose="02010609060101010101" pitchFamily="49" charset="-122"/>
              </a:rPr>
              <a:t>分别从远、大、热三个方面介绍了太阳的有关知识。</a:t>
            </a:r>
            <a:endParaRPr lang="zh-CN" altLang="en-US" sz="24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00584" y="3863109"/>
            <a:ext cx="6997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4-7</a:t>
            </a:r>
            <a:r>
              <a:rPr lang="zh-CN" altLang="en-US" sz="32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kern="0" dirty="0">
                <a:latin typeface="楷体" panose="02010609060101010101" pitchFamily="49" charset="-122"/>
                <a:ea typeface="楷体" panose="02010609060101010101" pitchFamily="49" charset="-122"/>
              </a:rPr>
              <a:t>讲人类和太阳的密切关系。</a:t>
            </a:r>
          </a:p>
        </p:txBody>
      </p:sp>
      <p:sp>
        <p:nvSpPr>
          <p:cNvPr id="15" name="矩形 14"/>
          <p:cNvSpPr/>
          <p:nvPr/>
        </p:nvSpPr>
        <p:spPr>
          <a:xfrm>
            <a:off x="3098132" y="4689931"/>
            <a:ext cx="5040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总结太阳的作用。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000825" y="1108332"/>
            <a:ext cx="2452323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弄清楚层意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81562" y="2329964"/>
            <a:ext cx="7341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本文先分别从太阳的远、大、热三个方面介绍了有关知识；接着讲了人类和太阳的密切关系；最后</a:t>
            </a:r>
            <a:r>
              <a:rPr lang="zh-CN" altLang="en-US" sz="36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总结太阳的作用。</a:t>
            </a:r>
          </a:p>
          <a:p>
            <a:pPr>
              <a:lnSpc>
                <a:spcPct val="150000"/>
              </a:lnSpc>
            </a:pPr>
            <a:endParaRPr lang="zh-CN" altLang="en-US" sz="2400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412994" y="990996"/>
            <a:ext cx="3239662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弄清本文主要内容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23425" y="2056212"/>
            <a:ext cx="3435657" cy="52322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感知说明文的特点</a:t>
            </a:r>
          </a:p>
        </p:txBody>
      </p:sp>
      <p:sp>
        <p:nvSpPr>
          <p:cNvPr id="11" name="矩形 10"/>
          <p:cNvSpPr/>
          <p:nvPr/>
        </p:nvSpPr>
        <p:spPr>
          <a:xfrm>
            <a:off x="2599406" y="2688712"/>
            <a:ext cx="6993191" cy="2658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带着生字词语的拼音朗读课文，把句子读通顺，读准确。</a:t>
            </a:r>
          </a:p>
          <a:p>
            <a:pPr>
              <a:lnSpc>
                <a:spcPct val="150000"/>
              </a:lnSpc>
            </a:pPr>
            <a:r>
              <a:rPr lang="en-US" altLang="zh-CN" sz="24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想一想，初步感知：课文用什么说明方法讲了太阳的特点？</a:t>
            </a:r>
          </a:p>
          <a:p>
            <a:pPr>
              <a:lnSpc>
                <a:spcPct val="150000"/>
              </a:lnSpc>
            </a:pPr>
            <a:endParaRPr lang="zh-CN" altLang="en-US" sz="1600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朗读指导</a:t>
            </a:r>
          </a:p>
        </p:txBody>
      </p:sp>
      <p:sp>
        <p:nvSpPr>
          <p:cNvPr id="14" name="矩形 13"/>
          <p:cNvSpPr/>
          <p:nvPr/>
        </p:nvSpPr>
        <p:spPr>
          <a:xfrm>
            <a:off x="2381693" y="4792103"/>
            <a:ext cx="6993191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《</a:t>
            </a:r>
            <a:r>
              <a:rPr lang="zh-CN" altLang="en-US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一课运用的说明方法主要有以下几种</a:t>
            </a:r>
            <a:r>
              <a:rPr lang="en-US" altLang="zh-CN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列数字、举例子、作比较、打比方。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2130425" y="2423234"/>
            <a:ext cx="7858125" cy="3700463"/>
          </a:xfrm>
        </p:spPr>
        <p:txBody>
          <a:bodyPr>
            <a:noAutofit/>
          </a:bodyPr>
          <a:lstStyle/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dirty="0">
                <a:latin typeface="楷体" panose="02010609060101010101" pitchFamily="49" charset="-122"/>
                <a:sym typeface="+mn-ea"/>
              </a:rPr>
              <a:t>1.</a:t>
            </a:r>
            <a:r>
              <a:rPr lang="zh-CN" altLang="en-US" sz="2000" dirty="0">
                <a:latin typeface="楷体" panose="02010609060101010101" pitchFamily="49" charset="-122"/>
                <a:sym typeface="+mn-ea"/>
              </a:rPr>
              <a:t>会认本课生字，会写生字，理解生字组成的词语。 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重点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000" spc="0" dirty="0">
              <a:solidFill>
                <a:srgbClr val="E04236"/>
              </a:solidFill>
              <a:latin typeface="楷体" panose="02010609060101010101" pitchFamily="49" charset="-122"/>
            </a:endParaRPr>
          </a:p>
          <a:p>
            <a:pPr marL="355600" indent="-3556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dirty="0">
                <a:latin typeface="楷体" panose="02010609060101010101" pitchFamily="49" charset="-122"/>
                <a:sym typeface="+mn-ea"/>
              </a:rPr>
              <a:t>2.</a:t>
            </a:r>
            <a:r>
              <a:rPr lang="zh-CN" altLang="en-US" sz="2000" dirty="0">
                <a:latin typeface="楷体" panose="02010609060101010101" pitchFamily="49" charset="-122"/>
                <a:sym typeface="+mn-ea"/>
              </a:rPr>
              <a:t>有感情地朗读课文，理清本文层次。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重点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000" spc="0" dirty="0">
              <a:solidFill>
                <a:srgbClr val="E04236"/>
              </a:solidFill>
              <a:latin typeface="楷体" panose="02010609060101010101" pitchFamily="49" charset="-122"/>
            </a:endParaRPr>
          </a:p>
          <a:p>
            <a:pPr marL="0" indent="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dirty="0">
                <a:latin typeface="楷体" panose="02010609060101010101" pitchFamily="49" charset="-122"/>
                <a:sym typeface="+mn-ea"/>
              </a:rPr>
              <a:t>3.</a:t>
            </a:r>
            <a:r>
              <a:rPr lang="zh-CN" altLang="en-US" sz="2000" dirty="0">
                <a:latin typeface="楷体" panose="02010609060101010101" pitchFamily="49" charset="-122"/>
                <a:sym typeface="+mn-ea"/>
              </a:rPr>
              <a:t>感受大自然的壮观，能边读边想象课文描写太阳的画面，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sym typeface="+mn-ea"/>
              </a:rPr>
              <a:t>弄清楚本文主要讲了一件什么事情，</a:t>
            </a:r>
            <a:r>
              <a:rPr lang="zh-CN" altLang="en-US" sz="2000" dirty="0">
                <a:latin typeface="楷体" panose="02010609060101010101" pitchFamily="49" charset="-122"/>
                <a:sym typeface="+mn-ea"/>
              </a:rPr>
              <a:t>朗读感知说明文的特点。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难点</a:t>
            </a:r>
            <a:r>
              <a:rPr lang="en-US" altLang="zh-CN" sz="2000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000" spc="0" dirty="0">
              <a:solidFill>
                <a:srgbClr val="E04236"/>
              </a:solidFill>
              <a:latin typeface="楷体" panose="02010609060101010101" pitchFamily="49" charset="-122"/>
            </a:endParaRPr>
          </a:p>
          <a:p>
            <a:endParaRPr lang="zh-CN" altLang="en-US" sz="2000" dirty="0"/>
          </a:p>
        </p:txBody>
      </p:sp>
      <p:sp>
        <p:nvSpPr>
          <p:cNvPr id="9" name="圆角矩形 8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64816" y="719091"/>
            <a:ext cx="23081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EFE"/>
                </a:solidFill>
              </a:rPr>
              <a:t>https://www.ypppt.com/</a:t>
            </a:r>
            <a:endParaRPr lang="zh-CN" altLang="en-US" sz="16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924497" y="2632758"/>
            <a:ext cx="65460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回家再次朗读课文</a:t>
            </a:r>
            <a:r>
              <a:rPr lang="en-US" altLang="zh-CN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，在文中画出运用、“列数字、举例子、作比较、打比方”的句子，并批注你的初步感悟。</a:t>
            </a:r>
            <a:endParaRPr lang="en-US" altLang="zh-CN" sz="2800" kern="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查阅有关太阳的知识写在书上！ 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课外作业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90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9261" y="1348127"/>
            <a:ext cx="110609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810233" y="2310047"/>
            <a:ext cx="5724644" cy="2775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不是吃的，比吃的更重要；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不是穿的，比穿的更少不了；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眼睛能看见，手却摸不到；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实际上很大很大，看上去却很小很小。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没有它就没有世界，有了它就万物欢笑。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80435" y="4834589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它是太阳☀</a:t>
            </a:r>
            <a:endParaRPr lang="zh-CN" altLang="en-US" sz="240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猜一猜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95368" y="1547398"/>
            <a:ext cx="8060620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3098006" y="1359217"/>
            <a:ext cx="5995988" cy="4138930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zh-CN" altLang="en-US" sz="28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科学技术的发展，帮助人类不断探索宇宙的奥秘，不断改变人们的生活。</a:t>
            </a: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本组课文展示了多方面的内容，把我们带入一个神奇的科技世界。我们来读读课文，看看课文讲了哪些宇宙知识，展示了哪些科技成果。在学习的过程中，可以查查相关的资料，还可以留心科学技术的新发展。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9261" y="4457702"/>
            <a:ext cx="110609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27" y="986902"/>
            <a:ext cx="1184140" cy="181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25326" y="2639289"/>
            <a:ext cx="891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chà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</a:p>
        </p:txBody>
      </p:sp>
      <p:sp>
        <p:nvSpPr>
          <p:cNvPr id="9" name="矩形 8"/>
          <p:cNvSpPr/>
          <p:nvPr/>
        </p:nvSpPr>
        <p:spPr>
          <a:xfrm>
            <a:off x="3834965" y="2681963"/>
            <a:ext cx="9883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dǐ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抵</a:t>
            </a:r>
          </a:p>
        </p:txBody>
      </p:sp>
      <p:sp>
        <p:nvSpPr>
          <p:cNvPr id="13" name="文本框 19"/>
          <p:cNvSpPr txBox="1"/>
          <p:nvPr/>
        </p:nvSpPr>
        <p:spPr>
          <a:xfrm>
            <a:off x="2835985" y="4466956"/>
            <a:ext cx="932729" cy="1256941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相差，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差不多</a:t>
            </a:r>
          </a:p>
        </p:txBody>
      </p:sp>
      <p:sp>
        <p:nvSpPr>
          <p:cNvPr id="14" name="文本框 26"/>
          <p:cNvSpPr txBox="1"/>
          <p:nvPr/>
        </p:nvSpPr>
        <p:spPr>
          <a:xfrm>
            <a:off x="3917241" y="4467669"/>
            <a:ext cx="742707" cy="1606404"/>
          </a:xfrm>
          <a:prstGeom prst="roundRect">
            <a:avLst/>
          </a:prstGeom>
          <a:solidFill>
            <a:srgbClr val="A1C45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79" tIns="34289" rIns="68579" bIns="34289" rtlCol="0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大抵</a:t>
            </a:r>
          </a:p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抵抗</a:t>
            </a:r>
          </a:p>
        </p:txBody>
      </p:sp>
      <p:sp>
        <p:nvSpPr>
          <p:cNvPr id="11" name="矩形 10"/>
          <p:cNvSpPr/>
          <p:nvPr/>
        </p:nvSpPr>
        <p:spPr>
          <a:xfrm>
            <a:off x="4598604" y="2608511"/>
            <a:ext cx="14702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zhuāng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庄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16" name="文本框 20"/>
          <p:cNvSpPr txBox="1"/>
          <p:nvPr/>
        </p:nvSpPr>
        <p:spPr>
          <a:xfrm>
            <a:off x="4905560" y="4453156"/>
            <a:ext cx="770472" cy="1621361"/>
          </a:xfrm>
          <a:prstGeom prst="roundRect">
            <a:avLst/>
          </a:prstGeom>
          <a:solidFill>
            <a:srgbClr val="A1C45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79" tIns="34289" rIns="68579" bIns="34289" rtlCol="0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庄稼</a:t>
            </a:r>
            <a:endParaRPr lang="en-US" altLang="zh-CN" sz="2400" b="1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庄重</a:t>
            </a:r>
          </a:p>
        </p:txBody>
      </p:sp>
      <p:sp>
        <p:nvSpPr>
          <p:cNvPr id="12" name="矩形 11"/>
          <p:cNvSpPr/>
          <p:nvPr/>
        </p:nvSpPr>
        <p:spPr>
          <a:xfrm>
            <a:off x="5993128" y="2639289"/>
            <a:ext cx="913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jià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</a:p>
        </p:txBody>
      </p:sp>
      <p:sp>
        <p:nvSpPr>
          <p:cNvPr id="18" name="文本框 23"/>
          <p:cNvSpPr txBox="1"/>
          <p:nvPr/>
        </p:nvSpPr>
        <p:spPr>
          <a:xfrm>
            <a:off x="5921647" y="4453155"/>
            <a:ext cx="735851" cy="1606404"/>
          </a:xfrm>
          <a:prstGeom prst="roundRect">
            <a:avLst/>
          </a:prstGeom>
          <a:solidFill>
            <a:srgbClr val="A1C45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79" tIns="34289" rIns="68579" bIns="34289" rtlCol="0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庄稼</a:t>
            </a:r>
          </a:p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美稼</a:t>
            </a:r>
          </a:p>
        </p:txBody>
      </p:sp>
      <p:sp>
        <p:nvSpPr>
          <p:cNvPr id="15" name="矩形 14"/>
          <p:cNvSpPr/>
          <p:nvPr/>
        </p:nvSpPr>
        <p:spPr>
          <a:xfrm>
            <a:off x="6821571" y="2639289"/>
            <a:ext cx="11391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shòu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兽</a:t>
            </a:r>
            <a:r>
              <a:rPr lang="zh-CN" altLang="en-US" sz="3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20" name="文本框 24"/>
          <p:cNvSpPr txBox="1"/>
          <p:nvPr/>
        </p:nvSpPr>
        <p:spPr>
          <a:xfrm>
            <a:off x="6988630" y="4463202"/>
            <a:ext cx="639308" cy="1591447"/>
          </a:xfrm>
          <a:prstGeom prst="roundRect">
            <a:avLst>
              <a:gd name="adj" fmla="val 12228"/>
            </a:avLst>
          </a:prstGeom>
          <a:solidFill>
            <a:srgbClr val="A1C45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79" tIns="34289" rIns="68579" bIns="34289" rtlCol="0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兽类</a:t>
            </a:r>
            <a:endParaRPr lang="en-US" altLang="zh-CN" sz="2400" b="1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怪兽</a:t>
            </a:r>
          </a:p>
        </p:txBody>
      </p:sp>
      <p:sp>
        <p:nvSpPr>
          <p:cNvPr id="17" name="矩形 16"/>
          <p:cNvSpPr/>
          <p:nvPr/>
        </p:nvSpPr>
        <p:spPr>
          <a:xfrm>
            <a:off x="7960739" y="2577734"/>
            <a:ext cx="11681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cún</a:t>
            </a:r>
            <a:endParaRPr lang="en-US" altLang="zh-CN" sz="4000" kern="0" dirty="0">
              <a:solidFill>
                <a:srgbClr val="E04236"/>
              </a:solidFill>
              <a:latin typeface="Pinyin Adjust" panose="02000500000000000000" pitchFamily="2" charset="0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kern="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存</a:t>
            </a:r>
          </a:p>
        </p:txBody>
      </p:sp>
      <p:sp>
        <p:nvSpPr>
          <p:cNvPr id="22" name="文本框 25"/>
          <p:cNvSpPr txBox="1"/>
          <p:nvPr/>
        </p:nvSpPr>
        <p:spPr>
          <a:xfrm>
            <a:off x="8006843" y="4477716"/>
            <a:ext cx="686387" cy="1606404"/>
          </a:xfrm>
          <a:prstGeom prst="roundRect">
            <a:avLst/>
          </a:prstGeom>
          <a:solidFill>
            <a:srgbClr val="A1C45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68579" tIns="34289" rIns="68579" bIns="34289" rtlCol="0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存在</a:t>
            </a:r>
          </a:p>
          <a:p>
            <a:pPr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生存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4960850" y="1125178"/>
            <a:ext cx="281839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认读词语竟赛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3" grpId="0" animBg="1"/>
      <p:bldP spid="14" grpId="0" animBg="1"/>
      <p:bldP spid="11" grpId="0"/>
      <p:bldP spid="16" grpId="0" animBg="1"/>
      <p:bldP spid="12" grpId="0"/>
      <p:bldP spid="18" grpId="0" animBg="1"/>
      <p:bldP spid="15" grpId="0"/>
      <p:bldP spid="20" grpId="0" animBg="1"/>
      <p:bldP spid="17" grpId="0"/>
      <p:bldP spid="22" grpId="0" animBg="1"/>
      <p:bldP spid="2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5508" y="2508662"/>
            <a:ext cx="891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fán</a:t>
            </a:r>
            <a:endParaRPr lang="zh-CN" altLang="en-US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繁</a:t>
            </a:r>
          </a:p>
        </p:txBody>
      </p:sp>
      <p:sp>
        <p:nvSpPr>
          <p:cNvPr id="9" name="矩形 8"/>
          <p:cNvSpPr/>
          <p:nvPr/>
        </p:nvSpPr>
        <p:spPr>
          <a:xfrm>
            <a:off x="3592090" y="2508662"/>
            <a:ext cx="8967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zhí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殖</a:t>
            </a:r>
          </a:p>
        </p:txBody>
      </p:sp>
      <p:sp>
        <p:nvSpPr>
          <p:cNvPr id="13" name="文本框 19"/>
          <p:cNvSpPr txBox="1"/>
          <p:nvPr/>
        </p:nvSpPr>
        <p:spPr>
          <a:xfrm>
            <a:off x="2715508" y="4209510"/>
            <a:ext cx="812696" cy="485237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繁殖</a:t>
            </a:r>
          </a:p>
        </p:txBody>
      </p:sp>
      <p:sp>
        <p:nvSpPr>
          <p:cNvPr id="14" name="文本框 26"/>
          <p:cNvSpPr txBox="1"/>
          <p:nvPr/>
        </p:nvSpPr>
        <p:spPr>
          <a:xfrm>
            <a:off x="3759679" y="4175457"/>
            <a:ext cx="731720" cy="878233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生殖</a:t>
            </a:r>
          </a:p>
        </p:txBody>
      </p:sp>
      <p:sp>
        <p:nvSpPr>
          <p:cNvPr id="11" name="矩形 10"/>
          <p:cNvSpPr/>
          <p:nvPr/>
        </p:nvSpPr>
        <p:spPr>
          <a:xfrm>
            <a:off x="4613467" y="2477883"/>
            <a:ext cx="13905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shū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蔬</a:t>
            </a:r>
          </a:p>
        </p:txBody>
      </p:sp>
      <p:sp>
        <p:nvSpPr>
          <p:cNvPr id="16" name="文本框 20"/>
          <p:cNvSpPr txBox="1"/>
          <p:nvPr/>
        </p:nvSpPr>
        <p:spPr>
          <a:xfrm>
            <a:off x="4736931" y="4209510"/>
            <a:ext cx="671319" cy="870419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蔬菜</a:t>
            </a:r>
          </a:p>
        </p:txBody>
      </p:sp>
      <p:sp>
        <p:nvSpPr>
          <p:cNvPr id="12" name="矩形 11"/>
          <p:cNvSpPr/>
          <p:nvPr/>
        </p:nvSpPr>
        <p:spPr>
          <a:xfrm>
            <a:off x="5649685" y="2429953"/>
            <a:ext cx="8596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má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麻</a:t>
            </a:r>
          </a:p>
        </p:txBody>
      </p:sp>
      <p:sp>
        <p:nvSpPr>
          <p:cNvPr id="18" name="文本框 23"/>
          <p:cNvSpPr txBox="1"/>
          <p:nvPr/>
        </p:nvSpPr>
        <p:spPr>
          <a:xfrm>
            <a:off x="5761719" y="4228444"/>
            <a:ext cx="759016" cy="878233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麻利</a:t>
            </a:r>
          </a:p>
        </p:txBody>
      </p:sp>
      <p:sp>
        <p:nvSpPr>
          <p:cNvPr id="15" name="矩形 14"/>
          <p:cNvSpPr/>
          <p:nvPr/>
        </p:nvSpPr>
        <p:spPr>
          <a:xfrm>
            <a:off x="6698879" y="2447074"/>
            <a:ext cx="9715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jiào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  <a:sym typeface="+mn-ea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较</a:t>
            </a:r>
            <a:r>
              <a:rPr lang="zh-CN" altLang="en-US" sz="4000" b="1" dirty="0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</a:rPr>
              <a:t> </a:t>
            </a:r>
          </a:p>
        </p:txBody>
      </p:sp>
      <p:sp>
        <p:nvSpPr>
          <p:cNvPr id="20" name="文本框 24"/>
          <p:cNvSpPr txBox="1"/>
          <p:nvPr/>
        </p:nvSpPr>
        <p:spPr>
          <a:xfrm>
            <a:off x="6820001" y="4219095"/>
            <a:ext cx="698775" cy="870419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比较</a:t>
            </a:r>
          </a:p>
        </p:txBody>
      </p:sp>
      <p:sp>
        <p:nvSpPr>
          <p:cNvPr id="17" name="矩形 16"/>
          <p:cNvSpPr/>
          <p:nvPr/>
        </p:nvSpPr>
        <p:spPr>
          <a:xfrm>
            <a:off x="7648054" y="2403533"/>
            <a:ext cx="7324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yù</a:t>
            </a:r>
            <a:endParaRPr lang="en-US" altLang="zh-CN" sz="4000" b="1" dirty="0">
              <a:solidFill>
                <a:srgbClr val="E04236"/>
              </a:solidFill>
              <a:latin typeface="Pinyin Adjust" panose="02000500000000000000" pitchFamily="2" charset="0"/>
              <a:ea typeface="PMingLiU" panose="02020500000000000000" pitchFamily="18" charset="-12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预</a:t>
            </a:r>
          </a:p>
        </p:txBody>
      </p:sp>
      <p:sp>
        <p:nvSpPr>
          <p:cNvPr id="22" name="文本框 25"/>
          <p:cNvSpPr txBox="1"/>
          <p:nvPr/>
        </p:nvSpPr>
        <p:spPr>
          <a:xfrm>
            <a:off x="7757745" y="4228444"/>
            <a:ext cx="778448" cy="878233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预防</a:t>
            </a:r>
          </a:p>
        </p:txBody>
      </p:sp>
      <p:sp>
        <p:nvSpPr>
          <p:cNvPr id="5" name="矩形 4"/>
          <p:cNvSpPr/>
          <p:nvPr/>
        </p:nvSpPr>
        <p:spPr>
          <a:xfrm>
            <a:off x="8608396" y="2403534"/>
            <a:ext cx="8746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err="1">
                <a:solidFill>
                  <a:srgbClr val="E04236"/>
                </a:solidFill>
                <a:latin typeface="Pinyin Adjust" panose="02000500000000000000" pitchFamily="2" charset="0"/>
                <a:ea typeface="PMingLiU" panose="02020500000000000000" pitchFamily="18" charset="-120"/>
                <a:sym typeface="+mn-ea"/>
              </a:rPr>
              <a:t>shā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杀</a:t>
            </a:r>
          </a:p>
        </p:txBody>
      </p:sp>
      <p:sp>
        <p:nvSpPr>
          <p:cNvPr id="24" name="文本框 25"/>
          <p:cNvSpPr txBox="1"/>
          <p:nvPr/>
        </p:nvSpPr>
        <p:spPr>
          <a:xfrm>
            <a:off x="8828038" y="4219094"/>
            <a:ext cx="778448" cy="878233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杀虫</a:t>
            </a:r>
          </a:p>
        </p:txBody>
      </p:sp>
      <p:sp>
        <p:nvSpPr>
          <p:cNvPr id="19" name="矩形 18"/>
          <p:cNvSpPr/>
          <p:nvPr/>
        </p:nvSpPr>
        <p:spPr>
          <a:xfrm>
            <a:off x="2715508" y="5056852"/>
            <a:ext cx="6767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同座先互相说一说：给生字找好多“朋友”并选词语说话，然后开火车组词说话比赛！</a:t>
            </a:r>
            <a:endParaRPr lang="zh-CN" altLang="en-US" sz="3200" kern="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960850" y="1125178"/>
            <a:ext cx="281839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认读词语竟赛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3" grpId="0" animBg="1"/>
      <p:bldP spid="14" grpId="0" animBg="1"/>
      <p:bldP spid="11" grpId="0"/>
      <p:bldP spid="16" grpId="0" animBg="1"/>
      <p:bldP spid="12" grpId="0"/>
      <p:bldP spid="18" grpId="0" animBg="1"/>
      <p:bldP spid="15" grpId="0"/>
      <p:bldP spid="20" grpId="0" animBg="1"/>
      <p:bldP spid="17" grpId="0"/>
      <p:bldP spid="22" grpId="0" animBg="1"/>
      <p:bldP spid="5" grpId="0"/>
      <p:bldP spid="24" grpId="0" animBg="1"/>
      <p:bldP spid="19" grpId="0"/>
      <p:bldP spid="2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95368" y="1547398"/>
            <a:ext cx="8060620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流程图: 可选过程 2"/>
          <p:cNvSpPr/>
          <p:nvPr/>
        </p:nvSpPr>
        <p:spPr>
          <a:xfrm>
            <a:off x="3098702" y="2357304"/>
            <a:ext cx="5995988" cy="3291840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传说   温度   摄氏   庄稼   生存   繁殖   蔬菜   热量   比较   杀菌   预防   世界   估计   鸟兽   麻衣   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煤炭   治疗  水蒸气    寸草不生  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差不多    抵得上    飘浮    凝成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960850" y="1125178"/>
            <a:ext cx="281839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认读词语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48742" y="281193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寸草不生：</a:t>
            </a:r>
          </a:p>
          <a:p>
            <a:pPr lvl="0"/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摄氏：</a:t>
            </a:r>
          </a:p>
          <a:p>
            <a:pPr lvl="0"/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繁殖：</a:t>
            </a:r>
          </a:p>
        </p:txBody>
      </p:sp>
      <p:sp>
        <p:nvSpPr>
          <p:cNvPr id="9" name="矩形 8"/>
          <p:cNvSpPr/>
          <p:nvPr/>
        </p:nvSpPr>
        <p:spPr>
          <a:xfrm>
            <a:off x="5446122" y="2811937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土地贫瘠，什么也不生长。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446124" y="3666713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温度单位，符号为℃。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446122" y="4535486"/>
            <a:ext cx="3611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指生物的滋生增殖。 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4264162" y="1125178"/>
            <a:ext cx="3856580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根据课文内容理解词语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131220" y="343691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差别</a:t>
            </a:r>
          </a:p>
        </p:txBody>
      </p:sp>
      <p:sp>
        <p:nvSpPr>
          <p:cNvPr id="20" name="矩形 19"/>
          <p:cNvSpPr/>
          <p:nvPr/>
        </p:nvSpPr>
        <p:spPr>
          <a:xfrm>
            <a:off x="3987461" y="340926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大抵</a:t>
            </a:r>
          </a:p>
        </p:txBody>
      </p:sp>
      <p:sp>
        <p:nvSpPr>
          <p:cNvPr id="24" name="矩形 23"/>
          <p:cNvSpPr/>
          <p:nvPr/>
        </p:nvSpPr>
        <p:spPr>
          <a:xfrm>
            <a:off x="4763662" y="34092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姓氏</a:t>
            </a:r>
          </a:p>
        </p:txBody>
      </p:sp>
      <p:sp>
        <p:nvSpPr>
          <p:cNvPr id="25" name="矩形 24"/>
          <p:cNvSpPr/>
          <p:nvPr/>
        </p:nvSpPr>
        <p:spPr>
          <a:xfrm>
            <a:off x="5530510" y="34335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村庄</a:t>
            </a:r>
          </a:p>
        </p:txBody>
      </p:sp>
      <p:sp>
        <p:nvSpPr>
          <p:cNvPr id="26" name="矩形 25"/>
          <p:cNvSpPr/>
          <p:nvPr/>
        </p:nvSpPr>
        <p:spPr>
          <a:xfrm>
            <a:off x="6275538" y="34599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庄稼</a:t>
            </a:r>
          </a:p>
        </p:txBody>
      </p:sp>
      <p:sp>
        <p:nvSpPr>
          <p:cNvPr id="27" name="矩形 26"/>
          <p:cNvSpPr/>
          <p:nvPr/>
        </p:nvSpPr>
        <p:spPr>
          <a:xfrm>
            <a:off x="7076676" y="34726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兽类</a:t>
            </a:r>
          </a:p>
        </p:txBody>
      </p:sp>
      <p:sp>
        <p:nvSpPr>
          <p:cNvPr id="28" name="矩形 27"/>
          <p:cNvSpPr/>
          <p:nvPr/>
        </p:nvSpPr>
        <p:spPr>
          <a:xfrm>
            <a:off x="7833133" y="34657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存在</a:t>
            </a:r>
          </a:p>
        </p:txBody>
      </p:sp>
      <p:sp>
        <p:nvSpPr>
          <p:cNvPr id="29" name="矩形 28"/>
          <p:cNvSpPr/>
          <p:nvPr/>
        </p:nvSpPr>
        <p:spPr>
          <a:xfrm>
            <a:off x="8555092" y="34784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繁殖</a:t>
            </a:r>
          </a:p>
        </p:txBody>
      </p:sp>
      <p:sp>
        <p:nvSpPr>
          <p:cNvPr id="2054" name="矩形 2053"/>
          <p:cNvSpPr/>
          <p:nvPr/>
        </p:nvSpPr>
        <p:spPr>
          <a:xfrm>
            <a:off x="3354830" y="4357401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请你用“繁殖”造句。</a:t>
            </a:r>
          </a:p>
        </p:txBody>
      </p:sp>
      <p:sp>
        <p:nvSpPr>
          <p:cNvPr id="2055" name="矩形 2054"/>
          <p:cNvSpPr/>
          <p:nvPr/>
        </p:nvSpPr>
        <p:spPr>
          <a:xfrm>
            <a:off x="3368929" y="5364758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生物有了适宜的环境</a:t>
            </a:r>
            <a:r>
              <a:rPr lang="zh-CN" altLang="en-US" sz="32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繁殖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很快。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222183" y="2304100"/>
            <a:ext cx="750094" cy="1000125"/>
            <a:chOff x="2264243" y="2304098"/>
            <a:chExt cx="1000125" cy="1000125"/>
          </a:xfrm>
        </p:grpSpPr>
        <p:grpSp>
          <p:nvGrpSpPr>
            <p:cNvPr id="40" name="组合 76"/>
            <p:cNvGrpSpPr/>
            <p:nvPr/>
          </p:nvGrpSpPr>
          <p:grpSpPr bwMode="auto">
            <a:xfrm>
              <a:off x="2264243" y="2304098"/>
              <a:ext cx="1000125" cy="1000125"/>
              <a:chOff x="714348" y="428604"/>
              <a:chExt cx="1000132" cy="1000926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2" name="直接连接符 41"/>
              <p:cNvCxnSpPr>
                <a:stCxn id="41" idx="0"/>
                <a:endCxn id="41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>
                <a:stCxn id="41" idx="1"/>
                <a:endCxn id="41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64"/>
            <p:cNvSpPr txBox="1">
              <a:spLocks noChangeArrowheads="1"/>
            </p:cNvSpPr>
            <p:nvPr/>
          </p:nvSpPr>
          <p:spPr bwMode="auto">
            <a:xfrm>
              <a:off x="2308058" y="2307908"/>
              <a:ext cx="609600" cy="9918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差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72276" y="2304099"/>
            <a:ext cx="750094" cy="1000125"/>
            <a:chOff x="3264367" y="2304097"/>
            <a:chExt cx="1000125" cy="1000125"/>
          </a:xfrm>
        </p:grpSpPr>
        <p:grpSp>
          <p:nvGrpSpPr>
            <p:cNvPr id="70" name="组合 76"/>
            <p:cNvGrpSpPr/>
            <p:nvPr/>
          </p:nvGrpSpPr>
          <p:grpSpPr bwMode="auto">
            <a:xfrm>
              <a:off x="3264367" y="2304097"/>
              <a:ext cx="1000125" cy="1000125"/>
              <a:chOff x="714348" y="428604"/>
              <a:chExt cx="1000132" cy="100092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2" name="直接连接符 71"/>
              <p:cNvCxnSpPr>
                <a:stCxn id="71" idx="0"/>
                <a:endCxn id="71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1" idx="1"/>
                <a:endCxn id="71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文本框 64"/>
            <p:cNvSpPr txBox="1">
              <a:spLocks noChangeArrowheads="1"/>
            </p:cNvSpPr>
            <p:nvPr/>
          </p:nvSpPr>
          <p:spPr bwMode="auto">
            <a:xfrm>
              <a:off x="3308182" y="2307907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抵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727481" y="2304099"/>
            <a:ext cx="750094" cy="1000125"/>
            <a:chOff x="4271307" y="2304097"/>
            <a:chExt cx="1000125" cy="1000125"/>
          </a:xfrm>
        </p:grpSpPr>
        <p:grpSp>
          <p:nvGrpSpPr>
            <p:cNvPr id="75" name="组合 76"/>
            <p:cNvGrpSpPr/>
            <p:nvPr/>
          </p:nvGrpSpPr>
          <p:grpSpPr bwMode="auto">
            <a:xfrm>
              <a:off x="4271307" y="2304097"/>
              <a:ext cx="1000125" cy="1000125"/>
              <a:chOff x="714348" y="428604"/>
              <a:chExt cx="1000132" cy="100092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7" name="直接连接符 76"/>
              <p:cNvCxnSpPr>
                <a:stCxn id="76" idx="0"/>
                <a:endCxn id="76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>
                <a:stCxn id="76" idx="1"/>
                <a:endCxn id="76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文本框 64"/>
            <p:cNvSpPr txBox="1">
              <a:spLocks noChangeArrowheads="1"/>
            </p:cNvSpPr>
            <p:nvPr/>
          </p:nvSpPr>
          <p:spPr bwMode="auto">
            <a:xfrm>
              <a:off x="4315122" y="2307907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氏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77574" y="2304099"/>
            <a:ext cx="750094" cy="1000125"/>
            <a:chOff x="5271432" y="2304097"/>
            <a:chExt cx="1000125" cy="1000125"/>
          </a:xfrm>
        </p:grpSpPr>
        <p:grpSp>
          <p:nvGrpSpPr>
            <p:cNvPr id="80" name="组合 76"/>
            <p:cNvGrpSpPr/>
            <p:nvPr/>
          </p:nvGrpSpPr>
          <p:grpSpPr bwMode="auto">
            <a:xfrm>
              <a:off x="5271432" y="2304097"/>
              <a:ext cx="1000125" cy="1000125"/>
              <a:chOff x="714348" y="428604"/>
              <a:chExt cx="1000132" cy="100092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2" name="直接连接符 81"/>
              <p:cNvCxnSpPr>
                <a:stCxn id="81" idx="0"/>
                <a:endCxn id="81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>
                <a:stCxn id="81" idx="1"/>
                <a:endCxn id="81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文本框 64"/>
            <p:cNvSpPr txBox="1">
              <a:spLocks noChangeArrowheads="1"/>
            </p:cNvSpPr>
            <p:nvPr/>
          </p:nvSpPr>
          <p:spPr bwMode="auto">
            <a:xfrm>
              <a:off x="5315247" y="2307907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庄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25286" y="2304098"/>
            <a:ext cx="750094" cy="1000125"/>
            <a:chOff x="6268381" y="2304096"/>
            <a:chExt cx="1000125" cy="1000125"/>
          </a:xfrm>
        </p:grpSpPr>
        <p:grpSp>
          <p:nvGrpSpPr>
            <p:cNvPr id="85" name="组合 76"/>
            <p:cNvGrpSpPr/>
            <p:nvPr/>
          </p:nvGrpSpPr>
          <p:grpSpPr bwMode="auto">
            <a:xfrm>
              <a:off x="6268381" y="2304096"/>
              <a:ext cx="1000125" cy="1000125"/>
              <a:chOff x="714348" y="428604"/>
              <a:chExt cx="1000132" cy="100092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86"/>
              <p:cNvCxnSpPr>
                <a:stCxn id="86" idx="0"/>
                <a:endCxn id="86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>
                <a:stCxn id="86" idx="1"/>
                <a:endCxn id="86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文本框 64"/>
            <p:cNvSpPr txBox="1">
              <a:spLocks noChangeArrowheads="1"/>
            </p:cNvSpPr>
            <p:nvPr/>
          </p:nvSpPr>
          <p:spPr bwMode="auto">
            <a:xfrm>
              <a:off x="6312196" y="2307906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稼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86205" y="2310716"/>
            <a:ext cx="750094" cy="1000125"/>
            <a:chOff x="7282940" y="2310714"/>
            <a:chExt cx="1000125" cy="1000125"/>
          </a:xfrm>
        </p:grpSpPr>
        <p:grpSp>
          <p:nvGrpSpPr>
            <p:cNvPr id="90" name="组合 76"/>
            <p:cNvGrpSpPr/>
            <p:nvPr/>
          </p:nvGrpSpPr>
          <p:grpSpPr bwMode="auto">
            <a:xfrm>
              <a:off x="7282940" y="2310714"/>
              <a:ext cx="1000125" cy="1000125"/>
              <a:chOff x="714348" y="428604"/>
              <a:chExt cx="1000132" cy="1000926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2" name="直接连接符 91"/>
              <p:cNvCxnSpPr>
                <a:stCxn id="91" idx="0"/>
                <a:endCxn id="91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>
                <a:stCxn id="91" idx="1"/>
                <a:endCxn id="91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文本框 64"/>
            <p:cNvSpPr txBox="1">
              <a:spLocks noChangeArrowheads="1"/>
            </p:cNvSpPr>
            <p:nvPr/>
          </p:nvSpPr>
          <p:spPr bwMode="auto">
            <a:xfrm>
              <a:off x="7326755" y="2314524"/>
              <a:ext cx="609600" cy="9918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兽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736188" y="2310716"/>
            <a:ext cx="750094" cy="1000125"/>
            <a:chOff x="8282917" y="2310714"/>
            <a:chExt cx="1000125" cy="1000125"/>
          </a:xfrm>
        </p:grpSpPr>
        <p:grpSp>
          <p:nvGrpSpPr>
            <p:cNvPr id="95" name="组合 76"/>
            <p:cNvGrpSpPr/>
            <p:nvPr/>
          </p:nvGrpSpPr>
          <p:grpSpPr bwMode="auto">
            <a:xfrm>
              <a:off x="8282917" y="2310714"/>
              <a:ext cx="1000125" cy="1000125"/>
              <a:chOff x="714348" y="428604"/>
              <a:chExt cx="1000132" cy="1000926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96"/>
              <p:cNvCxnSpPr>
                <a:stCxn id="96" idx="0"/>
                <a:endCxn id="96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>
                <a:stCxn id="96" idx="1"/>
                <a:endCxn id="96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文本框 64"/>
            <p:cNvSpPr txBox="1">
              <a:spLocks noChangeArrowheads="1"/>
            </p:cNvSpPr>
            <p:nvPr/>
          </p:nvSpPr>
          <p:spPr bwMode="auto">
            <a:xfrm>
              <a:off x="8326732" y="2314524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480549" y="2295476"/>
            <a:ext cx="750094" cy="1015365"/>
            <a:chOff x="9275398" y="2295474"/>
            <a:chExt cx="1000125" cy="1015365"/>
          </a:xfrm>
        </p:grpSpPr>
        <p:grpSp>
          <p:nvGrpSpPr>
            <p:cNvPr id="100" name="组合 76"/>
            <p:cNvGrpSpPr/>
            <p:nvPr/>
          </p:nvGrpSpPr>
          <p:grpSpPr bwMode="auto">
            <a:xfrm>
              <a:off x="9275398" y="2310714"/>
              <a:ext cx="1000125" cy="1000125"/>
              <a:chOff x="714348" y="428604"/>
              <a:chExt cx="1000132" cy="1000926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714348" y="428604"/>
                <a:ext cx="1000132" cy="1000926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6000" b="1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2" name="直接连接符 101"/>
              <p:cNvCxnSpPr>
                <a:stCxn id="101" idx="0"/>
                <a:endCxn id="101" idx="2"/>
              </p:cNvCxnSpPr>
              <p:nvPr/>
            </p:nvCxnSpPr>
            <p:spPr>
              <a:xfrm rot="16200000" flipH="1">
                <a:off x="713951" y="927479"/>
                <a:ext cx="1000926" cy="3175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>
                <a:stCxn id="101" idx="1"/>
                <a:endCxn id="101" idx="3"/>
              </p:cNvCxnSpPr>
              <p:nvPr/>
            </p:nvCxnSpPr>
            <p:spPr>
              <a:xfrm rot="10800000" flipH="1">
                <a:off x="714348" y="929066"/>
                <a:ext cx="1000132" cy="1589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文本框 64"/>
            <p:cNvSpPr txBox="1">
              <a:spLocks noChangeArrowheads="1"/>
            </p:cNvSpPr>
            <p:nvPr/>
          </p:nvSpPr>
          <p:spPr bwMode="auto">
            <a:xfrm>
              <a:off x="9338263" y="2295474"/>
              <a:ext cx="609600" cy="9925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60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繁</a:t>
              </a:r>
            </a:p>
          </p:txBody>
        </p:sp>
      </p:grpSp>
      <p:sp>
        <p:nvSpPr>
          <p:cNvPr id="146" name="圆角矩形 145"/>
          <p:cNvSpPr/>
          <p:nvPr/>
        </p:nvSpPr>
        <p:spPr>
          <a:xfrm>
            <a:off x="5211221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  <p:bldP spid="24" grpId="0"/>
      <p:bldP spid="25" grpId="0"/>
      <p:bldP spid="26" grpId="0"/>
      <p:bldP spid="27" grpId="0"/>
      <p:bldP spid="28" grpId="0"/>
      <p:bldP spid="29" grpId="0"/>
      <p:bldP spid="2054" grpId="0"/>
      <p:bldP spid="2055" grpId="0"/>
      <p:bldP spid="14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916</Words>
  <Application>Microsoft Office PowerPoint</Application>
  <PresentationFormat>宽屏</PresentationFormat>
  <Paragraphs>183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GB Pinyinok-B</vt:lpstr>
      <vt:lpstr>Meiryo</vt:lpstr>
      <vt:lpstr>PMingLiU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Pinyin Adjust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130</cp:revision>
  <dcterms:created xsi:type="dcterms:W3CDTF">2019-01-28T06:44:00Z</dcterms:created>
  <dcterms:modified xsi:type="dcterms:W3CDTF">2021-10-08T02:09:24Z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