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2" r:id="rId2"/>
    <p:sldMasterId id="2147483706" r:id="rId3"/>
  </p:sldMasterIdLst>
  <p:notesMasterIdLst>
    <p:notesMasterId r:id="rId25"/>
  </p:notesMasterIdLst>
  <p:sldIdLst>
    <p:sldId id="524" r:id="rId4"/>
    <p:sldId id="471" r:id="rId5"/>
    <p:sldId id="494" r:id="rId6"/>
    <p:sldId id="277" r:id="rId7"/>
    <p:sldId id="511" r:id="rId8"/>
    <p:sldId id="512" r:id="rId9"/>
    <p:sldId id="513" r:id="rId10"/>
    <p:sldId id="520" r:id="rId11"/>
    <p:sldId id="514" r:id="rId12"/>
    <p:sldId id="521" r:id="rId13"/>
    <p:sldId id="516" r:id="rId14"/>
    <p:sldId id="515" r:id="rId15"/>
    <p:sldId id="278" r:id="rId16"/>
    <p:sldId id="517" r:id="rId17"/>
    <p:sldId id="518" r:id="rId18"/>
    <p:sldId id="522" r:id="rId19"/>
    <p:sldId id="525" r:id="rId20"/>
    <p:sldId id="519" r:id="rId21"/>
    <p:sldId id="523" r:id="rId22"/>
    <p:sldId id="353" r:id="rId23"/>
    <p:sldId id="526" r:id="rId24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3A4B"/>
    <a:srgbClr val="1FBCE4"/>
    <a:srgbClr val="C0266E"/>
    <a:srgbClr val="1678B8"/>
    <a:srgbClr val="156DA4"/>
    <a:srgbClr val="C6287B"/>
    <a:srgbClr val="EA4321"/>
    <a:srgbClr val="CB70A7"/>
    <a:srgbClr val="EEAD21"/>
    <a:srgbClr val="151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20" y="120"/>
      </p:cViewPr>
      <p:guideLst>
        <p:guide orient="horz" pos="2161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53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230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81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803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94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466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885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11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9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44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958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770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455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077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5863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788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878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33DCF-755D-4C09-8C77-B4C66B47F23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084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4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30"/>
            <a:ext cx="6858000" cy="124182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597822"/>
            <a:ext cx="7772400" cy="11025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2"/>
            <a:ext cx="4038600" cy="339447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200152"/>
            <a:ext cx="4038600" cy="339447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700" b="1"/>
            </a:lvl4pPr>
            <a:lvl5pPr marL="1828754" indent="0">
              <a:buNone/>
              <a:defRPr sz="1700" b="1"/>
            </a:lvl5pPr>
            <a:lvl6pPr marL="2285943" indent="0">
              <a:buNone/>
              <a:defRPr sz="1700" b="1"/>
            </a:lvl6pPr>
            <a:lvl7pPr marL="2743132" indent="0">
              <a:buNone/>
              <a:defRPr sz="1700" b="1"/>
            </a:lvl7pPr>
            <a:lvl8pPr marL="3200320" indent="0">
              <a:buNone/>
              <a:defRPr sz="1700" b="1"/>
            </a:lvl8pPr>
            <a:lvl9pPr marL="3657509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631158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700" b="1"/>
            </a:lvl4pPr>
            <a:lvl5pPr marL="1828754" indent="0">
              <a:buNone/>
              <a:defRPr sz="1700" b="1"/>
            </a:lvl5pPr>
            <a:lvl6pPr marL="2285943" indent="0">
              <a:buNone/>
              <a:defRPr sz="1700" b="1"/>
            </a:lvl6pPr>
            <a:lvl7pPr marL="2743132" indent="0">
              <a:buNone/>
              <a:defRPr sz="1700" b="1"/>
            </a:lvl7pPr>
            <a:lvl8pPr marL="3200320" indent="0">
              <a:buNone/>
              <a:defRPr sz="1700" b="1"/>
            </a:lvl8pPr>
            <a:lvl9pPr marL="3657509" indent="0">
              <a:buNone/>
              <a:defRPr sz="1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8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854725" y="773443"/>
            <a:ext cx="7434551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4425043" y="4838925"/>
            <a:ext cx="293917" cy="1650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3505200" y="4797170"/>
            <a:ext cx="2133600" cy="273844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9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2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3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9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79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9339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098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40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6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05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2809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720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54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86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0873"/>
            <a:ext cx="386834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8807"/>
            <a:ext cx="386834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0873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2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2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vert="horz" lIns="68568" tIns="34284" rIns="68568" bIns="3428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68" tIns="34284" rIns="68568" bIns="34284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1" y="4767263"/>
            <a:ext cx="20574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pPr/>
              <a:t>2021/10/6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3"/>
            <a:ext cx="20574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568" tIns="34284" rIns="68568" bIns="34284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472"/>
          </a:xfrm>
          <a:prstGeom prst="rect">
            <a:avLst/>
          </a:prstGeom>
        </p:spPr>
        <p:txBody>
          <a:bodyPr vert="horz" lIns="68568" tIns="34284" rIns="68568" bIns="3428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4767265"/>
            <a:ext cx="28956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68568" tIns="34284" rIns="68568" bIns="3428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73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Relationship Id="rId5" Type="http://schemas.openxmlformats.org/officeDocument/2006/relationships/image" Target="../media/image9.jpeg"/><Relationship Id="rId4" Type="http://schemas.openxmlformats.org/officeDocument/2006/relationships/image" Target="../media/image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1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F1E7889-AB00-483E-8A87-B2B94DB74D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0"/>
            <a:ext cx="9144000" cy="5141640"/>
          </a:xfrm>
          <a:prstGeom prst="rect">
            <a:avLst/>
          </a:prstGeom>
        </p:spPr>
      </p:pic>
      <p:sp>
        <p:nvSpPr>
          <p:cNvPr id="6" name="Text Box 160">
            <a:extLst>
              <a:ext uri="{FF2B5EF4-FFF2-40B4-BE49-F238E27FC236}">
                <a16:creationId xmlns:a16="http://schemas.microsoft.com/office/drawing/2014/main" xmlns="" id="{FD3FA8B4-B6BA-466C-8236-2D1A4F113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615" y="1163010"/>
            <a:ext cx="5579254" cy="992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433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</a:t>
            </a:r>
            <a:r>
              <a:rPr lang="zh-CN" altLang="en-US" sz="6000" b="1" dirty="0">
                <a:solidFill>
                  <a:srgbClr val="433A4B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少年中国说</a:t>
            </a:r>
          </a:p>
        </p:txBody>
      </p:sp>
      <p:grpSp>
        <p:nvGrpSpPr>
          <p:cNvPr id="7" name="组合 4">
            <a:extLst>
              <a:ext uri="{FF2B5EF4-FFF2-40B4-BE49-F238E27FC236}">
                <a16:creationId xmlns:a16="http://schemas.microsoft.com/office/drawing/2014/main" xmlns="" id="{66C19A0A-1F20-4B89-A677-07228CF6A2A6}"/>
              </a:ext>
            </a:extLst>
          </p:cNvPr>
          <p:cNvGrpSpPr>
            <a:grpSpLocks/>
          </p:cNvGrpSpPr>
          <p:nvPr/>
        </p:nvGrpSpPr>
        <p:grpSpPr bwMode="auto">
          <a:xfrm>
            <a:off x="6368541" y="2226401"/>
            <a:ext cx="438624" cy="830805"/>
            <a:chOff x="-28785" y="0"/>
            <a:chExt cx="748865" cy="2506945"/>
          </a:xfrm>
        </p:grpSpPr>
        <p:pic>
          <p:nvPicPr>
            <p:cNvPr id="8" name="图片 5" descr="图片22.png">
              <a:extLst>
                <a:ext uri="{FF2B5EF4-FFF2-40B4-BE49-F238E27FC236}">
                  <a16:creationId xmlns:a16="http://schemas.microsoft.com/office/drawing/2014/main" xmlns="" id="{244039E2-44AB-4AA7-82E3-493AA372B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080" cy="250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6" descr="图片23.png">
              <a:extLst>
                <a:ext uri="{FF2B5EF4-FFF2-40B4-BE49-F238E27FC236}">
                  <a16:creationId xmlns:a16="http://schemas.microsoft.com/office/drawing/2014/main" xmlns="" id="{40957157-BA5B-4E3F-AF96-DDC78F5A80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lum bright="20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6" y="216024"/>
              <a:ext cx="447478" cy="208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xmlns="" id="{AC9C7CB2-FD97-4778-B191-9A86988DEF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8785" y="268469"/>
              <a:ext cx="683110" cy="2005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433A4B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梁启超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4043997" y="365866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198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6A96AD0-E28D-492A-BEDC-B0363EAEC4DC}"/>
              </a:ext>
            </a:extLst>
          </p:cNvPr>
          <p:cNvGrpSpPr/>
          <p:nvPr/>
        </p:nvGrpSpPr>
        <p:grpSpPr>
          <a:xfrm>
            <a:off x="228033" y="340230"/>
            <a:ext cx="8687931" cy="707611"/>
            <a:chOff x="-3109755" y="356235"/>
            <a:chExt cx="11582400" cy="943700"/>
          </a:xfrm>
        </p:grpSpPr>
        <p:sp>
          <p:nvSpPr>
            <p:cNvPr id="4" name="TextBox 8">
              <a:extLst>
                <a:ext uri="{FF2B5EF4-FFF2-40B4-BE49-F238E27FC236}">
                  <a16:creationId xmlns:a16="http://schemas.microsoft.com/office/drawing/2014/main" xmlns="" id="{82505B3D-5638-4EF5-958D-24FB89A35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235196" y="356235"/>
              <a:ext cx="9924833" cy="84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41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有怎样的少年，就有怎样的国家</a:t>
              </a:r>
              <a:r>
                <a:rPr lang="en-US" altLang="zh-CN" sz="41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!</a:t>
              </a:r>
              <a:endParaRPr lang="zh-CN" altLang="en-US" sz="4100" dirty="0">
                <a:solidFill>
                  <a:srgbClr val="433A4B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8EA25291-24AC-4B91-8A54-FB5A6915FAB3}"/>
                </a:ext>
              </a:extLst>
            </p:cNvPr>
            <p:cNvCxnSpPr>
              <a:cxnSpLocks/>
            </p:cNvCxnSpPr>
            <p:nvPr/>
          </p:nvCxnSpPr>
          <p:spPr>
            <a:xfrm>
              <a:off x="-3109755" y="1299935"/>
              <a:ext cx="11582400" cy="0"/>
            </a:xfrm>
            <a:prstGeom prst="line">
              <a:avLst/>
            </a:prstGeom>
            <a:ln>
              <a:solidFill>
                <a:srgbClr val="433A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DB8834-22E1-4117-9F63-671F1F743C2C}"/>
              </a:ext>
            </a:extLst>
          </p:cNvPr>
          <p:cNvSpPr/>
          <p:nvPr/>
        </p:nvSpPr>
        <p:spPr>
          <a:xfrm>
            <a:off x="228034" y="1469459"/>
            <a:ext cx="1557497" cy="2816601"/>
          </a:xfrm>
          <a:prstGeom prst="rect">
            <a:avLst/>
          </a:prstGeom>
          <a:blipFill dpi="0" rotWithShape="1">
            <a:blip r:embed="rId3" cstate="email">
              <a:alphaModFix amt="99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16000"/>
              </a:srgbClr>
            </a:outerShdw>
            <a:softEdge rad="0"/>
          </a:effectLst>
        </p:spPr>
        <p:txBody>
          <a:bodyPr lIns="75570" tIns="37786" rIns="75570" bIns="377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7">
            <a:extLst>
              <a:ext uri="{FF2B5EF4-FFF2-40B4-BE49-F238E27FC236}">
                <a16:creationId xmlns:a16="http://schemas.microsoft.com/office/drawing/2014/main" xmlns="" id="{6EA647BF-E2EF-42D8-A034-433AE4DB2252}"/>
              </a:ext>
            </a:extLst>
          </p:cNvPr>
          <p:cNvSpPr/>
          <p:nvPr/>
        </p:nvSpPr>
        <p:spPr>
          <a:xfrm flipH="1">
            <a:off x="1922559" y="1660500"/>
            <a:ext cx="6662009" cy="2285231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少年智则国智，少年富则国富，少年强则国强，少年独立则国独立，少年自由则国自由，少年进步则国进步，少年胜于欧洲则国胜于欧洲，少年雄于地球则国雄于地球。</a:t>
            </a:r>
            <a:endParaRPr lang="en-US" altLang="zh-CN" sz="2400" b="1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7351EA8-665A-4A15-9126-DE8D0119E928}"/>
              </a:ext>
            </a:extLst>
          </p:cNvPr>
          <p:cNvCxnSpPr/>
          <p:nvPr/>
        </p:nvCxnSpPr>
        <p:spPr>
          <a:xfrm flipH="1">
            <a:off x="1785532" y="1408274"/>
            <a:ext cx="0" cy="2938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241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7">
            <a:extLst>
              <a:ext uri="{FF2B5EF4-FFF2-40B4-BE49-F238E27FC236}">
                <a16:creationId xmlns:a16="http://schemas.microsoft.com/office/drawing/2014/main" xmlns="" id="{C4324919-356F-44EF-8536-DF24D771BC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60934" y="953092"/>
            <a:ext cx="0" cy="2829224"/>
          </a:xfrm>
          <a:prstGeom prst="line">
            <a:avLst/>
          </a:prstGeom>
          <a:noFill/>
          <a:ln w="19050">
            <a:solidFill>
              <a:srgbClr val="433A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矩形 11">
            <a:extLst>
              <a:ext uri="{FF2B5EF4-FFF2-40B4-BE49-F238E27FC236}">
                <a16:creationId xmlns:a16="http://schemas.microsoft.com/office/drawing/2014/main" xmlns="" id="{639EA851-B237-463B-A307-1D196EA24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935" y="1255126"/>
            <a:ext cx="6533279" cy="5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为了形象地表达少年的特点，梁启超比少年比作什么？</a:t>
            </a:r>
          </a:p>
        </p:txBody>
      </p:sp>
      <p:sp>
        <p:nvSpPr>
          <p:cNvPr id="5" name="矩形 11">
            <a:extLst>
              <a:ext uri="{FF2B5EF4-FFF2-40B4-BE49-F238E27FC236}">
                <a16:creationId xmlns:a16="http://schemas.microsoft.com/office/drawing/2014/main" xmlns="" id="{C5257842-6BC9-4F4D-BFB6-1C30A53AE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935" y="2156237"/>
            <a:ext cx="8320487" cy="152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用下面的句式说话：</a:t>
            </a:r>
            <a:endParaRPr lang="en-US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在梁启超眼中，少年像</a:t>
            </a:r>
            <a:r>
              <a:rPr lang="zh-CN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</a:p>
          <a:p>
            <a:pPr>
              <a:lnSpc>
                <a:spcPct val="150000"/>
              </a:lnSpc>
            </a:pPr>
            <a:endParaRPr lang="zh-CN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9DB1DE6-F210-45AE-B461-9B7D87FCC5F0}"/>
              </a:ext>
            </a:extLst>
          </p:cNvPr>
          <p:cNvSpPr/>
          <p:nvPr/>
        </p:nvSpPr>
        <p:spPr>
          <a:xfrm>
            <a:off x="195992" y="968621"/>
            <a:ext cx="1464942" cy="281369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algn="ctr"/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1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49392" y="1406641"/>
            <a:ext cx="7645216" cy="168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其道大光。河出伏流，一泻汪洋。潜龙腾渊，鳞爪飞扬。乳虎啸谷，百兽震惶。鹰隼试翼，风尘翕张。奇花初胎，矞矞皇皇。干将发硎，有作其芒。天戴其苍，地履其黄。纵有千古，横有八荒。前途似海，来日方长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250222" y="314188"/>
            <a:ext cx="4412703" cy="909853"/>
            <a:chOff x="2776237" y="81890"/>
            <a:chExt cx="5883647" cy="121358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655271" y="146019"/>
              <a:ext cx="5004613" cy="114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5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" name="矩形 11">
            <a:extLst>
              <a:ext uri="{FF2B5EF4-FFF2-40B4-BE49-F238E27FC236}">
                <a16:creationId xmlns:a16="http://schemas.microsoft.com/office/drawing/2014/main" xmlns="" id="{C2D60736-AF2E-40D7-8CF5-5FD87344C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200" y="2727949"/>
            <a:ext cx="8320487" cy="120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21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在梁启超眼中，少年像</a:t>
            </a:r>
            <a:r>
              <a:rPr lang="zh-CN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en-US" altLang="zh-CN" sz="2100" b="1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</a:t>
            </a:r>
            <a:r>
              <a:rPr lang="zh-CN" altLang="zh-CN" sz="21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</a:p>
          <a:p>
            <a:pPr>
              <a:lnSpc>
                <a:spcPct val="150000"/>
              </a:lnSpc>
            </a:pPr>
            <a:endParaRPr lang="zh-CN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873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6596" y="1227430"/>
            <a:ext cx="6491391" cy="623103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1840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年第一次鸦片战争开始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我国共与列强签订了近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条不平等条约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每一条都是我国被欺负侵略的证据。</a:t>
            </a:r>
          </a:p>
        </p:txBody>
      </p:sp>
      <p:sp>
        <p:nvSpPr>
          <p:cNvPr id="3" name="矩形 2"/>
          <p:cNvSpPr/>
          <p:nvPr/>
        </p:nvSpPr>
        <p:spPr>
          <a:xfrm>
            <a:off x="816596" y="1937974"/>
            <a:ext cx="6626152" cy="1107739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我国在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1840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年第一次鸦片战争中战败，赔偿英国军费白银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2000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万两，被迫开放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口通商：广州、厦门、福州、宁波、上海。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6596" y="2901425"/>
            <a:ext cx="6491391" cy="117697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1856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年第二次鸦片战争中国战败，赔偿军费白银给英法各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800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万两，开放营口、天津、大连、南京、镇江、淡水、台湾、汕头、琼州等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 11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处为通商口岸。在此期间英法联军攻占北京，掠夺并焚毁了举世闻名的皇家园林圆明园。</a:t>
            </a:r>
          </a:p>
        </p:txBody>
      </p:sp>
      <p:grpSp>
        <p:nvGrpSpPr>
          <p:cNvPr id="5" name="组合 9"/>
          <p:cNvGrpSpPr/>
          <p:nvPr/>
        </p:nvGrpSpPr>
        <p:grpSpPr bwMode="auto">
          <a:xfrm>
            <a:off x="681835" y="177677"/>
            <a:ext cx="3523320" cy="1049752"/>
            <a:chOff x="0" y="0"/>
            <a:chExt cx="4697794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966127" y="438446"/>
              <a:ext cx="3731667" cy="55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近代中国，饱受屈辱！</a:t>
              </a:r>
              <a:endPara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6596" y="1227430"/>
            <a:ext cx="6491391" cy="900038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1867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年日本挑起战争侵略台湾，被台湾军民击退，就是这样，腐败无能的清政府还是赔偿了日本军费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万两。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6596" y="1937974"/>
            <a:ext cx="6626152" cy="1107739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1877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年中法战争爆发，中国军队节节胜利，法国战败，而中国“不败而败”。签订中法条约，承认法国对越南的占领，允许法国将铁路修进中国内地。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6596" y="2944124"/>
            <a:ext cx="6491391" cy="117697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1894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年中日甲午战争，中国战败。中日签订《马关条约》，日本索取军费白银两亿两，割占中国辽东半岛，澎湖列岛，台湾岛。日本商船可以进入重庆。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9"/>
          <p:cNvGrpSpPr/>
          <p:nvPr/>
        </p:nvGrpSpPr>
        <p:grpSpPr bwMode="auto">
          <a:xfrm>
            <a:off x="681835" y="177677"/>
            <a:ext cx="3523320" cy="1049752"/>
            <a:chOff x="0" y="0"/>
            <a:chExt cx="4697794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966127" y="438446"/>
              <a:ext cx="3731667" cy="55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近代中国，饱受屈辱！</a:t>
              </a:r>
              <a:endPara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403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6596" y="1227429"/>
            <a:ext cx="6491391" cy="1176972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1900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年八国联军侵华，大肆屠杀，清政府被迫签订《辛丑条约》，中国赔偿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国白银共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亿多两，分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年还清。中国政府保证严厉镇压一切反帝活动，惩办对镇压不力的官员。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6596" y="2323697"/>
            <a:ext cx="6626152" cy="830805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marL="214291" indent="-214291">
              <a:buFont typeface="Wingdings" panose="05000000000000000000" pitchFamily="2" charset="2"/>
              <a:buChar char="u"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1905</a:t>
            </a:r>
            <a:r>
              <a:rPr lang="zh-CN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年日俄战争爆发，战场竟然设在中国，清政府表示中立，无数中国人在这样列强争夺中国领土的战争中丧生。</a:t>
            </a:r>
          </a:p>
          <a:p>
            <a:pPr marL="214291" indent="-214291">
              <a:buFont typeface="Wingdings" panose="05000000000000000000" pitchFamily="2" charset="2"/>
              <a:buChar char="u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5730" y="2692583"/>
            <a:ext cx="6491391" cy="761571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 algn="ctr"/>
            <a:r>
              <a:rPr lang="en-US" altLang="zh-CN" sz="4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 …</a:t>
            </a:r>
            <a:endParaRPr lang="zh-CN" altLang="zh-CN" sz="4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9"/>
          <p:cNvGrpSpPr/>
          <p:nvPr/>
        </p:nvGrpSpPr>
        <p:grpSpPr bwMode="auto">
          <a:xfrm>
            <a:off x="681835" y="177677"/>
            <a:ext cx="3523320" cy="1049752"/>
            <a:chOff x="0" y="0"/>
            <a:chExt cx="4697794" cy="140018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166818" cy="1400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>
              <a:off x="966127" y="438446"/>
              <a:ext cx="3731667" cy="55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近代中国，饱受屈辱！</a:t>
              </a:r>
              <a:endPara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16EE20B-31AC-4B15-B8B1-85AC2FD03687}"/>
              </a:ext>
            </a:extLst>
          </p:cNvPr>
          <p:cNvSpPr/>
          <p:nvPr/>
        </p:nvSpPr>
        <p:spPr bwMode="auto">
          <a:xfrm>
            <a:off x="1829038" y="3612847"/>
            <a:ext cx="5207677" cy="420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anchor="ctr"/>
          <a:lstStyle/>
          <a:p>
            <a:pPr algn="ctr">
              <a:spcBef>
                <a:spcPct val="50000"/>
              </a:spcBef>
            </a:pPr>
            <a:r>
              <a:rPr lang="zh-CN" altLang="en-US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梁启超为何呐喊？</a:t>
            </a:r>
            <a:r>
              <a:rPr lang="en-US" altLang="zh-CN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他想看到一个怎样的中国？</a:t>
            </a:r>
          </a:p>
        </p:txBody>
      </p:sp>
      <p:pic>
        <p:nvPicPr>
          <p:cNvPr id="11" name="图片 28" descr="C_108.jpg">
            <a:extLst>
              <a:ext uri="{FF2B5EF4-FFF2-40B4-BE49-F238E27FC236}">
                <a16:creationId xmlns:a16="http://schemas.microsoft.com/office/drawing/2014/main" xmlns="" id="{9CB718E5-7461-4F24-8E96-118BD5C3B9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158" y="4380503"/>
            <a:ext cx="3584708" cy="12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0518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ED7CEAB-B1C2-442F-AC54-47AF140D2A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164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DB9F854-A9D3-412D-97BA-E26685B0C013}"/>
              </a:ext>
            </a:extLst>
          </p:cNvPr>
          <p:cNvGrpSpPr/>
          <p:nvPr/>
        </p:nvGrpSpPr>
        <p:grpSpPr>
          <a:xfrm>
            <a:off x="3081222" y="1005178"/>
            <a:ext cx="4592527" cy="1135438"/>
            <a:chOff x="915096" y="2703531"/>
            <a:chExt cx="7959032" cy="1789084"/>
          </a:xfrm>
        </p:grpSpPr>
        <p:sp>
          <p:nvSpPr>
            <p:cNvPr id="25" name="_14">
              <a:extLst>
                <a:ext uri="{FF2B5EF4-FFF2-40B4-BE49-F238E27FC236}">
                  <a16:creationId xmlns:a16="http://schemas.microsoft.com/office/drawing/2014/main" xmlns="" id="{32F743CD-D598-43BB-B7E0-E3660D3D0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5096" y="2703531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000" spc="450" dirty="0">
                  <a:solidFill>
                    <a:srgbClr val="433A4B"/>
                  </a:solidFill>
                  <a:latin typeface="Don't Forget" panose="02000000000000000000" pitchFamily="2" charset="0"/>
                  <a:ea typeface="微软雅黑" panose="020B0503020204020204" pitchFamily="34" charset="-122"/>
                </a:rPr>
                <a:t>01</a:t>
              </a:r>
              <a:endParaRPr lang="zh-CN" altLang="zh-CN" sz="3000" spc="450" dirty="0">
                <a:solidFill>
                  <a:srgbClr val="433A4B"/>
                </a:solidFill>
                <a:latin typeface="Don't Forget" panose="02000000000000000000" pitchFamily="2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02C4C61-5FE9-40F1-BA08-9602BA454D15}"/>
                </a:ext>
              </a:extLst>
            </p:cNvPr>
            <p:cNvGrpSpPr/>
            <p:nvPr/>
          </p:nvGrpSpPr>
          <p:grpSpPr>
            <a:xfrm>
              <a:off x="1877612" y="3169864"/>
              <a:ext cx="6996516" cy="1322751"/>
              <a:chOff x="1995421" y="2062741"/>
              <a:chExt cx="6996516" cy="1322751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CC998445-FB22-4B5F-8333-B3A0751CA6FB}"/>
                  </a:ext>
                </a:extLst>
              </p:cNvPr>
              <p:cNvSpPr/>
              <p:nvPr/>
            </p:nvSpPr>
            <p:spPr bwMode="auto">
              <a:xfrm>
                <a:off x="2045230" y="2062741"/>
                <a:ext cx="6946707" cy="5123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3000" dirty="0">
                    <a:solidFill>
                      <a:srgbClr val="433A4B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大家都知道哪些杰出人物的事迹？</a:t>
                </a:r>
                <a:endParaRPr lang="zh-CN" altLang="en-US" sz="30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pic>
            <p:nvPicPr>
              <p:cNvPr id="28" name="图片 28" descr="C_108.jpg">
                <a:extLst>
                  <a:ext uri="{FF2B5EF4-FFF2-40B4-BE49-F238E27FC236}">
                    <a16:creationId xmlns:a16="http://schemas.microsoft.com/office/drawing/2014/main" xmlns="" id="{59EF4E8C-211A-432B-A722-44E0CB6BA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5421" y="3195340"/>
                <a:ext cx="6212443" cy="190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07C5BB0-E28C-4459-B872-4927DDC6ACB9}"/>
              </a:ext>
            </a:extLst>
          </p:cNvPr>
          <p:cNvGrpSpPr/>
          <p:nvPr/>
        </p:nvGrpSpPr>
        <p:grpSpPr>
          <a:xfrm>
            <a:off x="3073801" y="2358291"/>
            <a:ext cx="4903984" cy="1624723"/>
            <a:chOff x="468008" y="3321869"/>
            <a:chExt cx="10336107" cy="2560041"/>
          </a:xfrm>
        </p:grpSpPr>
        <p:sp>
          <p:nvSpPr>
            <p:cNvPr id="30" name="_14">
              <a:extLst>
                <a:ext uri="{FF2B5EF4-FFF2-40B4-BE49-F238E27FC236}">
                  <a16:creationId xmlns:a16="http://schemas.microsoft.com/office/drawing/2014/main" xmlns="" id="{3548613C-86E0-4D34-8398-E5122863B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8008" y="3321869"/>
              <a:ext cx="1457815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3000" spc="450" dirty="0">
                  <a:solidFill>
                    <a:srgbClr val="433A4B"/>
                  </a:solidFill>
                  <a:latin typeface="Don't Forget" panose="02000000000000000000" pitchFamily="2" charset="0"/>
                  <a:ea typeface="微软雅黑" panose="020B0503020204020204" pitchFamily="34" charset="-122"/>
                </a:rPr>
                <a:t>02</a:t>
              </a:r>
              <a:endParaRPr lang="zh-CN" altLang="zh-CN" sz="3000" spc="450" dirty="0">
                <a:solidFill>
                  <a:srgbClr val="433A4B"/>
                </a:solidFill>
                <a:latin typeface="Don't Forget" panose="02000000000000000000" pitchFamily="2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B1CF2433-AD82-41B0-B4FE-E4124981ED07}"/>
                </a:ext>
              </a:extLst>
            </p:cNvPr>
            <p:cNvGrpSpPr/>
            <p:nvPr/>
          </p:nvGrpSpPr>
          <p:grpSpPr>
            <a:xfrm>
              <a:off x="1637166" y="3964967"/>
              <a:ext cx="9166949" cy="1916943"/>
              <a:chOff x="1754975" y="2857844"/>
              <a:chExt cx="9166949" cy="1916943"/>
            </a:xfrm>
          </p:grpSpPr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xmlns="" id="{3A4DD0F1-9232-4B90-A12C-3AFE3591AF6A}"/>
                  </a:ext>
                </a:extLst>
              </p:cNvPr>
              <p:cNvSpPr/>
              <p:nvPr/>
            </p:nvSpPr>
            <p:spPr bwMode="auto">
              <a:xfrm>
                <a:off x="1968060" y="2857844"/>
                <a:ext cx="8953864" cy="82751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3000" dirty="0">
                    <a:solidFill>
                      <a:srgbClr val="433A4B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假若梁启超先生能看到今天的中国，他会产生怎样的感慨呢？</a:t>
                </a:r>
                <a:endParaRPr lang="zh-CN" altLang="en-US" sz="30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endParaRPr>
              </a:p>
            </p:txBody>
          </p:sp>
          <p:pic>
            <p:nvPicPr>
              <p:cNvPr id="33" name="图片 28" descr="C_108.jpg">
                <a:extLst>
                  <a:ext uri="{FF2B5EF4-FFF2-40B4-BE49-F238E27FC236}">
                    <a16:creationId xmlns:a16="http://schemas.microsoft.com/office/drawing/2014/main" xmlns="" id="{CD3340A1-F510-4013-B234-C358B85108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4975" y="4552115"/>
                <a:ext cx="7274906" cy="222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65" name="_14">
            <a:extLst>
              <a:ext uri="{FF2B5EF4-FFF2-40B4-BE49-F238E27FC236}">
                <a16:creationId xmlns:a16="http://schemas.microsoft.com/office/drawing/2014/main" xmlns="" id="{97CB0667-2C59-457B-A586-8E6206437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9193" y="1989298"/>
            <a:ext cx="779198" cy="67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endParaRPr lang="zh-CN" altLang="en-US" sz="5000" spc="450" dirty="0">
              <a:solidFill>
                <a:srgbClr val="433A4B"/>
              </a:solidFill>
              <a:latin typeface="叶根友刀锋黑草" panose="02010601030101010101" pitchFamily="2" charset="-122"/>
              <a:ea typeface="叶根友刀锋黑草" panose="02010601030101010101" pitchFamily="2" charset="-122"/>
            </a:endParaRPr>
          </a:p>
        </p:txBody>
      </p:sp>
      <p:cxnSp>
        <p:nvCxnSpPr>
          <p:cNvPr id="66" name="直接连接符 27">
            <a:extLst>
              <a:ext uri="{FF2B5EF4-FFF2-40B4-BE49-F238E27FC236}">
                <a16:creationId xmlns:a16="http://schemas.microsoft.com/office/drawing/2014/main" xmlns="" id="{3359C01D-E9C0-4B88-BF30-1D04EB6EB6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28301" y="1440877"/>
            <a:ext cx="0" cy="1889492"/>
          </a:xfrm>
          <a:prstGeom prst="line">
            <a:avLst/>
          </a:prstGeom>
          <a:noFill/>
          <a:ln w="19050">
            <a:solidFill>
              <a:srgbClr val="433A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9" name="组合 4">
            <a:extLst>
              <a:ext uri="{FF2B5EF4-FFF2-40B4-BE49-F238E27FC236}">
                <a16:creationId xmlns:a16="http://schemas.microsoft.com/office/drawing/2014/main" xmlns="" id="{5D2EE24A-38F8-4CB9-8EBE-A109436F6072}"/>
              </a:ext>
            </a:extLst>
          </p:cNvPr>
          <p:cNvGrpSpPr>
            <a:grpSpLocks/>
          </p:cNvGrpSpPr>
          <p:nvPr/>
        </p:nvGrpSpPr>
        <p:grpSpPr bwMode="auto">
          <a:xfrm>
            <a:off x="1856785" y="1652530"/>
            <a:ext cx="812521" cy="1351856"/>
            <a:chOff x="0" y="0"/>
            <a:chExt cx="720080" cy="2506945"/>
          </a:xfrm>
        </p:grpSpPr>
        <p:pic>
          <p:nvPicPr>
            <p:cNvPr id="70" name="图片 5" descr="图片22.png">
              <a:extLst>
                <a:ext uri="{FF2B5EF4-FFF2-40B4-BE49-F238E27FC236}">
                  <a16:creationId xmlns:a16="http://schemas.microsoft.com/office/drawing/2014/main" xmlns="" id="{2544FA5E-B974-46A9-B35E-DB8D128B4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080" cy="250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图片 6" descr="图片23.png">
              <a:extLst>
                <a:ext uri="{FF2B5EF4-FFF2-40B4-BE49-F238E27FC236}">
                  <a16:creationId xmlns:a16="http://schemas.microsoft.com/office/drawing/2014/main" xmlns="" id="{D8725FC6-6057-4FB1-ACE3-04BDC9FC05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lum bright="20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6" y="216024"/>
              <a:ext cx="447478" cy="2088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Box 7">
              <a:extLst>
                <a:ext uri="{FF2B5EF4-FFF2-40B4-BE49-F238E27FC236}">
                  <a16:creationId xmlns:a16="http://schemas.microsoft.com/office/drawing/2014/main" xmlns="" id="{A8A58552-4A39-4FC3-8F64-EACA429014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59" y="389083"/>
              <a:ext cx="572798" cy="1598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dirty="0">
                  <a:latin typeface="仿宋" panose="02010609060101010101" pitchFamily="49" charset="-122"/>
                  <a:ea typeface="仿宋" panose="02010609060101010101" pitchFamily="49" charset="-122"/>
                </a:rPr>
                <a:t>交流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310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6" presetClass="entr" presetSubtype="0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2"/>
                                        </p:cond>
                                      </p:end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" dur="6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5" dur="62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6" dur="1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7" dur="1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25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6" presetClass="entr" presetSubtype="0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12"/>
                                        </p:cond>
                                      </p:end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" dur="6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5" dur="62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6" dur="1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7" dur="12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25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643242" y="598590"/>
            <a:ext cx="7645216" cy="394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故今日之责任，不在他人，而全在我少年。少年智则国智，少年富则国富，少年强则国强，少年独立则国独立，少年自由则国自由，少年进步则国进步，少年胜于欧洲则国胜于欧洲，少年雄于地球则国雄于地球。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其道大光。河出伏流，一泻汪洋。潜龙腾渊，鳞爪飞扬。乳虎啸谷，百兽震惶。鹰隼试翼，风尘翕张。奇花初胎，矞矞皇皇。干将发硎，有作其芒。天戴其苍，地履其黄。纵有千古，横有八荒。前途似海，来日方长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美哉，我少年中国，与天不老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!(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美哉，我少年中国，与天不老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!)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美哉，我少年中国，与天不老壮哉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endParaRPr lang="zh-CN" altLang="en-US" sz="21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749392" y="195178"/>
            <a:ext cx="3822608" cy="507831"/>
            <a:chOff x="2776237" y="74673"/>
            <a:chExt cx="5451909" cy="77379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223533" y="74673"/>
              <a:ext cx="5004613" cy="773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122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643242" y="598590"/>
            <a:ext cx="7645216" cy="394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故今日之责任，不在他人，而全在我少年。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少年智则国智，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少年富则国富，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少年强则国强，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少年独立则国独立，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少年自由则国自由，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少年进步则国进步，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少年胜于欧洲则国胜于欧洲，少年雄于地球则国雄于地球。</a:t>
            </a:r>
            <a:endParaRPr lang="en-US" altLang="zh-CN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红日初升，其道大光。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河出伏流，一泻汪洋。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潜龙腾渊，鳞爪飞扬。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乳虎啸谷，百兽震惶。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鹰隼试翼，风尘翕张。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奇花初胎，矞矞皇皇。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干将发硎，有作其芒。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天戴其苍，地履其黄。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纵有千古，横有八荒。前途似海，来日方长。</a:t>
            </a:r>
            <a:endParaRPr lang="en-US" altLang="zh-CN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美哉，我少年中国，与天不老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!(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美哉，我少年中国，与天不老</a:t>
            </a:r>
            <a:r>
              <a:rPr lang="en-US" altLang="zh-CN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r>
              <a:rPr lang="en-US" altLang="zh-CN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美哉，我少年中国，与天不老壮哉</a:t>
            </a: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endParaRPr lang="zh-CN" altLang="en-US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749392" y="195178"/>
            <a:ext cx="3822608" cy="507831"/>
            <a:chOff x="2776237" y="74673"/>
            <a:chExt cx="5451909" cy="77379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223533" y="74673"/>
              <a:ext cx="5004613" cy="773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7185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_14">
            <a:extLst>
              <a:ext uri="{FF2B5EF4-FFF2-40B4-BE49-F238E27FC236}">
                <a16:creationId xmlns:a16="http://schemas.microsoft.com/office/drawing/2014/main" xmlns="" id="{6CC4919C-A70A-4608-8A7E-1BE62EF66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7183" y="1450120"/>
            <a:ext cx="779198" cy="184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17900" b="1" spc="450" dirty="0">
                <a:solidFill>
                  <a:srgbClr val="433A4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疆</a:t>
            </a:r>
          </a:p>
        </p:txBody>
      </p:sp>
      <p:cxnSp>
        <p:nvCxnSpPr>
          <p:cNvPr id="26" name="直接连接符 27">
            <a:extLst>
              <a:ext uri="{FF2B5EF4-FFF2-40B4-BE49-F238E27FC236}">
                <a16:creationId xmlns:a16="http://schemas.microsoft.com/office/drawing/2014/main" xmlns="" id="{C4324919-356F-44EF-8536-DF24D771BC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89675" y="1415041"/>
            <a:ext cx="0" cy="1889492"/>
          </a:xfrm>
          <a:prstGeom prst="line">
            <a:avLst/>
          </a:prstGeom>
          <a:noFill/>
          <a:ln w="19050">
            <a:solidFill>
              <a:srgbClr val="433A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矩形 11">
            <a:extLst>
              <a:ext uri="{FF2B5EF4-FFF2-40B4-BE49-F238E27FC236}">
                <a16:creationId xmlns:a16="http://schemas.microsoft.com/office/drawing/2014/main" xmlns="" id="{639EA851-B237-463B-A307-1D196EA24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9675" y="-103483"/>
            <a:ext cx="5127016" cy="420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17900" b="1" spc="450" dirty="0">
                <a:solidFill>
                  <a:srgbClr val="433A4B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履</a:t>
            </a:r>
            <a:endParaRPr lang="zh-CN" altLang="zh-CN" sz="17900" b="1" spc="450" dirty="0">
              <a:solidFill>
                <a:srgbClr val="433A4B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7126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_14">
            <a:extLst>
              <a:ext uri="{FF2B5EF4-FFF2-40B4-BE49-F238E27FC236}">
                <a16:creationId xmlns:a16="http://schemas.microsoft.com/office/drawing/2014/main" xmlns="" id="{6CC4919C-A70A-4608-8A7E-1BE62EF66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697" y="1389004"/>
            <a:ext cx="779198" cy="184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6600" b="1" spc="450" dirty="0">
                <a:solidFill>
                  <a:srgbClr val="433A4B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说</a:t>
            </a:r>
          </a:p>
        </p:txBody>
      </p:sp>
      <p:cxnSp>
        <p:nvCxnSpPr>
          <p:cNvPr id="26" name="直接连接符 27">
            <a:extLst>
              <a:ext uri="{FF2B5EF4-FFF2-40B4-BE49-F238E27FC236}">
                <a16:creationId xmlns:a16="http://schemas.microsoft.com/office/drawing/2014/main" xmlns="" id="{C4324919-356F-44EF-8536-DF24D771BC9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54168" y="1364383"/>
            <a:ext cx="0" cy="1889492"/>
          </a:xfrm>
          <a:prstGeom prst="line">
            <a:avLst/>
          </a:prstGeom>
          <a:noFill/>
          <a:ln w="19050">
            <a:solidFill>
              <a:srgbClr val="433A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矩形 11">
            <a:extLst>
              <a:ext uri="{FF2B5EF4-FFF2-40B4-BE49-F238E27FC236}">
                <a16:creationId xmlns:a16="http://schemas.microsoft.com/office/drawing/2014/main" xmlns="" id="{639EA851-B237-463B-A307-1D196EA24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288" y="621668"/>
            <a:ext cx="5127016" cy="394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说是古代用以记叙、议论或说明等方式来阐述事理的文体，可以说明事理，也可以发表议论或记叙事物，都是为了阐明一个道理，往往是借一件事情或一种现象来表述作者对某些事物或问题的见解，篇幅一般不长。跟现在的杂文大体相似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比如：《爱莲说》《师说》《马说》《捕蛇者说》。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ED7CEAB-B1C2-442F-AC54-47AF140D2A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164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DB9F854-A9D3-412D-97BA-E26685B0C013}"/>
              </a:ext>
            </a:extLst>
          </p:cNvPr>
          <p:cNvGrpSpPr/>
          <p:nvPr/>
        </p:nvGrpSpPr>
        <p:grpSpPr>
          <a:xfrm>
            <a:off x="2587283" y="1725535"/>
            <a:ext cx="4761762" cy="1838170"/>
            <a:chOff x="915096" y="2703531"/>
            <a:chExt cx="7336122" cy="2896363"/>
          </a:xfrm>
        </p:grpSpPr>
        <p:sp>
          <p:nvSpPr>
            <p:cNvPr id="25" name="_14">
              <a:extLst>
                <a:ext uri="{FF2B5EF4-FFF2-40B4-BE49-F238E27FC236}">
                  <a16:creationId xmlns:a16="http://schemas.microsoft.com/office/drawing/2014/main" xmlns="" id="{32F743CD-D598-43BB-B7E0-E3660D3D0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5096" y="2703531"/>
              <a:ext cx="1123680" cy="732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endParaRPr lang="zh-CN" altLang="zh-CN" sz="3000" spc="450" dirty="0">
                <a:solidFill>
                  <a:srgbClr val="433A4B"/>
                </a:solidFill>
                <a:latin typeface="Don't Forget" panose="02000000000000000000" pitchFamily="2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02C4C61-5FE9-40F1-BA08-9602BA454D15}"/>
                </a:ext>
              </a:extLst>
            </p:cNvPr>
            <p:cNvGrpSpPr/>
            <p:nvPr/>
          </p:nvGrpSpPr>
          <p:grpSpPr>
            <a:xfrm>
              <a:off x="1753568" y="3435760"/>
              <a:ext cx="6497650" cy="2164134"/>
              <a:chOff x="1871377" y="2328637"/>
              <a:chExt cx="6497650" cy="2164134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CC998445-FB22-4B5F-8333-B3A0751CA6FB}"/>
                  </a:ext>
                </a:extLst>
              </p:cNvPr>
              <p:cNvSpPr/>
              <p:nvPr/>
            </p:nvSpPr>
            <p:spPr bwMode="auto">
              <a:xfrm>
                <a:off x="1871377" y="2328637"/>
                <a:ext cx="6169270" cy="5123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zh-CN" sz="3000" dirty="0">
                    <a:solidFill>
                      <a:srgbClr val="433A4B"/>
                    </a:solidFill>
                    <a:latin typeface="华文新魏" panose="02010800040101010101" pitchFamily="2" charset="-122"/>
                    <a:ea typeface="华文新魏" panose="02010800040101010101" pitchFamily="2" charset="-122"/>
                  </a:rPr>
                  <a:t>每个小组完成一份手抄报，主题为近百年来的杰出人物。内容自选，报纸名称自定。</a:t>
                </a:r>
              </a:p>
            </p:txBody>
          </p:sp>
          <p:pic>
            <p:nvPicPr>
              <p:cNvPr id="28" name="图片 28" descr="C_108.jpg">
                <a:extLst>
                  <a:ext uri="{FF2B5EF4-FFF2-40B4-BE49-F238E27FC236}">
                    <a16:creationId xmlns:a16="http://schemas.microsoft.com/office/drawing/2014/main" xmlns="" id="{59EF4E8C-211A-432B-A722-44E0CB6BAD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6584" y="4302619"/>
                <a:ext cx="6212443" cy="190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65" name="_14">
            <a:extLst>
              <a:ext uri="{FF2B5EF4-FFF2-40B4-BE49-F238E27FC236}">
                <a16:creationId xmlns:a16="http://schemas.microsoft.com/office/drawing/2014/main" xmlns="" id="{97CB0667-2C59-457B-A586-8E6206437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7493" y="2013658"/>
            <a:ext cx="779198" cy="67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5000" spc="450" dirty="0">
                <a:solidFill>
                  <a:srgbClr val="433A4B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作业</a:t>
            </a:r>
          </a:p>
        </p:txBody>
      </p:sp>
      <p:cxnSp>
        <p:nvCxnSpPr>
          <p:cNvPr id="66" name="直接连接符 27">
            <a:extLst>
              <a:ext uri="{FF2B5EF4-FFF2-40B4-BE49-F238E27FC236}">
                <a16:creationId xmlns:a16="http://schemas.microsoft.com/office/drawing/2014/main" xmlns="" id="{3359C01D-E9C0-4B88-BF30-1D04EB6EB6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928301" y="1440877"/>
            <a:ext cx="0" cy="1889492"/>
          </a:xfrm>
          <a:prstGeom prst="line">
            <a:avLst/>
          </a:prstGeom>
          <a:noFill/>
          <a:ln w="19050">
            <a:solidFill>
              <a:srgbClr val="433A4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7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6A96AD0-E28D-492A-BEDC-B0363EAEC4DC}"/>
              </a:ext>
            </a:extLst>
          </p:cNvPr>
          <p:cNvGrpSpPr/>
          <p:nvPr/>
        </p:nvGrpSpPr>
        <p:grpSpPr>
          <a:xfrm>
            <a:off x="228034" y="281399"/>
            <a:ext cx="8687931" cy="733731"/>
            <a:chOff x="304006" y="356235"/>
            <a:chExt cx="11582400" cy="978535"/>
          </a:xfrm>
        </p:grpSpPr>
        <p:sp>
          <p:nvSpPr>
            <p:cNvPr id="4" name="TextBox 8">
              <a:extLst>
                <a:ext uri="{FF2B5EF4-FFF2-40B4-BE49-F238E27FC236}">
                  <a16:creationId xmlns:a16="http://schemas.microsoft.com/office/drawing/2014/main" xmlns="" id="{82505B3D-5638-4EF5-958D-24FB89A35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167" y="356235"/>
              <a:ext cx="3869470" cy="84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41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梁启超简介</a:t>
              </a: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8EA25291-24AC-4B91-8A54-FB5A6915FAB3}"/>
                </a:ext>
              </a:extLst>
            </p:cNvPr>
            <p:cNvCxnSpPr>
              <a:cxnSpLocks/>
            </p:cNvCxnSpPr>
            <p:nvPr/>
          </p:nvCxnSpPr>
          <p:spPr>
            <a:xfrm>
              <a:off x="304006" y="1334770"/>
              <a:ext cx="11582400" cy="0"/>
            </a:xfrm>
            <a:prstGeom prst="line">
              <a:avLst/>
            </a:prstGeom>
            <a:ln>
              <a:solidFill>
                <a:srgbClr val="433A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DB8834-22E1-4117-9F63-671F1F743C2C}"/>
              </a:ext>
            </a:extLst>
          </p:cNvPr>
          <p:cNvSpPr/>
          <p:nvPr/>
        </p:nvSpPr>
        <p:spPr>
          <a:xfrm>
            <a:off x="228034" y="1469459"/>
            <a:ext cx="1557497" cy="2816601"/>
          </a:xfrm>
          <a:prstGeom prst="rect">
            <a:avLst/>
          </a:prstGeom>
          <a:blipFill dpi="0" rotWithShape="1">
            <a:blip r:embed="rId3" cstate="email">
              <a:alphaModFix amt="99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16000"/>
              </a:srgbClr>
            </a:outerShdw>
            <a:softEdge rad="0"/>
          </a:effectLst>
        </p:spPr>
        <p:txBody>
          <a:bodyPr lIns="75570" tIns="37786" rIns="75570" bIns="377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xmlns="" id="{85ECCE9E-5384-4D8C-A7DC-62ABFE904439}"/>
              </a:ext>
            </a:extLst>
          </p:cNvPr>
          <p:cNvSpPr/>
          <p:nvPr/>
        </p:nvSpPr>
        <p:spPr>
          <a:xfrm flipH="1">
            <a:off x="2007232" y="1408273"/>
            <a:ext cx="6270968" cy="2839229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zh-CN" sz="2400" dirty="0"/>
              <a:t>梁启超（</a:t>
            </a:r>
            <a:r>
              <a:rPr lang="en-US" altLang="zh-CN" sz="2400" dirty="0"/>
              <a:t>1873</a:t>
            </a:r>
            <a:r>
              <a:rPr lang="zh-CN" altLang="zh-CN" sz="2400" dirty="0"/>
              <a:t>年～</a:t>
            </a:r>
            <a:r>
              <a:rPr lang="en-US" altLang="zh-CN" sz="2400" dirty="0"/>
              <a:t>1929</a:t>
            </a:r>
            <a:r>
              <a:rPr lang="zh-CN" altLang="zh-CN" sz="2400" dirty="0"/>
              <a:t>年），字卓如，一字任甫，号任公，又号饮冰室主人、饮冰子、哀时客、中国之新民、自由斋主人，汉族，广东新会人，清光绪举人，和其师康有为一起，倡导变法维新，并称</a:t>
            </a:r>
            <a:r>
              <a:rPr lang="en-US" altLang="zh-CN" sz="2400" dirty="0"/>
              <a:t>“</a:t>
            </a:r>
            <a:r>
              <a:rPr lang="zh-CN" altLang="zh-CN" sz="2400" dirty="0"/>
              <a:t>康梁</a:t>
            </a:r>
            <a:r>
              <a:rPr lang="en-US" altLang="zh-CN" sz="2400" dirty="0"/>
              <a:t>”</a:t>
            </a:r>
            <a:r>
              <a:rPr lang="zh-CN" altLang="zh-CN" sz="2400" dirty="0"/>
              <a:t>。是戊戌变法（百日维新）领袖之一、中国近代维新派代表人物，其著作合编为《饮冰室合集》。</a:t>
            </a:r>
          </a:p>
          <a:p>
            <a:pPr>
              <a:lnSpc>
                <a:spcPts val="2700"/>
              </a:lnSpc>
            </a:pPr>
            <a:endParaRPr lang="en-US" altLang="zh-CN" sz="15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7351EA8-665A-4A15-9126-DE8D0119E928}"/>
              </a:ext>
            </a:extLst>
          </p:cNvPr>
          <p:cNvCxnSpPr/>
          <p:nvPr/>
        </p:nvCxnSpPr>
        <p:spPr>
          <a:xfrm flipH="1">
            <a:off x="1785532" y="1408274"/>
            <a:ext cx="0" cy="2938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38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49392" y="1197186"/>
            <a:ext cx="7645216" cy="297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故今日之责任，不在他人，而全在我少年。少年智则国智，少年富则国富，少年强则国强，少年独立则国独立，少年自由则国自由，少年进步则国进步，少年胜于欧洲则国胜于欧洲，少年雄于地球则国雄于地球。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其道大光。河出伏流，一泻汪洋。潜龙腾渊，鳞爪飞扬。乳虎啸谷，百兽震惶。鹰隼试翼，风尘翕张。奇花初胎，矞矞皇皇。干将发硎，有作其芒。天戴其苍，地履其黄。纵有千古，横有八荒。前途似海，来日方长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美哉，我少年中国，与天不老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250222" y="314188"/>
            <a:ext cx="4412703" cy="909853"/>
            <a:chOff x="2776237" y="81890"/>
            <a:chExt cx="5883647" cy="121358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655271" y="146019"/>
              <a:ext cx="5004613" cy="114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5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49392" y="1197186"/>
            <a:ext cx="7645216" cy="297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故今日之责任，不在他人，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而全在我少年。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少年智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则国智，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则国富，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少年强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则国强，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少年独立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则国独立，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少年自由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则国自由，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少年进步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则国进步，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少年胜于欧洲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则国胜于欧洲，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少年雄于地球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则国雄于地球。</a:t>
            </a:r>
            <a:endParaRPr lang="en-US" altLang="zh-CN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其道大光。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河出伏流，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一泻汪洋。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潜龙腾渊，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鳞爪飞扬。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乳虎啸谷，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百兽震惶。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鹰隼试翼，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风尘翕张。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奇花初胎，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矞矞皇皇。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干将发硎，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有作其芒。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天戴其苍，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地履其黄。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纵有千古，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横有八荒。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前途似海，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来日方长。</a:t>
            </a:r>
            <a:endParaRPr lang="en-US" altLang="zh-CN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美哉，我少年中国，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与国无疆！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250222" y="314188"/>
            <a:ext cx="4412703" cy="909853"/>
            <a:chOff x="2776237" y="81890"/>
            <a:chExt cx="5883647" cy="121358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655271" y="146019"/>
              <a:ext cx="5004613" cy="114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5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35470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49392" y="952314"/>
            <a:ext cx="7645216" cy="346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100" u="sng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智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强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独立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自由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进步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胜于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雄于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。河出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。潜龙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。乳虎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。鹰隼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。奇花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。干将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。天戴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。纵有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。前途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美哉，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______!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________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！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250222" y="314188"/>
            <a:ext cx="4412703" cy="909853"/>
            <a:chOff x="2776237" y="81890"/>
            <a:chExt cx="5883647" cy="121358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655271" y="146019"/>
              <a:ext cx="5004613" cy="114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5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0545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749392" y="1197186"/>
            <a:ext cx="7645216" cy="2977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故今日之责任，不在他人，而全在我少年。少年智则国智，少年富则国富，少年强则国强，少年独立则国独立，少年自由则国自由，少年进步则国进步，少年胜于欧洲则国胜于欧洲，少年雄于地球则国雄于地球。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红日初升，其道大光。河出伏流，一泻汪洋。潜龙腾渊，鳞爪飞扬。乳虎啸谷，百兽震惶。鹰隼试翼，风尘翕张。奇花初胎，矞矞皇皇。干将发硎，有作其芒。天戴其苍，地履其黄。纵有千古，横有八荒。前途似海，来日方长。</a:t>
            </a:r>
            <a:endParaRPr lang="en-US" altLang="zh-CN" sz="21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defRPr/>
            </a:pP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美哉，我少年中国，与天不老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壮哉</a:t>
            </a: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我中国少年，与国无疆！</a:t>
            </a: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250222" y="314188"/>
            <a:ext cx="4412703" cy="909853"/>
            <a:chOff x="2776237" y="81890"/>
            <a:chExt cx="5883647" cy="1213583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6237" y="81890"/>
              <a:ext cx="603347" cy="72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3655271" y="146019"/>
              <a:ext cx="5004613" cy="114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50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5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1053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6A96AD0-E28D-492A-BEDC-B0363EAEC4DC}"/>
              </a:ext>
            </a:extLst>
          </p:cNvPr>
          <p:cNvGrpSpPr/>
          <p:nvPr/>
        </p:nvGrpSpPr>
        <p:grpSpPr>
          <a:xfrm>
            <a:off x="228034" y="281399"/>
            <a:ext cx="8687931" cy="733731"/>
            <a:chOff x="304006" y="356235"/>
            <a:chExt cx="11582400" cy="978535"/>
          </a:xfrm>
        </p:grpSpPr>
        <p:sp>
          <p:nvSpPr>
            <p:cNvPr id="4" name="TextBox 8">
              <a:extLst>
                <a:ext uri="{FF2B5EF4-FFF2-40B4-BE49-F238E27FC236}">
                  <a16:creationId xmlns:a16="http://schemas.microsoft.com/office/drawing/2014/main" xmlns="" id="{82505B3D-5638-4EF5-958D-24FB89A353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167" y="356235"/>
              <a:ext cx="3869470" cy="841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zh-CN" altLang="en-US" sz="4100" dirty="0">
                  <a:solidFill>
                    <a:srgbClr val="433A4B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少年中国说</a:t>
              </a: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8EA25291-24AC-4B91-8A54-FB5A6915FAB3}"/>
                </a:ext>
              </a:extLst>
            </p:cNvPr>
            <p:cNvCxnSpPr>
              <a:cxnSpLocks/>
            </p:cNvCxnSpPr>
            <p:nvPr/>
          </p:nvCxnSpPr>
          <p:spPr>
            <a:xfrm>
              <a:off x="304006" y="1334770"/>
              <a:ext cx="11582400" cy="0"/>
            </a:xfrm>
            <a:prstGeom prst="line">
              <a:avLst/>
            </a:prstGeom>
            <a:ln>
              <a:solidFill>
                <a:srgbClr val="433A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DDB8834-22E1-4117-9F63-671F1F743C2C}"/>
              </a:ext>
            </a:extLst>
          </p:cNvPr>
          <p:cNvSpPr/>
          <p:nvPr/>
        </p:nvSpPr>
        <p:spPr>
          <a:xfrm>
            <a:off x="228034" y="1469459"/>
            <a:ext cx="1557497" cy="2816601"/>
          </a:xfrm>
          <a:prstGeom prst="rect">
            <a:avLst/>
          </a:prstGeom>
          <a:blipFill dpi="0" rotWithShape="1">
            <a:blip r:embed="rId3" cstate="email">
              <a:alphaModFix amt="99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ctr" rotWithShape="0">
              <a:srgbClr val="000000">
                <a:alpha val="16000"/>
              </a:srgbClr>
            </a:outerShdw>
            <a:softEdge rad="0"/>
          </a:effectLst>
        </p:spPr>
        <p:txBody>
          <a:bodyPr lIns="75570" tIns="37786" rIns="75570" bIns="37786"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1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xmlns="" id="{85ECCE9E-5384-4D8C-A7DC-62ABFE904439}"/>
              </a:ext>
            </a:extLst>
          </p:cNvPr>
          <p:cNvSpPr/>
          <p:nvPr/>
        </p:nvSpPr>
        <p:spPr>
          <a:xfrm flipH="1">
            <a:off x="1842108" y="1744193"/>
            <a:ext cx="6763259" cy="761737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000" b="1" dirty="0"/>
              <a:t>梁启超先生想借这篇文章表达</a:t>
            </a:r>
            <a:r>
              <a:rPr lang="zh-CN" altLang="en-US" sz="3000" b="1" dirty="0"/>
              <a:t>什么</a:t>
            </a:r>
            <a:r>
              <a:rPr lang="zh-CN" altLang="zh-CN" sz="3000" b="1" dirty="0"/>
              <a:t>观点？</a:t>
            </a:r>
            <a:endParaRPr lang="en-US" altLang="zh-CN" sz="3000" b="1" dirty="0"/>
          </a:p>
        </p:txBody>
      </p:sp>
      <p:sp>
        <p:nvSpPr>
          <p:cNvPr id="16" name="Rectangle 47">
            <a:extLst>
              <a:ext uri="{FF2B5EF4-FFF2-40B4-BE49-F238E27FC236}">
                <a16:creationId xmlns:a16="http://schemas.microsoft.com/office/drawing/2014/main" xmlns="" id="{6EA647BF-E2EF-42D8-A034-433AE4DB2252}"/>
              </a:ext>
            </a:extLst>
          </p:cNvPr>
          <p:cNvSpPr/>
          <p:nvPr/>
        </p:nvSpPr>
        <p:spPr>
          <a:xfrm flipH="1">
            <a:off x="1987996" y="2635441"/>
            <a:ext cx="6662009" cy="484636"/>
          </a:xfrm>
          <a:prstGeom prst="rect">
            <a:avLst/>
          </a:prstGeom>
        </p:spPr>
        <p:txBody>
          <a:bodyPr wrap="square" lIns="68571" tIns="34285" rIns="68571" bIns="34285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</a:rPr>
              <a:t>故今日之责任，不在他人，而全在我少年</a:t>
            </a:r>
            <a:r>
              <a:rPr lang="zh-CN" altLang="zh-CN" sz="2100" b="1" dirty="0">
                <a:solidFill>
                  <a:srgbClr val="FF0000"/>
                </a:solidFill>
              </a:rPr>
              <a:t>。</a:t>
            </a:r>
            <a:endParaRPr lang="en-US" altLang="zh-CN" sz="2100" b="1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07351EA8-665A-4A15-9126-DE8D0119E928}"/>
              </a:ext>
            </a:extLst>
          </p:cNvPr>
          <p:cNvCxnSpPr/>
          <p:nvPr/>
        </p:nvCxnSpPr>
        <p:spPr>
          <a:xfrm flipH="1">
            <a:off x="1785532" y="1408274"/>
            <a:ext cx="0" cy="2938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18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867" y="4174235"/>
            <a:ext cx="3558958" cy="251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880037" y="829369"/>
            <a:ext cx="7645216" cy="348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zh-CN" sz="2100" dirty="0">
                <a:latin typeface="华文楷体" panose="02010600040101010101" pitchFamily="2" charset="-122"/>
                <a:ea typeface="华文楷体" panose="02010600040101010101" pitchFamily="2" charset="-122"/>
              </a:rPr>
              <a:t>欲言国之老少，请先言人之老少。老年人常思既往，少年人常思将来。惟思既往也，故生留恋心；惟思将来也，故生希望心。惟留恋也，故保守；惟希望也，故进取。惟保守也，故永旧；惟进取也，故日新。惟思既往也，事事皆其所已经者，故惟知照例；惟思将来也，事事皆其所未经者，故常敢破格。老年人常多忧虑，少年人常好行乐。惟多忧也，故灰心；惟行乐也，故盛气。惟灰心也，故怯懦；惟盛气也，故豪壮。惟怯懦也，故苟且；惟豪壮也，故冒险。惟苟且也，故能灭世界；惟冒险也，故能造世界。老年人常厌事，少年人常喜事。惟厌事也，故常觉一切事无可为者；惟好事也，故常觉一切事无不可为者。</a:t>
            </a:r>
          </a:p>
          <a:p>
            <a:pPr>
              <a:defRPr/>
            </a:pPr>
            <a:endParaRPr lang="zh-CN" altLang="en-US" sz="1200" dirty="0">
              <a:latin typeface="华文楷体" panose="02010600040101010101" pitchFamily="2" charset="-122"/>
              <a:ea typeface="华文楷体" panose="02010600040101010101" pitchFamily="2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880037" y="208077"/>
            <a:ext cx="3964816" cy="631640"/>
            <a:chOff x="954010" y="-59643"/>
            <a:chExt cx="5429067" cy="60676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10" y="-59643"/>
              <a:ext cx="505633" cy="606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1378464" y="-59643"/>
              <a:ext cx="5004613" cy="576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3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少年中国说</a:t>
              </a:r>
              <a:endParaRPr lang="zh-CN" altLang="zh-CN" sz="33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667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C410F5D7-5EFE-4E9E-B11C-B9B2C4D78078}"/>
  <p:tag name="GENSWF_ADVANCE_TIME" val="5"/>
  <p:tag name="ISPRING_CUSTOM_TIMING_USED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D_2" val="{D2AAE129-B0F5-4602-861D-6DAFFA9383D3}"/>
  <p:tag name="GENSWF_ADVANCE_TIME" val="5"/>
  <p:tag name="ISPRING_CUSTOM_TIMING_USED" val="1"/>
</p:tagLst>
</file>

<file path=ppt/theme/theme1.xml><?xml version="1.0" encoding="utf-8"?>
<a:theme xmlns:a="http://schemas.openxmlformats.org/drawingml/2006/main" name="第一PPT模板网-WWW.1PPT.COM 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13少年中国说</Template>
  <TotalTime>30</TotalTime>
  <Words>2152</Words>
  <Application>Microsoft Office PowerPoint</Application>
  <PresentationFormat>全屏显示(16:9)</PresentationFormat>
  <Paragraphs>102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42" baseType="lpstr">
      <vt:lpstr>Don't Forget</vt:lpstr>
      <vt:lpstr>ITC Avant Garde Std Bk</vt:lpstr>
      <vt:lpstr>Meiryo</vt:lpstr>
      <vt:lpstr>等线</vt:lpstr>
      <vt:lpstr>等线 Light</vt:lpstr>
      <vt:lpstr>仿宋</vt:lpstr>
      <vt:lpstr>华文楷体</vt:lpstr>
      <vt:lpstr>华文隶书</vt:lpstr>
      <vt:lpstr>华文新魏</vt:lpstr>
      <vt:lpstr>楷体</vt:lpstr>
      <vt:lpstr>宋体</vt:lpstr>
      <vt:lpstr>微软雅黑</vt:lpstr>
      <vt:lpstr>叶根友刀锋黑草</vt:lpstr>
      <vt:lpstr>Arial</vt:lpstr>
      <vt:lpstr>Calibri</vt:lpstr>
      <vt:lpstr>Calibri Light</vt:lpstr>
      <vt:lpstr>Lato Regular</vt:lpstr>
      <vt:lpstr>Wingdings</vt:lpstr>
      <vt:lpstr>第一PPT模板网-WWW.1PPT.COM ​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2019-12-21T02:26:30Z</dcterms:created>
  <dcterms:modified xsi:type="dcterms:W3CDTF">2021-10-06T03:45:31Z</dcterms:modified>
</cp:coreProperties>
</file>