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20" r:id="rId2"/>
  </p:sldMasterIdLst>
  <p:notesMasterIdLst>
    <p:notesMasterId r:id="rId21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27BC8F-6E6C-49E3-A15C-4AA082A3AFC6}" type="datetimeFigureOut">
              <a:rPr lang="zh-CN" altLang="en-US" smtClean="0"/>
              <a:t>2021/10/4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A1B60F-649E-4CED-AA5C-F2294F4F43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081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5122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512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09A44F5B-E625-42B0-B732-70AB14889544}" type="slidenum">
              <a:rPr lang="zh-CN" altLang="en-US">
                <a:solidFill>
                  <a:prstClr val="black"/>
                </a:solidFill>
              </a:rPr>
              <a:pPr/>
              <a:t>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1074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7170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717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979F34E6-34D7-4482-A02B-3D95E55F7614}" type="slidenum">
              <a:rPr lang="zh-CN" altLang="en-US">
                <a:solidFill>
                  <a:prstClr val="black"/>
                </a:solidFill>
              </a:rPr>
              <a:pPr/>
              <a:t>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3965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A1B60F-649E-4CED-AA5C-F2294F4F437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07959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A1B60F-649E-4CED-AA5C-F2294F4F437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96562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6628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4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4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4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4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4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4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4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4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4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4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4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4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tags" Target="../tags/tag78.xm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4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4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tags" Target="../tags/tag84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4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tags" Target="../tags/tag87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4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4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4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4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4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4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4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tags" Target="../tags/tag108.xml"/><Relationship Id="rId2" Type="http://schemas.openxmlformats.org/officeDocument/2006/relationships/tags" Target="../tags/tag107.xml"/><Relationship Id="rId1" Type="http://schemas.openxmlformats.org/officeDocument/2006/relationships/tags" Target="../tags/tag106.xml"/><Relationship Id="rId4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tags" Target="../tags/tag109.xml"/><Relationship Id="rId4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4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4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4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013E8C3-1B92-491D-9374-4329D941360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8390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4941135-BFE2-4574-A3A2-699176CAFF3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2057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7391750-20B2-4301-BCE4-60B0C0C1F80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0716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99A7101-4107-4716-8F7D-50DE6B7AD1B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82733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91B355A-95C1-44C0-99AE-B4BBF514D34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40805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A7759A4-0C00-4DA1-987A-71BA0B4FA68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92919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CBE45AC-86DC-4862-99EA-6E1D3831735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68797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117A301-3600-4F16-8A76-56639698C5A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49836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C79814F-6E84-479E-90FA-D50743066DF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02972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BB60DA6-0783-4D8F-B185-E4357394E7F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95282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013E8C3-1B92-491D-9374-4329D941360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9854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7B28281-DA25-45F4-8D3B-42C6ADB39DE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02682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7B28281-DA25-45F4-8D3B-42C6ADB39DE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43476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19E9344-D6B2-4FD1-88D5-3EB6A164EA9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19832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FAB11B7-6B0D-46AB-B3D5-0F766521C73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18433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F3B959C-6463-4D4E-A1FA-7D736476261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04465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6677BB1-88A1-4ABF-9A30-AAB70EBF615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95652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255372C-6062-4768-B97D-C01C4571412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11950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5A9D5B4-24B0-4DE8-B6A0-17154BDA0B4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857075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6602410-A7D7-462A-9A72-AE6946BFC3B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23730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4941135-BFE2-4574-A3A2-699176CAFF3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72508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7391750-20B2-4301-BCE4-60B0C0C1F80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0664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19E9344-D6B2-4FD1-88D5-3EB6A164EA9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62273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99A7101-4107-4716-8F7D-50DE6B7AD1B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77520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91B355A-95C1-44C0-99AE-B4BBF514D34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80300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A7759A4-0C00-4DA1-987A-71BA0B4FA68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745784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CBE45AC-86DC-4862-99EA-6E1D3831735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431752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117A301-3600-4F16-8A76-56639698C5A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46789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C79814F-6E84-479E-90FA-D50743066DF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858791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8677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54130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14261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642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FAB11B7-6B0D-46AB-B3D5-0F766521C73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356944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10488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72025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42402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05708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93668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83568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914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F3B959C-6463-4D4E-A1FA-7D736476261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9284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6677BB1-88A1-4ABF-9A30-AAB70EBF615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6196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255372C-6062-4768-B97D-C01C4571412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0122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5A9D5B4-24B0-4DE8-B6A0-17154BDA0B4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6842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6602410-A7D7-462A-9A72-AE6946BFC3B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3479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ags" Target="../tags/tag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ags" Target="../tags/tag6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ags" Target="../tags/tag1.xml"/><Relationship Id="rId40" Type="http://schemas.openxmlformats.org/officeDocument/2006/relationships/tags" Target="../tags/tag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37"/>
            </p:custDataLst>
          </p:nvPr>
        </p:nvSpPr>
        <p:spPr bwMode="auto">
          <a:xfrm>
            <a:off x="669926" y="431800"/>
            <a:ext cx="10852151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600" tIns="38100" rIns="762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  <p:custDataLst>
              <p:tags r:id="rId38"/>
            </p:custDataLst>
          </p:nvPr>
        </p:nvSpPr>
        <p:spPr bwMode="auto">
          <a:xfrm>
            <a:off x="669926" y="1295402"/>
            <a:ext cx="10852151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600" tIns="0" rIns="8255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39"/>
            </p:custDataLst>
          </p:nvPr>
        </p:nvSpPr>
        <p:spPr>
          <a:xfrm>
            <a:off x="879475" y="6350002"/>
            <a:ext cx="2700339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noProof="1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  <a:latin typeface="Calibri" pitchFamily="34" charset="0"/>
                <a:ea typeface="宋体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40"/>
            </p:custDataLst>
          </p:nvPr>
        </p:nvSpPr>
        <p:spPr>
          <a:xfrm>
            <a:off x="4116389" y="6350002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noProof="1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41"/>
            </p:custDataLst>
          </p:nvPr>
        </p:nvSpPr>
        <p:spPr>
          <a:xfrm>
            <a:off x="8610600" y="6350002"/>
            <a:ext cx="2700339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94669F4-6952-416C-99CD-83AC2745535C}" type="slidenum">
              <a:rPr lang="zh-CN" altLang="en-US">
                <a:latin typeface="Calibri" pitchFamily="34" charset="0"/>
                <a:ea typeface="宋体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zh-CN" altLang="en-US"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7" name="KSO_TEMPLATE" hidden="1"/>
          <p:cNvSpPr/>
          <p:nvPr>
            <p:custDataLst>
              <p:tags r:id="rId42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800" noProof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763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703" r:id="rId19"/>
    <p:sldLayoutId id="2147483704" r:id="rId20"/>
    <p:sldLayoutId id="2147483705" r:id="rId21"/>
    <p:sldLayoutId id="2147483706" r:id="rId22"/>
    <p:sldLayoutId id="2147483707" r:id="rId23"/>
    <p:sldLayoutId id="2147483708" r:id="rId24"/>
    <p:sldLayoutId id="2147483709" r:id="rId25"/>
    <p:sldLayoutId id="2147483710" r:id="rId26"/>
    <p:sldLayoutId id="2147483711" r:id="rId27"/>
    <p:sldLayoutId id="2147483712" r:id="rId28"/>
    <p:sldLayoutId id="2147483713" r:id="rId29"/>
    <p:sldLayoutId id="2147483714" r:id="rId30"/>
    <p:sldLayoutId id="2147483715" r:id="rId31"/>
    <p:sldLayoutId id="2147483716" r:id="rId32"/>
    <p:sldLayoutId id="2147483717" r:id="rId33"/>
    <p:sldLayoutId id="2147483718" r:id="rId34"/>
    <p:sldLayoutId id="2147483719" r:id="rId35"/>
  </p:sldLayoutIdLst>
  <p:txStyles>
    <p:titleStyle>
      <a:lvl1pPr algn="l" rtl="0" fontAlgn="base">
        <a:spcBef>
          <a:spcPct val="0"/>
        </a:spcBef>
        <a:spcAft>
          <a:spcPct val="0"/>
        </a:spcAft>
        <a:defRPr sz="2800" b="1" kern="1200" spc="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2286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858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1532160" y="2227495"/>
            <a:ext cx="913584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5400" b="1" noProof="1">
                <a:solidFill>
                  <a:srgbClr val="70AD47">
                    <a:lumMod val="50000"/>
                  </a:srgbClr>
                </a:solidFill>
                <a:latin typeface="微软雅黑" panose="020B0503020204020204" pitchFamily="34" charset="-122"/>
              </a:rPr>
              <a:t>10</a:t>
            </a:r>
            <a:r>
              <a:rPr lang="zh-CN" altLang="en-US" sz="5400" b="1" noProof="1">
                <a:solidFill>
                  <a:srgbClr val="70AD47">
                    <a:lumMod val="50000"/>
                  </a:srgbClr>
                </a:solidFill>
                <a:latin typeface="微软雅黑" panose="020B0503020204020204" pitchFamily="34" charset="-122"/>
              </a:rPr>
              <a:t>牛郎织女（二）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9707167" y="6607175"/>
            <a:ext cx="825103" cy="0"/>
          </a:xfrm>
          <a:prstGeom prst="line">
            <a:avLst/>
          </a:prstGeom>
          <a:ln>
            <a:solidFill>
              <a:srgbClr val="865B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10561" y="3778981"/>
            <a:ext cx="953690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9843749" y="4728306"/>
            <a:ext cx="633413" cy="1539875"/>
            <a:chOff x="162845" y="5707378"/>
            <a:chExt cx="325664" cy="968472"/>
          </a:xfrm>
        </p:grpSpPr>
        <p:grpSp>
          <p:nvGrpSpPr>
            <p:cNvPr id="4102" name="组合 20"/>
            <p:cNvGrpSpPr>
              <a:grpSpLocks/>
            </p:cNvGrpSpPr>
            <p:nvPr/>
          </p:nvGrpSpPr>
          <p:grpSpPr bwMode="auto"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24" name="矩形 88"/>
              <p:cNvSpPr/>
              <p:nvPr/>
            </p:nvSpPr>
            <p:spPr>
              <a:xfrm>
                <a:off x="832225" y="4903066"/>
                <a:ext cx="222823" cy="698897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noProof="1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24"/>
              <p:cNvSpPr/>
              <p:nvPr/>
            </p:nvSpPr>
            <p:spPr>
              <a:xfrm>
                <a:off x="780804" y="4633491"/>
                <a:ext cx="325664" cy="391382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noProof="1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弦形 25"/>
              <p:cNvSpPr/>
              <p:nvPr/>
            </p:nvSpPr>
            <p:spPr>
              <a:xfrm rot="5400000">
                <a:off x="823825" y="5129753"/>
                <a:ext cx="239622" cy="107738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noProof="1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矩形 3"/>
              <p:cNvSpPr/>
              <p:nvPr/>
            </p:nvSpPr>
            <p:spPr>
              <a:xfrm>
                <a:off x="851813" y="5180628"/>
                <a:ext cx="165281" cy="45928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noProof="1">
                  <a:solidFill>
                    <a:prstClr val="white"/>
                  </a:solidFill>
                </a:endParaRPr>
              </a:p>
            </p:txBody>
          </p:sp>
          <p:sp>
            <p:nvSpPr>
              <p:cNvPr id="28" name="弦形 27"/>
              <p:cNvSpPr/>
              <p:nvPr/>
            </p:nvSpPr>
            <p:spPr>
              <a:xfrm rot="5400000">
                <a:off x="813225" y="5318649"/>
                <a:ext cx="240620" cy="108351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noProof="1">
                  <a:solidFill>
                    <a:prstClr val="white"/>
                  </a:solidFill>
                </a:endParaRPr>
              </a:p>
            </p:txBody>
          </p:sp>
        </p:grpSp>
        <p:cxnSp>
          <p:nvCxnSpPr>
            <p:cNvPr id="22" name="直接连接符 21"/>
            <p:cNvCxnSpPr>
              <a:stCxn id="25" idx="1"/>
              <a:endCxn id="25" idx="5"/>
            </p:cNvCxnSpPr>
            <p:nvPr/>
          </p:nvCxnSpPr>
          <p:spPr>
            <a:xfrm>
              <a:off x="244261" y="5903069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>
              <a:stCxn id="25" idx="1"/>
              <a:endCxn id="25" idx="5"/>
            </p:cNvCxnSpPr>
            <p:nvPr/>
          </p:nvCxnSpPr>
          <p:spPr>
            <a:xfrm flipV="1">
              <a:off x="206920" y="5988934"/>
              <a:ext cx="216089" cy="12979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002102" y="4912627"/>
            <a:ext cx="2220053" cy="1958846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36228" y="5759890"/>
            <a:ext cx="9484182" cy="1101931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71" name="文本框 70"/>
          <p:cNvSpPr txBox="1"/>
          <p:nvPr/>
        </p:nvSpPr>
        <p:spPr>
          <a:xfrm>
            <a:off x="2158434" y="835723"/>
            <a:ext cx="387798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noProof="1">
                <a:solidFill>
                  <a:srgbClr val="70AD47">
                    <a:lumMod val="50000"/>
                  </a:srgbClr>
                </a:solidFill>
                <a:latin typeface="微软雅黑" panose="020B0503020204020204" pitchFamily="34" charset="-122"/>
              </a:rPr>
              <a:t>部编版小学语文五年级上册</a:t>
            </a: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78128" y="5567766"/>
            <a:ext cx="2736105" cy="1303707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66" name="矩形 65"/>
          <p:cNvSpPr/>
          <p:nvPr/>
        </p:nvSpPr>
        <p:spPr>
          <a:xfrm>
            <a:off x="5416095" y="4506736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43501896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55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7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Box 1"/>
          <p:cNvSpPr txBox="1">
            <a:spLocks noChangeArrowheads="1"/>
          </p:cNvSpPr>
          <p:nvPr/>
        </p:nvSpPr>
        <p:spPr bwMode="auto">
          <a:xfrm>
            <a:off x="1991544" y="620688"/>
            <a:ext cx="8208912" cy="282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dirty="0">
                <a:solidFill>
                  <a:prstClr val="black"/>
                </a:solidFill>
                <a:latin typeface="微软雅黑" pitchFamily="34" charset="-122"/>
              </a:rPr>
              <a:t>       </a:t>
            </a:r>
            <a:r>
              <a:rPr lang="zh-CN" altLang="en-US" sz="2800" dirty="0">
                <a:solidFill>
                  <a:prstClr val="black"/>
                </a:solidFill>
                <a:latin typeface="微软雅黑" pitchFamily="34" charset="-122"/>
              </a:rPr>
              <a:t>牛郎赶回家知道织女被抓走，他忽然想起老牛临死前说的话。那么，老牛在临死前说了什么呢？我快不行了，不能帮你们下地干活了</a:t>
            </a:r>
            <a:r>
              <a:rPr lang="en-US" altLang="zh-CN" sz="2800" dirty="0">
                <a:solidFill>
                  <a:prstClr val="black"/>
                </a:solidFill>
                <a:latin typeface="微软雅黑" pitchFamily="34" charset="-122"/>
              </a:rPr>
              <a:t>……</a:t>
            </a:r>
            <a:r>
              <a:rPr lang="zh-CN" altLang="en-US" sz="2800" dirty="0">
                <a:solidFill>
                  <a:prstClr val="black"/>
                </a:solidFill>
                <a:latin typeface="微软雅黑" pitchFamily="34" charset="-122"/>
              </a:rPr>
              <a:t>我死以后，你把我的皮留着，碰见什么紧急事，你就披上我的皮</a:t>
            </a:r>
            <a:r>
              <a:rPr lang="en-US" altLang="zh-CN" sz="2800" dirty="0">
                <a:solidFill>
                  <a:prstClr val="black"/>
                </a:solidFill>
                <a:latin typeface="微软雅黑" pitchFamily="34" charset="-122"/>
              </a:rPr>
              <a:t>……</a:t>
            </a:r>
            <a:endParaRPr lang="zh-CN" altLang="en-US" sz="2800" dirty="0">
              <a:solidFill>
                <a:prstClr val="black"/>
              </a:solidFill>
              <a:latin typeface="微软雅黑" pitchFamily="34" charset="-122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6A4825"/>
              </a:clrFrom>
              <a:clrTo>
                <a:srgbClr val="6A482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5916" y="3398840"/>
            <a:ext cx="5216128" cy="280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2503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0074" y="3067050"/>
            <a:ext cx="1869281" cy="331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圆角矩形标注 1"/>
          <p:cNvSpPr/>
          <p:nvPr/>
        </p:nvSpPr>
        <p:spPr>
          <a:xfrm>
            <a:off x="5247086" y="1919290"/>
            <a:ext cx="4146947" cy="2293937"/>
          </a:xfrm>
          <a:prstGeom prst="wedgeRoundRectCallout">
            <a:avLst>
              <a:gd name="adj1" fmla="val -68339"/>
              <a:gd name="adj2" fmla="val 40981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solidFill>
                  <a:prstClr val="white"/>
                </a:solidFill>
                <a:latin typeface="微软雅黑" panose="020B0503020204020204" pitchFamily="34" charset="-122"/>
              </a:rPr>
              <a:t>           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于是牛郎赶紧做了什么事呢？请同学们有感情的朗读课文的第五自然段，边读边思考。</a:t>
            </a:r>
          </a:p>
        </p:txBody>
      </p:sp>
    </p:spTree>
    <p:extLst>
      <p:ext uri="{BB962C8B-B14F-4D97-AF65-F5344CB8AC3E}">
        <p14:creationId xmlns:p14="http://schemas.microsoft.com/office/powerpoint/2010/main" val="1590500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Box 1"/>
          <p:cNvSpPr txBox="1">
            <a:spLocks noChangeArrowheads="1"/>
          </p:cNvSpPr>
          <p:nvPr/>
        </p:nvSpPr>
        <p:spPr bwMode="auto">
          <a:xfrm>
            <a:off x="1703512" y="1220790"/>
            <a:ext cx="4685383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prstClr val="black"/>
                </a:solidFill>
                <a:latin typeface="微软雅黑" pitchFamily="34" charset="-122"/>
              </a:rPr>
              <a:t>        他赶紧披上牛皮，找出两个筐，一个筐里放一个孩子，挑起来就往外跑。一出屋门，他就飞起来了，耳边的风呼呼直响。飞了一会儿，望见妻子和老太婆了，他就喊“我来了”， 两个孩子也连声叫“妈妈” 。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5083" y="1220788"/>
            <a:ext cx="3994547" cy="476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9344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7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Box 1"/>
          <p:cNvSpPr txBox="1">
            <a:spLocks noChangeArrowheads="1"/>
          </p:cNvSpPr>
          <p:nvPr/>
        </p:nvSpPr>
        <p:spPr bwMode="auto">
          <a:xfrm>
            <a:off x="2279576" y="476672"/>
            <a:ext cx="7704856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prstClr val="black"/>
                </a:solidFill>
                <a:latin typeface="微软雅黑" pitchFamily="34" charset="-122"/>
              </a:rPr>
              <a:t>       越飞越近，眼看要赶上了，王母娘娘拔下头上的玉簪往背后一划，遭了，牛郎的前边忽然出现一条天河。天河很宽，波浪很大，牛郎飞不过去了。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280548" y="4360865"/>
            <a:ext cx="3559868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</a:rPr>
              <a:t>冷酷无情     心狠手辣</a:t>
            </a:r>
          </a:p>
        </p:txBody>
      </p:sp>
      <p:pic>
        <p:nvPicPr>
          <p:cNvPr id="18435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6039" y="3179763"/>
            <a:ext cx="3190875" cy="314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387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3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3" grpId="0"/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Box 1"/>
          <p:cNvSpPr txBox="1">
            <a:spLocks noChangeArrowheads="1"/>
          </p:cNvSpPr>
          <p:nvPr/>
        </p:nvSpPr>
        <p:spPr bwMode="auto">
          <a:xfrm>
            <a:off x="1775520" y="4593785"/>
            <a:ext cx="8640960" cy="1643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prstClr val="black"/>
                </a:solidFill>
                <a:latin typeface="微软雅黑" pitchFamily="34" charset="-122"/>
              </a:rPr>
              <a:t>       织女受了很厉害的惩罚，可是不肯死心，一定要跟牛郎一块儿过日子。日久天长，王母娘娘也拗不过她，就允许她每年农历七月七日跟牛郎会一次面。</a:t>
            </a:r>
            <a:endParaRPr lang="en-US" altLang="zh-CN" sz="2800" dirty="0">
              <a:solidFill>
                <a:prstClr val="black"/>
              </a:solidFill>
              <a:latin typeface="微软雅黑" pitchFamily="34" charset="-122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8738" y="2655890"/>
            <a:ext cx="4595813" cy="192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1919536" y="836712"/>
            <a:ext cx="8280920" cy="1643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rgbClr val="000000"/>
                </a:solidFill>
                <a:latin typeface="微软雅黑" pitchFamily="34" charset="-122"/>
              </a:rPr>
              <a:t>       从此以后，牛郎在天河的这边，织女在天河的那边，只能远远地望着，不能住在一块儿了。他们就成了天河两边的牵牛星和织女星。</a:t>
            </a:r>
            <a:endParaRPr lang="en-US" altLang="zh-CN" sz="2800" dirty="0">
              <a:solidFill>
                <a:srgbClr val="000000"/>
              </a:solidFill>
              <a:latin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25330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7" grpId="0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Box 1"/>
          <p:cNvSpPr txBox="1">
            <a:spLocks noChangeArrowheads="1"/>
          </p:cNvSpPr>
          <p:nvPr/>
        </p:nvSpPr>
        <p:spPr bwMode="auto">
          <a:xfrm>
            <a:off x="1703512" y="1055690"/>
            <a:ext cx="8856984" cy="2751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dirty="0">
                <a:solidFill>
                  <a:prstClr val="black"/>
                </a:solidFill>
                <a:latin typeface="微软雅黑" pitchFamily="34" charset="-122"/>
              </a:rPr>
              <a:t>       </a:t>
            </a:r>
            <a:r>
              <a:rPr lang="zh-CN" altLang="en-US" sz="2800" dirty="0">
                <a:solidFill>
                  <a:prstClr val="black"/>
                </a:solidFill>
                <a:latin typeface="微软雅黑" pitchFamily="34" charset="-122"/>
              </a:rPr>
              <a:t>每年的这一天，成群的喜鹊在天河上边搭起一座桥，让牛郎、织女在桥上会面。就因为这件事，每逢那一天，人们很少看见喜鹊，它们都往天河那儿搭桥去了。还有人说，那一天夜里，要是在葡萄架下边静静地听着，还可以听见牛郎、织女在桥上亲亲密密地说话呢。</a:t>
            </a: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5760" y="4077072"/>
            <a:ext cx="4643438" cy="234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660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Box 1"/>
          <p:cNvSpPr txBox="1">
            <a:spLocks noChangeArrowheads="1"/>
          </p:cNvSpPr>
          <p:nvPr/>
        </p:nvSpPr>
        <p:spPr bwMode="auto">
          <a:xfrm>
            <a:off x="2685144" y="1071563"/>
            <a:ext cx="4608626" cy="3416320"/>
          </a:xfrm>
          <a:prstGeom prst="rect">
            <a:avLst/>
          </a:prstGeom>
          <a:noFill/>
          <a:ln w="22225">
            <a:solidFill>
              <a:srgbClr val="FF0000"/>
            </a:solidFill>
            <a:prstDash val="dash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0070C0"/>
                </a:solidFill>
                <a:latin typeface="微软雅黑" pitchFamily="34" charset="-122"/>
              </a:rPr>
              <a:t>《</a:t>
            </a:r>
            <a:r>
              <a:rPr lang="zh-CN" altLang="en-US" sz="2400" b="1" dirty="0">
                <a:solidFill>
                  <a:srgbClr val="0070C0"/>
                </a:solidFill>
                <a:latin typeface="微软雅黑" pitchFamily="34" charset="-122"/>
              </a:rPr>
              <a:t>迢迢牵牛星</a:t>
            </a:r>
            <a:r>
              <a:rPr lang="en-US" altLang="zh-CN" sz="2400" b="1" dirty="0">
                <a:solidFill>
                  <a:srgbClr val="0070C0"/>
                </a:solidFill>
                <a:latin typeface="微软雅黑" pitchFamily="34" charset="-122"/>
              </a:rPr>
              <a:t>》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70C0"/>
                </a:solidFill>
                <a:latin typeface="微软雅黑" pitchFamily="34" charset="-122"/>
              </a:rPr>
              <a:t>迢迢牵牛星，皎皎河汉女。</a:t>
            </a:r>
            <a:endParaRPr lang="en-US" altLang="zh-CN" sz="2400" b="1" dirty="0">
              <a:solidFill>
                <a:srgbClr val="0070C0"/>
              </a:solidFill>
              <a:latin typeface="微软雅黑" pitchFamily="34" charset="-122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70C0"/>
                </a:solidFill>
                <a:latin typeface="微软雅黑" pitchFamily="34" charset="-122"/>
              </a:rPr>
              <a:t>纤纤擢素手，扎扎弄机杼。</a:t>
            </a:r>
            <a:endParaRPr lang="en-US" altLang="zh-CN" sz="2400" b="1" dirty="0">
              <a:solidFill>
                <a:srgbClr val="0070C0"/>
              </a:solidFill>
              <a:latin typeface="微软雅黑" pitchFamily="34" charset="-122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70C0"/>
                </a:solidFill>
                <a:latin typeface="微软雅黑" pitchFamily="34" charset="-122"/>
              </a:rPr>
              <a:t>终日不成章，泣涕零如雨。</a:t>
            </a:r>
            <a:endParaRPr lang="en-US" altLang="zh-CN" sz="2400" b="1" dirty="0">
              <a:solidFill>
                <a:srgbClr val="0070C0"/>
              </a:solidFill>
              <a:latin typeface="微软雅黑" pitchFamily="34" charset="-122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70C0"/>
                </a:solidFill>
                <a:latin typeface="微软雅黑" pitchFamily="34" charset="-122"/>
              </a:rPr>
              <a:t>河汉清且浅，相去复几许？</a:t>
            </a:r>
            <a:endParaRPr lang="en-US" altLang="zh-CN" sz="2400" b="1" dirty="0">
              <a:solidFill>
                <a:srgbClr val="0070C0"/>
              </a:solidFill>
              <a:latin typeface="微软雅黑" pitchFamily="34" charset="-122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70C0"/>
                </a:solidFill>
                <a:latin typeface="微软雅黑" pitchFamily="34" charset="-122"/>
              </a:rPr>
              <a:t>盈盈一水间，脉脉不得语。</a:t>
            </a:r>
          </a:p>
        </p:txBody>
      </p:sp>
      <p:sp>
        <p:nvSpPr>
          <p:cNvPr id="36866" name="TextBox 2"/>
          <p:cNvSpPr txBox="1">
            <a:spLocks noChangeArrowheads="1"/>
          </p:cNvSpPr>
          <p:nvPr/>
        </p:nvSpPr>
        <p:spPr bwMode="auto">
          <a:xfrm>
            <a:off x="2566988" y="4610100"/>
            <a:ext cx="733901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prstClr val="black"/>
                </a:solidFill>
                <a:latin typeface="微软雅黑" pitchFamily="34" charset="-122"/>
              </a:rPr>
              <a:t>       </a:t>
            </a:r>
            <a:r>
              <a:rPr lang="zh-CN" altLang="en-US" sz="2400" b="1" dirty="0">
                <a:solidFill>
                  <a:prstClr val="black"/>
                </a:solidFill>
                <a:latin typeface="微软雅黑" pitchFamily="34" charset="-122"/>
              </a:rPr>
              <a:t>这是</a:t>
            </a:r>
            <a:r>
              <a:rPr lang="en-US" altLang="zh-CN" sz="2400" b="1" dirty="0">
                <a:solidFill>
                  <a:prstClr val="black"/>
                </a:solidFill>
                <a:latin typeface="微软雅黑" pitchFamily="34" charset="-122"/>
              </a:rPr>
              <a:t>《</a:t>
            </a:r>
            <a:r>
              <a:rPr lang="zh-CN" altLang="en-US" sz="2400" b="1" dirty="0">
                <a:solidFill>
                  <a:prstClr val="black"/>
                </a:solidFill>
                <a:latin typeface="微软雅黑" pitchFamily="34" charset="-122"/>
              </a:rPr>
              <a:t>古诗十九首</a:t>
            </a:r>
            <a:r>
              <a:rPr lang="en-US" altLang="zh-CN" sz="2400" b="1" dirty="0">
                <a:solidFill>
                  <a:prstClr val="black"/>
                </a:solidFill>
                <a:latin typeface="微软雅黑" pitchFamily="34" charset="-122"/>
              </a:rPr>
              <a:t>》</a:t>
            </a:r>
            <a:r>
              <a:rPr lang="zh-CN" altLang="en-US" sz="2400" b="1" dirty="0">
                <a:solidFill>
                  <a:prstClr val="black"/>
                </a:solidFill>
                <a:latin typeface="微软雅黑" pitchFamily="34" charset="-122"/>
              </a:rPr>
              <a:t>之一，取材于牛郎织女的传说故事，描述了织女一边织布一边思念牛郎的情景，借以抒发世间女子离别相思之情。</a:t>
            </a:r>
          </a:p>
        </p:txBody>
      </p:sp>
      <p:pic>
        <p:nvPicPr>
          <p:cNvPr id="3686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2149" y="1301750"/>
            <a:ext cx="2253853" cy="288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7411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5" grpId="0" animBg="1"/>
      <p:bldP spid="3686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Box 1"/>
          <p:cNvSpPr txBox="1">
            <a:spLocks noChangeArrowheads="1"/>
          </p:cNvSpPr>
          <p:nvPr/>
        </p:nvSpPr>
        <p:spPr bwMode="auto">
          <a:xfrm>
            <a:off x="2917032" y="1336677"/>
            <a:ext cx="6329363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>
                <a:solidFill>
                  <a:prstClr val="black"/>
                </a:solidFill>
                <a:latin typeface="微软雅黑" pitchFamily="34" charset="-122"/>
              </a:rPr>
              <a:t>1.</a:t>
            </a:r>
            <a:r>
              <a:rPr lang="zh-CN" altLang="en-US" sz="2800" dirty="0">
                <a:solidFill>
                  <a:prstClr val="black"/>
                </a:solidFill>
                <a:latin typeface="微软雅黑" pitchFamily="34" charset="-122"/>
              </a:rPr>
              <a:t>抄写词语</a:t>
            </a:r>
            <a:endParaRPr lang="en-US" altLang="zh-CN" sz="2800" dirty="0">
              <a:solidFill>
                <a:prstClr val="black"/>
              </a:solidFill>
              <a:latin typeface="微软雅黑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prstClr val="black"/>
                </a:solidFill>
                <a:latin typeface="微软雅黑" pitchFamily="34" charset="-122"/>
              </a:rPr>
              <a:t>偎 在      节俭      衰  老      发 誓      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prstClr val="black"/>
                </a:solidFill>
                <a:latin typeface="微软雅黑" pitchFamily="34" charset="-122"/>
              </a:rPr>
              <a:t>泰 山      玉 簪      珊 瑚 礁      两 个 筐         拗 不 过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>
                <a:solidFill>
                  <a:prstClr val="black"/>
                </a:solidFill>
                <a:latin typeface="微软雅黑" pitchFamily="34" charset="-122"/>
              </a:rPr>
              <a:t>2.</a:t>
            </a:r>
            <a:r>
              <a:rPr lang="zh-CN" altLang="en-US" sz="2800" dirty="0">
                <a:solidFill>
                  <a:prstClr val="black"/>
                </a:solidFill>
                <a:latin typeface="微软雅黑" pitchFamily="34" charset="-122"/>
              </a:rPr>
              <a:t>复述</a:t>
            </a:r>
            <a:r>
              <a:rPr lang="en-US" altLang="zh-CN" sz="2800" dirty="0">
                <a:solidFill>
                  <a:prstClr val="black"/>
                </a:solidFill>
                <a:latin typeface="微软雅黑" pitchFamily="34" charset="-122"/>
              </a:rPr>
              <a:t>《</a:t>
            </a:r>
            <a:r>
              <a:rPr lang="zh-CN" altLang="en-US" sz="2800" dirty="0">
                <a:solidFill>
                  <a:prstClr val="black"/>
                </a:solidFill>
                <a:latin typeface="微软雅黑" pitchFamily="34" charset="-122"/>
              </a:rPr>
              <a:t>牛郎织女</a:t>
            </a:r>
            <a:r>
              <a:rPr lang="en-US" altLang="zh-CN" sz="2800" dirty="0">
                <a:solidFill>
                  <a:prstClr val="black"/>
                </a:solidFill>
                <a:latin typeface="微软雅黑" pitchFamily="34" charset="-122"/>
              </a:rPr>
              <a:t>》</a:t>
            </a:r>
            <a:r>
              <a:rPr lang="zh-CN" altLang="en-US" sz="2800" dirty="0">
                <a:solidFill>
                  <a:prstClr val="black"/>
                </a:solidFill>
                <a:latin typeface="微软雅黑" pitchFamily="34" charset="-122"/>
              </a:rPr>
              <a:t>的故事。 </a:t>
            </a:r>
          </a:p>
        </p:txBody>
      </p:sp>
    </p:spTree>
    <p:extLst>
      <p:ext uri="{BB962C8B-B14F-4D97-AF65-F5344CB8AC3E}">
        <p14:creationId xmlns:p14="http://schemas.microsoft.com/office/powerpoint/2010/main" val="285873702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7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8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6465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1"/>
          <p:cNvSpPr txBox="1">
            <a:spLocks noChangeArrowheads="1"/>
          </p:cNvSpPr>
          <p:nvPr/>
        </p:nvSpPr>
        <p:spPr bwMode="auto">
          <a:xfrm>
            <a:off x="2279576" y="1238557"/>
            <a:ext cx="7704856" cy="4062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prstClr val="black"/>
                </a:solidFill>
                <a:latin typeface="微软雅黑" pitchFamily="34" charset="-122"/>
              </a:rPr>
              <a:t>       </a:t>
            </a:r>
            <a:r>
              <a:rPr lang="zh-CN" altLang="en-US" sz="2400" dirty="0">
                <a:solidFill>
                  <a:prstClr val="black"/>
                </a:solidFill>
                <a:latin typeface="微软雅黑" pitchFamily="34" charset="-122"/>
              </a:rPr>
              <a:t>牛郎织女是中国民间传说中的人物。牛郎和织女是从牛郎星和织女星的星名衍化而来的。汉魏间，民间即有此故事。故事中牛郎是人间的看牛郎，织女则是天帝之女。织女与牛郎婚配，并生一男一女，最后王母将其捉回，在两人之间划出一道天河，二人只能靠鹊桥每年七夕相会。它与孟姜女传说、白蛇传说、梁祝传说被称为中国四大传说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415480" y="260648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84967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1895264" y="1484784"/>
            <a:ext cx="8401471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>
                <a:solidFill>
                  <a:prstClr val="black"/>
                </a:solidFill>
                <a:latin typeface="微软雅黑" pitchFamily="34" charset="-122"/>
              </a:rPr>
              <a:t>   </a:t>
            </a:r>
            <a:r>
              <a:rPr lang="en-US" altLang="zh-CN" sz="2800" dirty="0" smtClean="0">
                <a:solidFill>
                  <a:prstClr val="black"/>
                </a:solidFill>
                <a:latin typeface="微软雅黑" pitchFamily="34" charset="-122"/>
              </a:rPr>
              <a:t>1</a:t>
            </a:r>
            <a:r>
              <a:rPr lang="en-US" altLang="zh-CN" sz="2800" dirty="0">
                <a:solidFill>
                  <a:prstClr val="black"/>
                </a:solidFill>
                <a:latin typeface="微软雅黑" pitchFamily="34" charset="-122"/>
              </a:rPr>
              <a:t>.</a:t>
            </a:r>
            <a:r>
              <a:rPr lang="zh-CN" altLang="en-US" sz="2800" dirty="0">
                <a:solidFill>
                  <a:prstClr val="black"/>
                </a:solidFill>
                <a:latin typeface="微软雅黑" pitchFamily="34" charset="-122"/>
              </a:rPr>
              <a:t>认真读课文，要读准字音，长句子多读几遍。</a:t>
            </a:r>
            <a:endParaRPr lang="en-US" altLang="zh-CN" sz="2800" dirty="0">
              <a:solidFill>
                <a:prstClr val="black"/>
              </a:solidFill>
              <a:latin typeface="微软雅黑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>
                <a:solidFill>
                  <a:prstClr val="black"/>
                </a:solidFill>
                <a:latin typeface="微软雅黑" pitchFamily="34" charset="-122"/>
              </a:rPr>
              <a:t>   </a:t>
            </a:r>
            <a:r>
              <a:rPr lang="en-US" altLang="zh-CN" sz="2800" dirty="0" smtClean="0">
                <a:solidFill>
                  <a:prstClr val="black"/>
                </a:solidFill>
                <a:latin typeface="微软雅黑" pitchFamily="34" charset="-122"/>
              </a:rPr>
              <a:t>2</a:t>
            </a:r>
            <a:r>
              <a:rPr lang="en-US" altLang="zh-CN" sz="2800" dirty="0">
                <a:solidFill>
                  <a:prstClr val="black"/>
                </a:solidFill>
                <a:latin typeface="微软雅黑" pitchFamily="34" charset="-122"/>
              </a:rPr>
              <a:t>.</a:t>
            </a:r>
            <a:r>
              <a:rPr lang="zh-CN" altLang="en-US" sz="2800" dirty="0">
                <a:solidFill>
                  <a:prstClr val="black"/>
                </a:solidFill>
                <a:latin typeface="微软雅黑" pitchFamily="34" charset="-122"/>
              </a:rPr>
              <a:t>想想课文的主要内容，用几句话概括课文内容。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65381" y="3001965"/>
            <a:ext cx="1771650" cy="259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9472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1"/>
          <p:cNvSpPr txBox="1">
            <a:spLocks noChangeArrowheads="1"/>
          </p:cNvSpPr>
          <p:nvPr/>
        </p:nvSpPr>
        <p:spPr bwMode="auto">
          <a:xfrm>
            <a:off x="1991544" y="1352550"/>
            <a:ext cx="835292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dirty="0">
                <a:solidFill>
                  <a:prstClr val="black"/>
                </a:solidFill>
                <a:latin typeface="微软雅黑" pitchFamily="34" charset="-122"/>
              </a:rPr>
              <a:t>想想课文的主要内容，用几句话概括课文内容。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856310" y="2589440"/>
            <a:ext cx="2961085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C00000"/>
                </a:solidFill>
                <a:latin typeface="微软雅黑" pitchFamily="34" charset="-122"/>
              </a:rPr>
              <a:t>生活美满</a:t>
            </a:r>
            <a:endParaRPr lang="en-US" altLang="zh-CN" sz="3200" b="1" dirty="0">
              <a:solidFill>
                <a:srgbClr val="C00000"/>
              </a:solidFill>
              <a:latin typeface="微软雅黑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C00000"/>
                </a:solidFill>
                <a:latin typeface="微软雅黑" pitchFamily="34" charset="-122"/>
              </a:rPr>
              <a:t>老牛留言</a:t>
            </a:r>
            <a:endParaRPr lang="en-US" altLang="zh-CN" sz="3200" b="1" dirty="0">
              <a:solidFill>
                <a:srgbClr val="C00000"/>
              </a:solidFill>
              <a:latin typeface="微软雅黑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C00000"/>
                </a:solidFill>
                <a:latin typeface="微软雅黑" pitchFamily="34" charset="-122"/>
              </a:rPr>
              <a:t>织女被抓</a:t>
            </a:r>
            <a:endParaRPr lang="en-US" altLang="zh-CN" sz="3200" b="1" dirty="0">
              <a:solidFill>
                <a:srgbClr val="C00000"/>
              </a:solidFill>
              <a:latin typeface="微软雅黑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C00000"/>
                </a:solidFill>
                <a:latin typeface="微软雅黑" pitchFamily="34" charset="-122"/>
              </a:rPr>
              <a:t>牛郎追赶</a:t>
            </a:r>
            <a:endParaRPr lang="en-US" altLang="zh-CN" sz="3200" b="1" dirty="0">
              <a:solidFill>
                <a:srgbClr val="C00000"/>
              </a:solidFill>
              <a:latin typeface="微软雅黑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C00000"/>
                </a:solidFill>
                <a:latin typeface="微软雅黑" pitchFamily="34" charset="-122"/>
              </a:rPr>
              <a:t>隔河相望</a:t>
            </a:r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1738" y="2427288"/>
            <a:ext cx="3504010" cy="326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5270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3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1"/>
          <p:cNvSpPr txBox="1">
            <a:spLocks noChangeArrowheads="1"/>
          </p:cNvSpPr>
          <p:nvPr/>
        </p:nvSpPr>
        <p:spPr bwMode="auto">
          <a:xfrm>
            <a:off x="2351584" y="1052736"/>
            <a:ext cx="7560840" cy="208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dirty="0">
                <a:solidFill>
                  <a:prstClr val="black"/>
                </a:solidFill>
                <a:latin typeface="微软雅黑" pitchFamily="34" charset="-122"/>
              </a:rPr>
              <a:t>        </a:t>
            </a:r>
            <a:r>
              <a:rPr lang="zh-CN" altLang="en-US" sz="3600" dirty="0">
                <a:solidFill>
                  <a:prstClr val="black"/>
                </a:solidFill>
                <a:latin typeface="微软雅黑" pitchFamily="34" charset="-122"/>
              </a:rPr>
              <a:t>请同学们认真地朗读课文的第一自然段。从此以后，牛郎和织女过起了怎样的幸福生活？</a:t>
            </a: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6355" y="3378200"/>
            <a:ext cx="6193631" cy="272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5017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1"/>
          <p:cNvSpPr txBox="1">
            <a:spLocks noChangeArrowheads="1"/>
          </p:cNvSpPr>
          <p:nvPr/>
        </p:nvSpPr>
        <p:spPr bwMode="auto">
          <a:xfrm>
            <a:off x="1703512" y="980728"/>
            <a:ext cx="8784976" cy="186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dirty="0">
                <a:solidFill>
                  <a:prstClr val="black"/>
                </a:solidFill>
                <a:latin typeface="微软雅黑" pitchFamily="34" charset="-122"/>
              </a:rPr>
              <a:t>       跟牛郎一块儿干活，</a:t>
            </a:r>
            <a:r>
              <a:rPr lang="zh-CN" altLang="en-US" sz="3200" dirty="0">
                <a:solidFill>
                  <a:srgbClr val="C00000"/>
                </a:solidFill>
                <a:latin typeface="微软雅黑" pitchFamily="34" charset="-122"/>
              </a:rPr>
              <a:t>她喜欢</a:t>
            </a:r>
            <a:r>
              <a:rPr lang="zh-CN" altLang="en-US" sz="3200" dirty="0">
                <a:solidFill>
                  <a:prstClr val="black"/>
                </a:solidFill>
                <a:latin typeface="微软雅黑" pitchFamily="34" charset="-122"/>
              </a:rPr>
              <a:t>；逗着兄弟俩玩，</a:t>
            </a:r>
            <a:r>
              <a:rPr lang="zh-CN" altLang="en-US" sz="3200" dirty="0">
                <a:solidFill>
                  <a:srgbClr val="C00000"/>
                </a:solidFill>
                <a:latin typeface="微软雅黑" pitchFamily="34" charset="-122"/>
              </a:rPr>
              <a:t>她喜欢</a:t>
            </a:r>
            <a:r>
              <a:rPr lang="zh-CN" altLang="en-US" sz="3200" dirty="0">
                <a:solidFill>
                  <a:prstClr val="black"/>
                </a:solidFill>
                <a:latin typeface="微软雅黑" pitchFamily="34" charset="-122"/>
              </a:rPr>
              <a:t>；看门前小溪的水活泼地流过去，她喜欢；听晓风晚风轻轻地吹过树林，</a:t>
            </a:r>
            <a:r>
              <a:rPr lang="zh-CN" altLang="en-US" sz="3200" dirty="0">
                <a:solidFill>
                  <a:srgbClr val="C00000"/>
                </a:solidFill>
                <a:latin typeface="微软雅黑" pitchFamily="34" charset="-122"/>
              </a:rPr>
              <a:t>她喜欢</a:t>
            </a:r>
            <a:r>
              <a:rPr lang="zh-CN" altLang="en-US" sz="3200" dirty="0">
                <a:solidFill>
                  <a:prstClr val="black"/>
                </a:solidFill>
                <a:latin typeface="微软雅黑" pitchFamily="34" charset="-122"/>
              </a:rPr>
              <a:t>。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3429" y="3149602"/>
            <a:ext cx="6846094" cy="320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6544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1"/>
          <p:cNvSpPr txBox="1">
            <a:spLocks noChangeArrowheads="1"/>
          </p:cNvSpPr>
          <p:nvPr/>
        </p:nvSpPr>
        <p:spPr bwMode="auto">
          <a:xfrm>
            <a:off x="2423592" y="1128713"/>
            <a:ext cx="7374062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200" dirty="0">
                <a:solidFill>
                  <a:prstClr val="black"/>
                </a:solidFill>
                <a:latin typeface="微软雅黑" pitchFamily="34" charset="-122"/>
              </a:rPr>
              <a:t>       </a:t>
            </a:r>
            <a:r>
              <a:rPr lang="zh-CN" altLang="en-US" sz="3200" dirty="0">
                <a:solidFill>
                  <a:prstClr val="black"/>
                </a:solidFill>
                <a:latin typeface="微软雅黑" pitchFamily="34" charset="-122"/>
              </a:rPr>
              <a:t>王母娘娘知道他们的事后会怎么做呢？</a:t>
            </a:r>
            <a:r>
              <a:rPr lang="en-US" altLang="zh-CN" sz="3200" dirty="0">
                <a:solidFill>
                  <a:prstClr val="black"/>
                </a:solidFill>
                <a:latin typeface="微软雅黑" pitchFamily="34" charset="-122"/>
              </a:rPr>
              <a:t>(</a:t>
            </a:r>
            <a:r>
              <a:rPr lang="zh-CN" altLang="en-US" sz="3200" dirty="0">
                <a:solidFill>
                  <a:prstClr val="black"/>
                </a:solidFill>
                <a:latin typeface="微软雅黑" pitchFamily="34" charset="-122"/>
              </a:rPr>
              <a:t>自由朗读第</a:t>
            </a:r>
            <a:r>
              <a:rPr lang="en-US" altLang="zh-CN" sz="3200" dirty="0">
                <a:solidFill>
                  <a:prstClr val="black"/>
                </a:solidFill>
                <a:latin typeface="微软雅黑" pitchFamily="34" charset="-122"/>
              </a:rPr>
              <a:t>3</a:t>
            </a:r>
            <a:r>
              <a:rPr lang="zh-CN" altLang="en-US" sz="3200" dirty="0">
                <a:solidFill>
                  <a:prstClr val="black"/>
                </a:solidFill>
                <a:latin typeface="微软雅黑" pitchFamily="34" charset="-122"/>
              </a:rPr>
              <a:t>～</a:t>
            </a:r>
            <a:r>
              <a:rPr lang="en-US" altLang="zh-CN" sz="3200" dirty="0">
                <a:solidFill>
                  <a:prstClr val="black"/>
                </a:solidFill>
                <a:latin typeface="微软雅黑" pitchFamily="34" charset="-122"/>
              </a:rPr>
              <a:t>4</a:t>
            </a:r>
            <a:r>
              <a:rPr lang="zh-CN" altLang="en-US" sz="3200" dirty="0">
                <a:solidFill>
                  <a:prstClr val="black"/>
                </a:solidFill>
                <a:latin typeface="微软雅黑" pitchFamily="34" charset="-122"/>
              </a:rPr>
              <a:t>自然段</a:t>
            </a:r>
            <a:r>
              <a:rPr lang="en-US" altLang="zh-CN" sz="3200" dirty="0">
                <a:solidFill>
                  <a:prstClr val="black"/>
                </a:solidFill>
                <a:latin typeface="微软雅黑" pitchFamily="34" charset="-122"/>
              </a:rPr>
              <a:t>)</a:t>
            </a:r>
            <a:endParaRPr lang="zh-CN" altLang="en-US" sz="3200" dirty="0">
              <a:solidFill>
                <a:prstClr val="black"/>
              </a:solidFill>
              <a:latin typeface="微软雅黑" pitchFamily="34" charset="-122"/>
            </a:endParaRPr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4738" y="2932113"/>
            <a:ext cx="5131594" cy="326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0582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Box 1"/>
          <p:cNvSpPr txBox="1">
            <a:spLocks noChangeArrowheads="1"/>
          </p:cNvSpPr>
          <p:nvPr/>
        </p:nvSpPr>
        <p:spPr bwMode="auto">
          <a:xfrm>
            <a:off x="1775520" y="1330890"/>
            <a:ext cx="8784976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prstClr val="black"/>
                </a:solidFill>
                <a:latin typeface="微软雅黑" pitchFamily="34" charset="-122"/>
              </a:rPr>
              <a:t>       再说天上，仙女们溜到人间洗澡的事到底让王母娘娘知道了。王母娘娘罚她们，把她们关在黑屋子里。她尤其恨织女，竟敢留在人间不回来，简直是有意败坏她的门风，损害她的尊严。她发誓要把织女捉回来，哪怕织女藏在泰山底下的石缝里，大海中心的珊瑚礁上，也一定要抓回来，给她顶厉害的惩罚。</a:t>
            </a:r>
          </a:p>
        </p:txBody>
      </p:sp>
    </p:spTree>
    <p:extLst>
      <p:ext uri="{BB962C8B-B14F-4D97-AF65-F5344CB8AC3E}">
        <p14:creationId xmlns:p14="http://schemas.microsoft.com/office/powerpoint/2010/main" val="3057009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Box 1"/>
          <p:cNvSpPr txBox="1">
            <a:spLocks noChangeArrowheads="1"/>
          </p:cNvSpPr>
          <p:nvPr/>
        </p:nvSpPr>
        <p:spPr bwMode="auto">
          <a:xfrm>
            <a:off x="1631504" y="476672"/>
            <a:ext cx="9145015" cy="326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dirty="0">
                <a:solidFill>
                  <a:prstClr val="black"/>
                </a:solidFill>
                <a:latin typeface="微软雅黑" pitchFamily="34" charset="-122"/>
              </a:rPr>
              <a:t>      </a:t>
            </a:r>
            <a:r>
              <a:rPr lang="zh-CN" altLang="en-US" sz="2800" dirty="0">
                <a:solidFill>
                  <a:prstClr val="black"/>
                </a:solidFill>
                <a:latin typeface="微软雅黑" pitchFamily="34" charset="-122"/>
              </a:rPr>
              <a:t>王母娘娘派了好些天兵天将到人间察访。察访了好久，才知道织女在牛郎家里，跟牛郎做了夫妻。一天，她亲自到牛郎家里，可巧牛郎在地里干活，她就</a:t>
            </a:r>
            <a:r>
              <a:rPr lang="zh-CN" altLang="en-US" sz="2800" dirty="0">
                <a:solidFill>
                  <a:srgbClr val="FF0000"/>
                </a:solidFill>
                <a:latin typeface="微软雅黑" pitchFamily="34" charset="-122"/>
              </a:rPr>
              <a:t>一把抓住</a:t>
            </a:r>
            <a:r>
              <a:rPr lang="zh-CN" altLang="en-US" sz="2800" dirty="0">
                <a:solidFill>
                  <a:prstClr val="black"/>
                </a:solidFill>
                <a:latin typeface="微软雅黑" pitchFamily="34" charset="-122"/>
              </a:rPr>
              <a:t>织女往外走。织女的男孩见那老太婆怒气冲冲地拉着妈妈走，就跑过来拉住妈妈的衣裳，王母娘娘</a:t>
            </a:r>
            <a:r>
              <a:rPr lang="zh-CN" altLang="en-US" sz="2800" dirty="0">
                <a:solidFill>
                  <a:srgbClr val="FF0000"/>
                </a:solidFill>
                <a:latin typeface="微软雅黑" pitchFamily="34" charset="-122"/>
              </a:rPr>
              <a:t>狠狠一推</a:t>
            </a:r>
            <a:r>
              <a:rPr lang="zh-CN" altLang="en-US" sz="2800" dirty="0">
                <a:solidFill>
                  <a:prstClr val="black"/>
                </a:solidFill>
                <a:latin typeface="微软雅黑" pitchFamily="34" charset="-122"/>
              </a:rPr>
              <a:t>，孩子倒在地上，她就带着织女，一齐飞起来。</a:t>
            </a:r>
          </a:p>
        </p:txBody>
      </p:sp>
      <p:sp>
        <p:nvSpPr>
          <p:cNvPr id="28674" name="TextBox 2"/>
          <p:cNvSpPr txBox="1">
            <a:spLocks noChangeArrowheads="1"/>
          </p:cNvSpPr>
          <p:nvPr/>
        </p:nvSpPr>
        <p:spPr bwMode="auto">
          <a:xfrm>
            <a:off x="6285311" y="4672015"/>
            <a:ext cx="3555105" cy="523220"/>
          </a:xfrm>
          <a:prstGeom prst="rect">
            <a:avLst/>
          </a:prstGeom>
          <a:solidFill>
            <a:srgbClr val="FBE5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</a:rPr>
              <a:t>粗暴野蛮    凶狠歹毒</a:t>
            </a: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7032" y="3938590"/>
            <a:ext cx="2842022" cy="233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0564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3" grpId="0"/>
      <p:bldP spid="2867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1024</Words>
  <Application>Microsoft Office PowerPoint</Application>
  <PresentationFormat>宽屏</PresentationFormat>
  <Paragraphs>52</Paragraphs>
  <Slides>18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7" baseType="lpstr">
      <vt:lpstr>Meiryo</vt:lpstr>
      <vt:lpstr>楷体_GB2312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</cp:revision>
  <dcterms:created xsi:type="dcterms:W3CDTF">2019-08-14T02:35:27Z</dcterms:created>
  <dcterms:modified xsi:type="dcterms:W3CDTF">2021-10-04T14:57:50Z</dcterms:modified>
</cp:coreProperties>
</file>