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7" r:id="rId2"/>
    <p:sldMasterId id="2147483699" r:id="rId3"/>
  </p:sldMasterIdLst>
  <p:notesMasterIdLst>
    <p:notesMasterId r:id="rId19"/>
  </p:notesMasterIdLst>
  <p:handoutMasterIdLst>
    <p:handoutMasterId r:id="rId20"/>
  </p:handoutMasterIdLst>
  <p:sldIdLst>
    <p:sldId id="523" r:id="rId4"/>
    <p:sldId id="323" r:id="rId5"/>
    <p:sldId id="1093" r:id="rId6"/>
    <p:sldId id="1012" r:id="rId7"/>
    <p:sldId id="1088" r:id="rId8"/>
    <p:sldId id="1090" r:id="rId9"/>
    <p:sldId id="1098" r:id="rId10"/>
    <p:sldId id="1091" r:id="rId11"/>
    <p:sldId id="1092" r:id="rId12"/>
    <p:sldId id="1096" r:id="rId13"/>
    <p:sldId id="1095" r:id="rId14"/>
    <p:sldId id="1099" r:id="rId15"/>
    <p:sldId id="1097" r:id="rId16"/>
    <p:sldId id="1100" r:id="rId17"/>
    <p:sldId id="1101" r:id="rId18"/>
  </p:sldIdLst>
  <p:sldSz cx="9144000" cy="5143500" type="screen16x9"/>
  <p:notesSz cx="6858000" cy="9144000"/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FF0000"/>
    <a:srgbClr val="0066FF"/>
    <a:srgbClr val="A38302"/>
    <a:srgbClr val="FEFCDE"/>
    <a:srgbClr val="00B05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0" y="12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1885CF9-3CD1-40A3-AC03-3C221CE4BB61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E11E0AE-04D1-4D0E-875B-8C4455FF7E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232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A3ED7CD-311C-47BA-AA0B-8426A85CE2C3}" type="datetimeFigureOut">
              <a:rPr lang="zh-CN" altLang="en-US"/>
              <a:pPr>
                <a:defRPr/>
              </a:pPr>
              <a:t>2021/10/3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5F82E3D-7552-4E4C-B57F-1E82AD7FEC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50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A801CE-E773-424D-9625-4E5253331E1B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82570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11D643-12EA-4BF1-91B2-33265CBF2B8B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60752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F82E3D-7552-4E4C-B57F-1E82AD7FEC0A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023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254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820347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80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5552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11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6017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40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202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39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378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0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34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5469502"/>
      </p:ext>
    </p:extLst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448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850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881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80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0614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51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6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538912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081656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148426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122369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803577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673177"/>
      </p:ext>
    </p:extLst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998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8" r:id="rId8"/>
  </p:sldLayoutIdLst>
  <p:transition spd="slow">
    <p:random/>
  </p:transition>
  <p:txStyles>
    <p:titleStyle>
      <a:lvl1pPr algn="ctr" defTabSz="68580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 userDrawn="1"/>
        </p:nvGrpSpPr>
        <p:grpSpPr bwMode="auto">
          <a:xfrm>
            <a:off x="0" y="0"/>
            <a:ext cx="9144000" cy="5143500"/>
            <a:chOff x="0" y="-1"/>
            <a:chExt cx="9144000" cy="5143499"/>
          </a:xfrm>
        </p:grpSpPr>
        <p:pic>
          <p:nvPicPr>
            <p:cNvPr id="1027" name="图片 11"/>
            <p:cNvPicPr>
              <a:picLocks noChangeAspect="1"/>
            </p:cNvPicPr>
            <p:nvPr userDrawn="1"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0" y="-1"/>
              <a:ext cx="9144000" cy="5143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图片 6"/>
            <p:cNvPicPr>
              <a:picLocks noChangeAspect="1"/>
            </p:cNvPicPr>
            <p:nvPr userDrawn="1"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14192"/>
              <a:ext cx="9144000" cy="62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684213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4213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684213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684213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684213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684213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684213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684213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684213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257175" indent="-257175" algn="l" defTabSz="6842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defTabSz="6842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42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42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42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3489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imgsrc.baidu.com/imgad/pic/item/d6ca7bcb0a46f21f74561ba7fc246b600d33aee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987824" cy="216024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4102" name="文本框 1"/>
          <p:cNvSpPr txBox="1">
            <a:spLocks noChangeArrowheads="1"/>
          </p:cNvSpPr>
          <p:nvPr/>
        </p:nvSpPr>
        <p:spPr bwMode="auto">
          <a:xfrm>
            <a:off x="161925" y="88900"/>
            <a:ext cx="2163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zh-CN" altLang="en-US" sz="1200">
                <a:latin typeface="黑体" pitchFamily="49" charset="-122"/>
                <a:ea typeface="黑体" pitchFamily="49" charset="-122"/>
              </a:rPr>
              <a:t>人教版  语文  五年级  上册</a:t>
            </a:r>
          </a:p>
        </p:txBody>
      </p:sp>
      <p:sp>
        <p:nvSpPr>
          <p:cNvPr id="14" name="TextBox 48"/>
          <p:cNvSpPr txBox="1"/>
          <p:nvPr/>
        </p:nvSpPr>
        <p:spPr>
          <a:xfrm>
            <a:off x="2231740" y="2038799"/>
            <a:ext cx="4680520" cy="854080"/>
          </a:xfrm>
          <a:prstGeom prst="rect">
            <a:avLst/>
          </a:prstGeom>
          <a:solidFill>
            <a:srgbClr val="92D050">
              <a:alpha val="57000"/>
            </a:srgbClr>
          </a:solidFill>
          <a:ln w="19050">
            <a:noFill/>
          </a:ln>
          <a:effectLst>
            <a:softEdge rad="31750"/>
          </a:effectLst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“漫画”老师</a:t>
            </a:r>
          </a:p>
        </p:txBody>
      </p:sp>
      <p:sp>
        <p:nvSpPr>
          <p:cNvPr id="13" name="矩形 12"/>
          <p:cNvSpPr/>
          <p:nvPr/>
        </p:nvSpPr>
        <p:spPr>
          <a:xfrm>
            <a:off x="827088" y="915988"/>
            <a:ext cx="1441450" cy="576262"/>
          </a:xfrm>
          <a:prstGeom prst="rect">
            <a:avLst/>
          </a:prstGeom>
          <a:solidFill>
            <a:srgbClr val="92D050">
              <a:alpha val="79000"/>
            </a:srgbClr>
          </a:solidFill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dirty="0">
                <a:solidFill>
                  <a:srgbClr val="FF0000"/>
                </a:solidFill>
              </a:rPr>
              <a:t>习作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578010"/>
            <a:ext cx="9144000" cy="37580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484188"/>
            <a:ext cx="3384550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优秀片段</a:t>
            </a:r>
            <a:r>
              <a:rPr lang="en-US" altLang="zh-CN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·2</a:t>
            </a:r>
          </a:p>
        </p:txBody>
      </p:sp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684213" y="1419225"/>
            <a:ext cx="748823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/>
            <a:r>
              <a:rPr lang="zh-CN" altLang="en-US" sz="2400">
                <a:latin typeface="楷体" pitchFamily="49" charset="-122"/>
                <a:ea typeface="楷体" pitchFamily="49" charset="-122"/>
              </a:rPr>
              <a:t> 小李老师的课很生动有趣，上起小李老师的课来没有一点枯燥乏味的气氛，充满了风趣和笑意。她教我们记汉字时，从不让我们硬塞，而是用好玩又好记的方法。如教我们记“嗽”用拆字法：“口”加“束”加“欠”，“口”是咳是用口咳的，“束”是身体不舒服，“欠”是生病了，身体欠健康才会“咳嗽”。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               </a:t>
            </a:r>
          </a:p>
        </p:txBody>
      </p:sp>
    </p:spTree>
  </p:cSld>
  <p:clrMapOvr>
    <a:masterClrMapping/>
  </p:clrMapOvr>
  <p:transition spd="slow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484188"/>
            <a:ext cx="3384550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优秀片段</a:t>
            </a:r>
            <a:r>
              <a:rPr lang="en-US" altLang="zh-CN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·3</a:t>
            </a: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684213" y="1419225"/>
            <a:ext cx="74882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    她个子不高，中等身材，喜欢穿一身黑色衣服，鼻梁上戴着一副全框的眼镜，脖子上戴着一条明晃晃的项链。最有特色的还是要数她那双会说话的眼睛和她的“两面”性格。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395288" y="484188"/>
            <a:ext cx="56165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习作例文</a:t>
            </a:r>
          </a:p>
        </p:txBody>
      </p:sp>
      <p:sp>
        <p:nvSpPr>
          <p:cNvPr id="4" name="矩形 3"/>
          <p:cNvSpPr/>
          <p:nvPr/>
        </p:nvSpPr>
        <p:spPr>
          <a:xfrm>
            <a:off x="395288" y="1203325"/>
            <a:ext cx="6985000" cy="3416300"/>
          </a:xfrm>
          <a:prstGeom prst="rect">
            <a:avLst/>
          </a:prstGeom>
          <a:ln>
            <a:prstDash val="lgDashDot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我的老师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我有一位知识渊博，对学生和蔼可亲的好老师，她那双明亮的大眼睛里透露着淳朴、温情，她为教育事业尽心尽力，时时刻刻关爱着我们。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她就是我们班的班主任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王元菊老师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记得我刚转来这个班的时候，非常胆小，对王老师十分陌生，老师上课提问题时，我几乎没举过手，只是低着头一边默默的思考，一边担心老师会不会叫到我。“张雅楠”老师恰好点到我的名字，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451725" y="1635125"/>
            <a:ext cx="1584325" cy="1016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Times New Roman" pitchFamily="18" charset="0"/>
                <a:ea typeface="微软雅黑" pitchFamily="34" charset="-122"/>
              </a:rPr>
              <a:t>点出写作对象及人物特点。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395288" y="484188"/>
            <a:ext cx="56165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习作例文</a:t>
            </a:r>
          </a:p>
        </p:txBody>
      </p:sp>
      <p:sp>
        <p:nvSpPr>
          <p:cNvPr id="4" name="矩形 3"/>
          <p:cNvSpPr/>
          <p:nvPr/>
        </p:nvSpPr>
        <p:spPr>
          <a:xfrm>
            <a:off x="395288" y="1203325"/>
            <a:ext cx="6985000" cy="3786188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那时我吓得心怦怦直跳，生怕自己回答错误，闹出笑话。但是“军令如山”我不得不慢慢的站了起来，吞吞吐吐地回答老师提出的问题，声音小得像蚊子哼似的。</a:t>
            </a:r>
            <a:r>
              <a:rPr lang="zh-CN" altLang="en-US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但老师没有批评我，反而还亲切的对我说：“回答得完全正确，如果声音再响亮些，就更好了。”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老师的鼓励像一股暖流，流遍了全身。从那以后，对老师提出的问题，只要我知道的，我都能积极的举手回答，而且声音响亮，老师和同学都向我投来了赞许的目光。从她的眼里我懂得了什么叫鼓励。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451725" y="2276475"/>
            <a:ext cx="1584325" cy="1016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Times New Roman" pitchFamily="18" charset="0"/>
                <a:ea typeface="微软雅黑" pitchFamily="34" charset="-122"/>
              </a:rPr>
              <a:t>语言描写：表现了老师对我的鼓励。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395288" y="484188"/>
            <a:ext cx="56165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习作例文</a:t>
            </a:r>
          </a:p>
        </p:txBody>
      </p:sp>
      <p:sp>
        <p:nvSpPr>
          <p:cNvPr id="4" name="矩形 3"/>
          <p:cNvSpPr/>
          <p:nvPr/>
        </p:nvSpPr>
        <p:spPr>
          <a:xfrm>
            <a:off x="395288" y="1203325"/>
            <a:ext cx="6985000" cy="3786188"/>
          </a:xfrm>
          <a:prstGeom prst="rect">
            <a:avLst/>
          </a:prstGeom>
          <a:ln>
            <a:prstDash val="lgDashDot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王老师不但在学习上鼓励我们，而且能包容我们的错误。记得有一次，周文江同学没交作业，但老师在改我们的作业时就发现了。上课时，老师并没有当众点他的名，而是在下课时把他叫进办公室，给他讲了许多道理，他看着老师温情的目光，听着老师那谆谆的教诲。从那以后，周文江同学再也没犯过同样的错误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老师，您是辛苦的园丁，为我们“修枝剪叶”，为了让我们开得更灿烂、更鲜艳，您费尽了心思。老师，请您相信，我一定会用优异的成绩来报答您。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451725" y="1182688"/>
            <a:ext cx="1584325" cy="369252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800" dirty="0">
                <a:latin typeface="Times New Roman" pitchFamily="18" charset="0"/>
                <a:ea typeface="微软雅黑" pitchFamily="34" charset="-122"/>
              </a:rPr>
              <a:t>    本文是一篇写人的记叙文，采用了总分总的结构方式，开头总领全文，奠定了文章的感情基调，然后列举了老师关心学生的两个典型事例，详略得当，结尾点明中心，条理清晰。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99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pic.588ku.com/element_origin_min_pic/16/10/31/39062b95ce6575c223e6417bb19c3b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http://pic.qiantucdn.com/58pic/26/30/85/82x58PICAI6_1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http://pic.ffpic.com/files/2014/1122/0928ffpicxdytdde023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778158"/>
            <a:ext cx="7848872" cy="179279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你喜欢看漫画吗？漫画里的人，特点非常突出，配合上独特的画风和夸张的情节，让人觉得可爱又有趣。今天，我们就给自己的老师“画”一幅“漫画”吧。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484188"/>
            <a:ext cx="33845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习作要求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900113" y="1275606"/>
            <a:ext cx="7920037" cy="299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dirty="0">
                <a:latin typeface="宋体" pitchFamily="2" charset="-122"/>
              </a:rPr>
              <a:t>    你的老师有什么特点，你喜欢你的老师吗？在学校，你与老师之间又发生过哪些有趣的事情呢。</a:t>
            </a:r>
            <a:endParaRPr lang="en-US" altLang="zh-CN" sz="2000" dirty="0"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dirty="0">
                <a:latin typeface="宋体" pitchFamily="2" charset="-122"/>
              </a:rPr>
              <a:t>请拿起笔，给自己的老师用文字“画”一幅画</a:t>
            </a:r>
            <a:endParaRPr lang="en-US" altLang="zh-CN" sz="2000" dirty="0"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宋体" pitchFamily="2" charset="-122"/>
              </a:rPr>
              <a:t>要求：</a:t>
            </a:r>
            <a:endParaRPr lang="en-US" altLang="zh-CN" sz="2000" b="1" dirty="0">
              <a:latin typeface="宋体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叙事做到详略得当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要写清楚老师的特点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题目自拟</a:t>
            </a:r>
            <a:endParaRPr lang="en-US" altLang="zh-CN" sz="2000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 dirty="0">
                <a:latin typeface="楷体" pitchFamily="49" charset="-122"/>
                <a:ea typeface="楷体" pitchFamily="49" charset="-122"/>
              </a:rPr>
              <a:t>4.400</a:t>
            </a:r>
            <a:r>
              <a:rPr lang="zh-CN" altLang="en-US" sz="2000" dirty="0">
                <a:latin typeface="楷体" pitchFamily="49" charset="-122"/>
                <a:ea typeface="楷体" pitchFamily="49" charset="-122"/>
              </a:rPr>
              <a:t>字左右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23928" y="267494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0375" y="349250"/>
            <a:ext cx="51847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习作讲解</a:t>
            </a:r>
            <a:r>
              <a:rPr lang="en-US" altLang="zh-CN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 </a:t>
            </a:r>
            <a:endParaRPr lang="zh-CN" altLang="en-US" sz="3600" b="1" dirty="0">
              <a:solidFill>
                <a:schemeClr val="accent3">
                  <a:lumMod val="50000"/>
                </a:schemeClr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6147" name="TextBox 8"/>
          <p:cNvSpPr txBox="1">
            <a:spLocks noChangeArrowheads="1"/>
          </p:cNvSpPr>
          <p:nvPr/>
        </p:nvSpPr>
        <p:spPr bwMode="auto">
          <a:xfrm>
            <a:off x="971601" y="2195513"/>
            <a:ext cx="38877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是总爱穿裙子，说话连珠炮的语文老师？</a:t>
            </a:r>
            <a:endParaRPr lang="en-US" altLang="zh-CN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148" name="矩形 9"/>
          <p:cNvSpPr>
            <a:spLocks noChangeArrowheads="1"/>
          </p:cNvSpPr>
          <p:nvPr/>
        </p:nvSpPr>
        <p:spPr bwMode="auto">
          <a:xfrm>
            <a:off x="930275" y="1418296"/>
            <a:ext cx="7570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Times New Roman" pitchFamily="18" charset="0"/>
                <a:ea typeface="微软雅黑" pitchFamily="34" charset="-122"/>
              </a:rPr>
              <a:t>如果要给一位老师画漫画，你会选择谁？</a:t>
            </a:r>
            <a:endParaRPr lang="en-US" altLang="zh-CN" sz="3200" dirty="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6149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pic>
        <p:nvPicPr>
          <p:cNvPr id="6150" name="Picture 4" descr="http://pic.51yuansu.com/pic3/cover/02/42/22/59c3201fcde1e_6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053" y="2139702"/>
            <a:ext cx="420846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3"/>
          <p:cNvSpPr txBox="1">
            <a:spLocks noChangeArrowheads="1"/>
          </p:cNvSpPr>
          <p:nvPr/>
        </p:nvSpPr>
        <p:spPr bwMode="auto">
          <a:xfrm>
            <a:off x="2941638" y="809625"/>
            <a:ext cx="3260725" cy="522288"/>
          </a:xfrm>
          <a:prstGeom prst="rect">
            <a:avLst/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选择写作对象</a:t>
            </a:r>
          </a:p>
        </p:txBody>
      </p:sp>
    </p:spTree>
  </p:cSld>
  <p:clrMapOvr>
    <a:masterClrMapping/>
  </p:clrMapOvr>
  <p:transition spd="slow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8"/>
          <p:cNvSpPr txBox="1">
            <a:spLocks noChangeArrowheads="1"/>
          </p:cNvSpPr>
          <p:nvPr/>
        </p:nvSpPr>
        <p:spPr bwMode="auto">
          <a:xfrm>
            <a:off x="1136650" y="1028700"/>
            <a:ext cx="7416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是整天笑眯眯，走路像一阵风的数学老师？</a:t>
            </a:r>
            <a:endParaRPr lang="en-US" altLang="zh-CN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171" name="AutoShape 2" descr="data:image/jpeg;base64,/9j/4AAQSkZJRgABAQAAAQABAAD/2wBDAAgGBgcGBQgHBwcJCQgKDBQNDAsLDBkSEw8UHRofHh0aHBwgJC4nICIsIxwcKDcpLDAxNDQ0Hyc5PTgyPC4zNDL/2wBDAQkJCQwLDBgNDRgyIRwhMjIyMjIyMjIyMjIyMjIyMjIyMjIyMjIyMjIyMjIyMjIyMjIyMjIyMjIyMjIyMjIyMjL/wAARCAFr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KACiiigAooooAKKKKACiiigAooooAKKKKACiiigAooooAKKKKACiiigAooooAKKKKACiiigAooooAKKKKACiiigAooooAKKKKACiij/PS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pcH0NJQAUUUUAFFFFABRRRQACvIfiffXlr4piS3up4kNqpKxyFQTubnivXxXjPxW/5GyH/r0T/0Jq4se7UdO51YNXq6nINq2pYP/Ewuv+/zf402PVtSMSE6hd9B/wAtm/xqse9RJKgjQE8gY6V48FUmvduz05ypw+JpGj/a2o/9BC6/7/N/jR/a2o/9BC6/7/N/jWf5yev6Uecnr+lV7Kt2f4k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R/2tqXnsP7Qu8bR/y2b1PvVPzk9f0oQhpWYcjaBScasVeSaHGpRm7Rab+Rf/ALW1L/oIXf8A3+b/ABr6D0B3l8O6ZJIzO7WsZZmOSTtHJr5xr6M8Of8AItaV/wBekX/oArvy1tuV/I5MckuW3n+hp0UUV6p54UUUUAFFFFACivGfit/yNkP/AF6J/wChNXswrxn4rf8AI2Q/9eif+hNXFmH8H5nXgv4pwpotsGLPuaDRa/6j8TXLl28vkRnHww+ZNgelGB6UtFeoeCJgelGB6UtFACYHpRgelLRQAmB6UYHpS0UAJgelGB6UtFACYHpRgelLRQAmB6UYHpS0UAJgelGB6UtFACYHpRgelLRQAmB6UYHpS0UAJgelGB6UtFACYHpRgelLRQAmB6UYHpS0UAJgelGB6UtFACYHpRgelLRQAmB6UYHpS0UAJgelGB6UtFACYHpRgelLRQAmB6UYHpS0UAJgelGB6UtFACYHpRgelLRQAmB6UYHpS0UAJgelGB6UtFACYHpRgelLRQAmB6UYHpS0UAJgelVk/wBZL9atVVT/AFkv1rlxv8FnoZX/ALyvn+Q+vozw5/yLWlf9ekX/AKAK+c6+jPDn/ItaV/16Rf8AoArmyzeXyPXx+8fn+hp0UUV6x5wUUUUAFFFFACivGfit/wAjZD/16J/6E1ezCvGfit/yNkP/AF6J/wChNXFmH8H5nXgv4pwpotf9R+JoNFr/AKj8TXLl28vkRnHww+ZPRRRXqHghRRRQAUUUUAFFFFABRRRQAUUUUAFFFFABRRRQAUUUUAFFFFABRRRQAUUUUAFFFFABRRRQAUUUUAFFFFABRRRQAUUUUAFFFFABRRRQAUUUUAFFFFABRRRQAUUUUAFFFFABVVP9ZL9atVVT/WS/WuXG/wAFnoZX/vK+f5D6+jPDn/ItaV/16Rf+gCvnOvozw5/yLWlf9ekX/oArmyz7XyPXx+8fn+hp0UUV6x5wUUUUAFFFFACivGfit/yNkP8A16J/6E1ezCvGfit/yNkP/Xon/oTVxZh/B+Z14L+KcKaLX/UfiaDRa/6j8TXLl28vkRnHww+ZPRRRXqHghRRRQAUUUUAFFFFABRRQaACimySpEhd3CgetY91rbcpbpgf32FBpTpSn8KNo8U0uo6sB9TXORST3R3SysVH4ZqC5mMrYB+QUrnSsG+rOrBB6c0tccsjocqxU+xq7b6tcw4DkSL/tdadyZYSS2dzpKKqWuoQ3fCnD/wB09fwq3QcsouLswooooEFFFFABRRRQAUUUUAFFFFABRRRQAUUDmigAooooAKKKKADqatW2nXN3GZY0UR52h3cICfQEnk+1VfpWpbO2p6jaw4EVtAoJUHiNFGWYn1OCfqaAM4wyLMYSjeaG27Mc59KlvLZbWcQiTdIqjzMcgN3GfatC0uYpr++ufOjhuJNxgaXIC7jyc44IHSpNL0+FdTiaW/tJNoZ2CbnyACT2xQBh0VJMkcb7YpfNTA+bbt5+lR0AFFFFABRRRQAUUdauy6Vdw6bDfvGRBMxCnv8AUj0oApUUUUAFVU/1kv1q1VVP9ZL9a5cb/BZ6GV/7yvn+Q+vozw5/yLWlf9ekX/oAr5zr6M8Of8i1pX/XpF/6AK5ss+18j18fvH5/oadFFFesecFFFFABRRRQAorxn4rf8jZD/wBeif8AoTV7MK8Z+K3/ACNkP/Xon/oTVxZh/B+Z14L+KcKaLX/UfiaDRa/6j8TXLl28vkRnHww+ZPRRRXqHghRRRQAUUUUAFFFRzTpbxmSVsKOg7mgEr6Ikqnc6nb24I3hmH8K81j3uqS3TFUykfoO/1qioZ2CryfSi5208J1mT3V3LdybnOB2UdBRBbFzub5VH61LHarCPMmIz6elRTXJkBWPhak7oxUVZDrmcFfLj4UdxVWkyAOTSB1PRhQMdRSZB6GlpiFVihypII6EVvabqfngQzHEnZvWsClUlWDA4I7igzq0o1FZnZfzoqrYXP2q2V/4hw31q1TPJlFxdmFFW7OxN6kwjkUTKFKqzAAgnBOT6Vc1KC0h0q1Fth3SV0kmH/LQ4U8ewzgf/AF6BGRRR1IHrUk1vNb7RNE8ZYZG4YyPWgCOp7m2a0aJXYMzxLIQB93IyAffGD+NXdIdJ5ksrmFZbYkuTjDRgDJIP0HSm6tA8lxJfI4mtpn+WReMeikdiBxigDNooooAPpXU6N4U+0aeb69LBCMpGvBI9Saw9ItDfarbwfwlst9K9XliWOyaMAYVMDiuevUcdEelgMNGpec1dI5y78E2NzahrNngl25Uk7lJ964S6tZrK6kt512yIcEV7Batuto/pXLeK9IF1Yy3cSfvrdstj+JDUUqzvaTOjGYKHJz01Zo4KijvRXWeKFFFFABWvawk6K6wTQCW5fbJvlVSqKc459T/KsilUMzYUEk9hQA+eJreZo2ZGK90YMPzFXNO/d297OeiQFB9XIH8s1n1o2SNJYTrIwhtN6tLKRkkgHCgdzyaAM7uT60VJP5PnN9n8zyuxkxu/Tio6ACiiigAoooAJIC5J7AUAWtPtVu7kLI22BAXmf0Qdfx7D3NbGoapi7tllQm1a2CSQg9FY7sD3A249xVC4AsbUaev/AB8SkNcEdv7qfh1Pvx2qPWWB1adQMCMiMf8AAQB/SgCC8tTaXLRbw64DI4HDqehH1FV60of9P002x5uLYGSL/aT+Jfw6j8azaACqqf6yX61aqqn+sl+tcuN/gs9DK/8AeV8/yH19GeHP+Ra0r/r0i/8AQBXznX0Z4c/5FrSv+vSL/wBAFc2Wfa+R6+P3j8/0NOiiivWPOCiiigAooooAUV4z8Vv+Rsh/69E/9CavZhXjPxW/5GyH/r0T/wBCauLMP4PzOvBfxThTRa/6j8TQaLX/AFH4muXLt5fIjOPhh8yeiiivUPBCiiigAooooAK5zUZ5by4KopMaEhf8a6GRtsbN6Amuaa/Y/cUA+ppM7MHBNuT6CR2Z6yNgelPaaG3XbGoJ9qqPNJKcuxNMpHoD5JWmOWY8dqrTSkcDj1p5b96V9qZFBLeXa28EbSSyEKiKMkmmJkOSeSaTFeo6H8ObKCJZdWJuJiATEjYRfbjk10Y8F6JImwaNCV9QpH65rF14o1VCTPDASp4zUizn+LmvXbz4V6bcKWtxcWjdsPuUfg3+Nc1ffCvV4ifslxb3HorOEJqlVixOjNdDi/NT1p4YHkVq3PgfxPaHD6LdPjvEu8fpmqq+HfEGQP7G1AfW2Yf0quaPci0uxb0OdUkkhZgN+Cvua3q5iPQ9T80pNH5DKcEPwR+Fb9pam1jCmZ5W/vMf5VaPMxKjzXT1LFaF2fL0bT06FzJL+BbaP/QaoxxtLIsaAlmOAB3Jq9rDKL/yEIMdtGsCkdPlHP8A48TQcxDb39xaRsts6xbjy4Qb/wAGxkfhVeSWSZy8js7HuxyTTaKALVvdC3tLlFU+dMAgf+6mctj3OAPpmmWt5NaM3lkbWBV0YZVx6EVBRQAUUUY4z0B6E96AOh8HIG1rd/dT+ZFekyruidfY15p4QkCas+e8efyIr00dK4cR8Z7+XfwCvZf8eiD0zTfKWWW5ikGUdRkeoIxU8caxJsXpnNGz96W9Rg1jc7rHjt3bta3k9u33opGT8jUFbPiqIReJLvH8RD/mKxq9OLvFM+Vqx5JuPZkkBhWUeertH3CEA/rVmW5sjGyRWG1j0d5SxH4cCqVFMgD1zV/Rf+QxbjsSw/NSKoVf0X/kM2vu+B+INAFJEaSRI1GWYhQPUmtrUIIZh9is5m3WSkGJlwHI++wPc/XsOKx7eY291FMBkxurgfQ5rSNxYwS3F3FK8skoby42TGzdnJY98AnpQBk0UVJFbzTtthieQ+iKWP6UAR0UrKyMVZSrA4IIwRSUAFaVsBp1ot44BuJP+PZTztHdyP0Hvz2rNrQS9t7qKKC/j/1aBI7iP7yqOgI6MP1oAi0yM3Or2iOd2+ZdxPfnJ/TNQ3Mvn3U0p/jdm/M1saZpdxHdPc24+1RJDI0ckPPz7SAD3Byehqj/AGLeqB5ohh/67Ton6E0AVbe4e1uI54uHQgjPf61PqUEcVwJIOLeZRLEPQH+H8Dx+FP8A7NjX/W6jZKf9hy//AKCDUl29oulpbx3XnypKWUrGQApHI59wP1oAzKqp/rJfrVqqqf6yX61y43+Cz0Mr/wB5Xz/IfX0Z4c/5FrSv+vSL/wBAFfOdfRnhz/kWtK/69Iv/AEAVzZZ9r5Hr4/ePz/Q06KKK9Y84KKKKACiiigBRXjPxW/5GyH/r0T/0Jq9mFeM/Fb/kbIf+vRP/AEJq4sw/g/M68F/FOFNFr/qPxNBotf8AUfia5cu3l8iM4+GHzJ6KKK9Q8EKKKKACiiigCOfi2kPohrkK6+4/49Zf9w1m+FfDE/ifUjbxyeVDGu6aXGdo9vUmlJpK7PQwSbukYVML5k29q9N1j4UvDZPLpN488yLnyZgBu+hH9a8umjlt55IpUaOVCVdWGCCKmE4z2O2cZQ3Gs53k1p6DrM+hXEt5bWsU0u3aJJVJEeeuMVk119nZtB8M9RuSMfaLlMe6ggf405WtZkxvujudHn8dahp6agq6TaROu9fPjO4r69TgVNp+o+L9WSR7DVdAnEbbX2RtkGtrxC7w+AL14uHFlxj3UA/pXmXw3vpLTxdbwqT5dyjRMM8dMj9RXGndN2R28trK7Om1/WPFmgrb3OtRWVxYGQKz2gKlT75rXuvEOmW0MjrdwvMsRlWLzBuIxkcVN8SE3eB784Hy7Dz9RXIr4F0l/DAuR5xumtvO8zf/ABbc4x0xW1JqUbsuLqRbjHXTqV7vVtRGn2ep6zruoxNqOZIrWwKqI4s9STXWWfgyx1Sxiu11/W7mGZAyk3eMg/hXnGv7pNE8NzZ+X7BsB9CrkH+lek/C+4ebwj5bkkQ3DqvsDg4/U1nUbSujOEU9zhdb0x/D3is2EdxNPbTDcpnbcwOPWn1r/EuLy/FGlTDjeMflkVkV1U3eCZ4WLjy1WixaXb2TvJEqGUjCOw5T3HvVcknrz7miiqOUKKKKACiiigAr0Lw5d2OpaWtrPDExRdpVl6f/AK689qe0u5rKcTQNhh27H61FSHOrHTha6ozu1dM75vCiWOpR3mnsQmCHic54Pof6V0sWfLXdw2ORXOaJ4ptr1FhmPly9CCf5HvXRkJIo4BHauCfNe0j3qHsuW9LZju/tRUSqY2wDuQ9vSpTjBJOAOp9Kg3PL/F7BvElxjsFH6Vh1c1W7+36rdXI+7JISv07fpVOvTgrRSPla0uapKS6sKCQOe31oq3b6peWsYSCUIB0IRc/njNUZjbfT727G6C1ldf7wX5R+PSrMentbyK8l/awOhyMSbmB/4DmqlxeXV2c3FxLL/vuTUFAGh5Glx8yXlxP7RQhR+bH+lJ9p02LmLTnk955yf0UD+dUKKAND+1WT/UWlpD9Igx/Ns1HLqt/Mu1ruUL/dVto/IVTooAOT1OaKKKACiiigBQxAwDjPXHek6HNFFABR2xRRQAVVT/WS/WrVVU/1kv1rlxv8FnoZX/vK+f5D6+jPDn/ItaV/16Rf+gCvnOvozw5/yLWlf9ekX/oArmyz7XyPXx+8fn+hp0UUV6x5wUUUUAFFFFACivGfit/yNkP/AF6J/wChNXswrxn4rf8AI2Q/9eif+hNXFmH8H5nXgv4pwpotf9R+JoNFr/qPxNcuXby+RGcfDD5k9FFFeoeCFFFFABRRRQAjjKMPUEV0fwnCx6Zqx/5arKoPr93j+tc6RWh4DvxpPi+5sZmxb6kn7pm6CQdB+RNZVleDPQy6ajUs+p6KksofeGOe+a88+K2gRkW+v2yBS5EVwAOp/hb69vyr0wwbSRisbxpaibwLqqPjKQ+avsVIIrkpytJHtVI80WfP9tbyXdzHbwKWllYKoHcmvY9a8PSJ8O7iws0LtbxJgAZLlSGY/wA6xvh14UkUrq1zERK4/wBHRh91f7x/pXrEUKxRCMDgfqa1q1feVuhjSpe679TndH1zSPEnhkRm5hUvB5M0TsAyHGCMf1riPDHhibRfFv2u/uLaOys9zLOZl2vwQMc+9d7deCPDV7cvPNpMBkbklCyZPrgEVEnw/wDCyOGGkRcc/NI5H5E1mpQV7X1NbT8jnvEWrP41RtH0JHk09GD3l6VwmBztU966GzRFsIoQvyKgQD2HGK3UtIILQ29vFHFGEICIoUDj0FYVkcwY7gkVpTkmrI3oRabb3ZwmveG72wsHg+zSXGkCZpbeaBdz2hP3lK9Sp9q3PDfirwz4d0OGwiurudwS0jLZyZZjyeMfQfhXcae37ph79KsiKMdEQZ9FFROabs0ZypuMnys8j8V6q/ifVrG5t7G5gsLTIE08ZQyMewB7cVT+teheOkB0iAnqJhj8jXnma6qLThoeBj01WaYtFTw2dxPHJLHCzRxjLv0VfxPf2qDvitDiCpJLeSKKKRh8kgJU564ODTGRlALKRkZGR1Hr+lbL2El3pNjJ5kUMSK4aSZtq5LnA9zQBi0VNc2slrL5cm0kgFWQ7lYHoQR1FWF0bUWXcbR0U95CE/wDQiKAKJ460VpQAWOnNdGKN52nMKeYA6rtAJODwfvAVVuroXWwtBDHIv3miXbv+o6fligCvk10/hLWruLVobKSd5IJiVAds7TjjFcxWl4fyPEFhjr5y1FRJxdzbDzlCpFp9T1qszxCZRoF6YWKsIzyPTvWnVLWF3aLeg/8APFv5V58fiR9JVV6b9DyCiiivTPlQooooAKKKKACiiigAooooAKKKKACiiigAooooAKKKKACqqf6yX61aqqn+sl+tcuN/gs9DK/8AeV8/yH19GeHP+Ra0r/r0i/8AQBXznX0Z4c/5FrSv+vSL/wBAFc2Wfa+R6+P3j8/0NOiiivWPOCiiigAooooAUV4z8Vv+Rsh/69E/9CavZhXjPxW/5GyH/r0T/wBCauLMP4PzOvBfxThTRa/6j8TQaLX/AFH4muXLt5fIjOPhh8yeiiivUPBCiiigAooooAKjmhWYLksrowZHU4KkdxUlFA02ndHovh3xRDqFtFb3zpHejCk9FkPqPT6VvXlnHfWslrMAYnGGB5BGelePRu0ciunDKQR9a9e02+TUdOgukI+dRuHoe4rirU1B3R7uBxTrJxnuieGCOBAsa4GMVJRRXOegcj478S3Hhu306W2Cl5Lj50PR0A5H6/pXRaPqVvrulx6hYt5kDDDY6xt3VvQ1V17TbXU7RYbyBJo+RhhnH09K4Wx8Oav4Z1aS58Pam0G4ZRJBlHx/A/8AQ13UqdGpSSeku5nKNVPmjqj1D/PFZLaRKkrtbyqEY52sucVzg+MEmnSm18Q+GB9qXq9vIFDD1wR/Wq198aLAxH7B4bff2ae4wB+Cjn86uOBrL4TJYpLdWO6tbc28WGbc55JAwKsVxvgXX9W8SyX+o33lpbKViihiXCg9SfU12JIUFiQABk5rjrQdObjLc3jPnXMch4+uFW0tLfPzM5f8AMf1rjrG2W5lcysVgiXzJWHUD0HuTgfjV3xJqY1XWJJUOYkGxPoO/wCNU7K5hhjuIbhXMM6gM0eNykHIIz1+nvXZSjywSZ85i6qqVnJbFqC4fU9VtIFURwCUCOEfdQevvwMk1HewQLrF4lzI0SLI2PLj3k88cZHaj7Xa2cMiWKzPLIpRp5QFKqeoVQTjI75qvPeSXEEccqoWjwFkx8+B0BPetDmNS/8A7MW1sGP2yQG2wpG1Bw7devem+XNqGh6ZaQYZkkmdiTwg+Xlj2HXrWM0juqKzkqgwo9BnP86BI6xtGrsEfG5QeGx0zQBev5beS4ht4pD9ngURCXH3jnLNj0yTgelNlgsPLZhfSSyY4HkHk/UmqJOTmjFAF61uIDZvZ3e9Yy/mJJGASjYweOMgjH5VDcmz+RbUTEjO95SBu9MAdPzNV+2KM0AFbnhC3afxJbkDIiBkP4D/AOvWH3Fd/wCBtNMNpJfuCDP8qA/3R3/Os6srQZ04On7StFdtTraz9dkEWhXrH/nkwrQ7VznjS6EGgGLPzzOEx7dTXBBXkkfQV5clKUvI82HAxRR3zRXpnywUUUUAHWrFpaSXcxRCFRRueRuFRe5NLZ2b3jkBlSNBuklb7qD1P+FS3d4hhFpaKyWqnJLfelP95v6DtQBBdm288rah/KUABnPLH19s+lQUUUAFFFFABRRRQAUUUUAFFT21jc3mfIhdwOrYwB9T0ptxbzWszRTxsjgZwfT29aAIqKKKACqqf6yX61aqqn+sl+tcuN/gs9DK/wDeV8/yH19GeHP+Ra0r/r0i/wDQBXznX0Z4c/5FrSv+vSL/ANAFc2Wfa+R6+P3j8/0NOiiivWPOCiiigAooooAUV4z8Vv8AkbIf+vRP/Qmr2YV4z8Vv+Rsh/wCvRP8A0Jq4sw/g/M68F/FOFNFr/qPxNBotf9R+Jrly7eXyIzj4YfMnooor1DwQooooAKKKKACiiigArovC2v8A9k3H2e4Y/ZJCMnrsPr9K52jtSlFSVmaUqkqclKO57Sjq6BkYMpGQQc5p1eXaN4lvdI+TPnW//PJz0+h7V3ul69a6na+cmYznBVxyDXBUpSh6Hv4fFwrabPsaM0YmQoR+OKyprd425XI9RWr50f8Az0X86a1zAvBkU+3WpjNxO2M+U4/xFoFvr1iYZAqTqD5UuOVPp9K8s0vwrq2q6o1hFasHjbbK7DCR4PJJr2/Udf0zTWQTqzM+SoWPPSsebx3aRqRaWTkn+8Qo/Su+jiqsItRicWKq4dyvJ2aOg0TSbbQNGgsIfuRL8zngux6sfqa5fxT4oWdXsLB8oflllHG72HtWJqniTUdVBSWURwn/AJZR8D8T1NZFZwovm556s8/E4/mjyUtEFFFFbnmBRRRQAUUUUAFFFHbNABRR19a6LRPCd3qTLLc7oLbrk/eYew/rSlJRV2aU6U6kuWCuVdA0KbWbwDBW2Q5lf+g969RiiSCJIolCxoAqgdAKjtLOCxtkt7aMJGo4AqeuCrUc35H0GFwyoR82B6YrzfxlqQvdVEEbZitvl+rHqf5Cus8S64mk2JSNx9rmBCD+7/tV5gxLMWJJJ65rXD0/tM48yxCt7KPzEoooHWus8cVlKnDAg9cGrVnZfaEaeaTybZPvyEZ/4Co7t7Vq2KRXVrENZfbCSFtpWOJD7Z/ue56dqy9RnnkuGhmQQiElFgX7sfsPX696AC8vvORbeBDDaIcrHnJJ/vMe5/yKp0AZOByfSr0Wk3bKJJUW3iP/AC0uG8sfhnk/gDQBRorZvrXStPnB3TXKOiyIiHauCP7x5657CshyC7FV2gnhc5x7UANooooAKKKKAJ7Kzl1C8jtoSivIcZc4AHXNXZhZaZK0XkPczocM06lUB9l6n8fyqLRv+Qj/ANspP/QDSxXsVzEtvqGWVRiKcD54vY/3l9vyoAb9vurq6gEk/wAqyLtjxtROR/COAKna/Vppba+HnwCRtrJ96Pk8qT29ulOg0WVLqGSSS2Fs0i7Jmk+WXkcAdT6YxxRdXFlZXkwtrXzJhIw3zgFU5/hTp+efpQBTvbCSzEcgYSW8vMUy9HH49D6iqlat5cz3Wh28k8pkb7VJyew2p+X4VlUAFVU/1kv1q1VVP9ZL9a5cb/BZ6GV/7yvn+Q+vozw5/wAi1pX/AF6Rf+gCvnOvozw5/wAi1pX/AF6Rf+gCubLPtfI9fH7x+f6GnRRRXrHnBRRRQAUUUUAKK8Z+K3/I2Q/9eif+hNXswrxn4rf8jZD/ANeif+hNXFmH8H5nXgv4pwpotf8AUfiaDRa/6j8TXLl28vkRnHww+ZPRRRXqHghRRRQAUVZsdPu9TuVt7K3kmlP8KDP4n0r0HRvhTNIqy6veeUDz5MIyfxY/0plxpylsjzXtnNSxW085AhhkkJ7Ihb+Ve+ad4K0DTgpi0+N3H8cvzn9a3Y4Y4lCxoqKOyjAp2N1hX1Z86x+G9bmI8vSbw57+Sw/mKzYIpLnWxo8af6YZDEFJABcds19PEcV80aXz8X7f/sLH/wBDNFi1ho9Wb4+HviQkBtPwM8nzF6fnXWW3hf8As22aO2kLru3EP1HtmvTAvFYF7F5F06joeRUygpKzNqMFSlzR3OMkikifbIhX6jFLFbyTtiJC3vXQ30AuLYocgA5yKfaRLBbLGvQVy+wXPynoe3fJzWOZ1DwcdV2u8zCSNGEcafxMemSa5wfDrxMRn7Eg/wC2or1rT4vMuQT0Qbq3MCuuMFFWR51WkqkuZ7nzJe20lhr39jXG1bsOsbAMCqscYBP4iunHw38Sn/l0iH/bUVzvi3/krV4P+ohH/wCy19L4p2M/q0Dw5fhl4kb/AJYwD6yipV+FviEnn7KPrL/9avbMUmKLB9WgeOR/CjWW+9dWin/eJ/pVyL4Q3Zx5uqwL67Iif5kV6vjFLRYf1eB5fffCiG20m4ktr6ee9Vd0alQqtjtj3+teXkYbBBB6YNfT56VxV7o1ha6lM0dnAGZt2dgzzWdWfIrlLBqrK0XY8ettNvb1tttayye4Q4/Ot6y8EX8+GuZI7dD2+835CvROwA4A7CiuSWJk9jrp5ZTj8TuYum+F9N03DLGZpR/HLz+Q6CtrgDiiq95f2thCZbqdIl/2jyfoKxbcnqd0YQpR0VkWO1Yuu+IrfR4ii4luyPliB6e59K57WPG8sm6HTUMaHgzP94j2HauQkd5HZ3ZmZjkljkmt6eHb1keficxS92lv3Jby8nv7p7i4ffI55P8AQe1QUUfhmuxaHittu7HmKQRCUqdhbaG7E4zitS204221prd7i6Ybo7RQTj0L46D26n6VLot8sFldQpbxPcoPtETyfMNy8H5emdpP5VQutXvrzcJbl9rHLIp2qfqB1oAsXNlPJcGbULuCFiMFXfcwHptXOPpVq+bTGtYL7ZNdyH9y53eUpZQME8E8gjuOlYHQYFXbaWP+zLy3kYAkpJGD/eBIP6E/lQA86vOgxbJFaj/pgmD/AN9HJ/WqMkjyyF5HZ2PVmOTTaKAJprlpraCFgP3IZVbvgnOPwyfzqGiigAooooAKKKKAL+jf8hH/ALZSf+gGqA57e1XtJkji1FDI4RWRk3McAEqRzUlw1zplyTDAbXegAbdv3D1Vvf1FAE3kBtG02d2jESSvuUvhj8y5AHWqV7atHduEAZXJdPLfflc+1SXRzo2n5zktN/6EKSys7pgLpZPssSn/AF7MUH4dyfpQA6T/AJF63/6+pP8A0FKz61dV1QXdvDbJmTynLNO6hWlYgDJA+nfmsqgAqqn+sl+tWqqp/rJfrXLjf4LPQyv/AHlfP8h9fRnhz/kWtK/69Iv/AEAV8519GeHP+Ra0r/r0i/8AQBXNln2vkevj94/P9DTooor1jzgooooAKKKKAFFeM/Fb/kbIf+vRP/Qmr2YV4z8Vv+Rsh/69E/8AQmrizD+D8zrwX8U4U0Wv+o/E0Gi1/wBR+Jrly7eXyIzj4YfMnooor1DwQrpPCnhC78S3WeYrJD+8mI/RfU/yrDso4Zr2CO5lMUDSBZHHVVz1r6N02yttPsYbazjVII1AUL396aNqNNTd2Q6PodhodottY26xqB8zY+Zj6k960cCloqjvSS0QUUUUDA9K+ZtK/wCSv2//AGFj/wChmvpk9K+ZtK/5K/b/APYWP/oZoA+mRWVraCO1kvNrMIEZnVRliAM8CtUU1lDAqwyDQB5Ifil4bI2k3oB6/wCj9P1qaz+I+gXt7BZ25vGmmkWOMG3xkk4HevNPiD4dXw34vurSPH2eT99DzyqMTx+ByK6L4OeHBqfiKTVpQDDp4BQHvIw4/IZpWV7ju7WPdLC1NsjF8bm9KuUg6UtMR80eLf8Akrl7/wBhCP8A9lr6Xr5o8W/8lcvf+whH/wCy19L0AFFIWUdSB+NGQehFAC0UUZHrQAVzet4F7np8o5ro26V4n8SL6SXxbNCkziOONFwGOM4yayqw542BV/Ye/a51lxqlhajM95CmO28ZrGu/G+lwEiASzsPRdo/M/wCFecHk0VjHDRW5nPM6j+FWOmv/ABtqN1lbYJbJ/s8t+ZrnZp5rmUyTyvI56s5yajoraMIx2Rw1K1Sp8buFFFFUZhRRRQAAkdCR9KKKKACiiigAooooAKKKKACiiigAooooAKt22oz20ZiO2W3JyYZRuX8B2PuKqUUAa8mq2YtoEg09fMi3FPNfeqljk4Hf8c1nXN1PdyeZcSvI3Qbj0HoB2HtUNFABRRRQAVVT/WS/WrVVU/1kv1rlxv8ABZ6GV/7yvn+Q+vozw5/yLWlf9ekX/oAr5zr6M8Of8i1pX/XpF/6AK5ss+18j18fvH5/oadFFFesecFFFFABRRRQAorxn4rf8jZD/ANeif+hNXswrxn4rf8jZD/16J/6E1cWYfwfmdeC/inCmi1/1H4mg0Wv+o/E1y5dvL5EZx8MPmT0UUAZOACSfSvUPBFALMFUEk9AK948E3F5/YVva6iR9oiUBQTzs7Z9xXD+F/DAslS+vUDXJ5SMj/Vj1+tddFI0Mgkj4cdK55Yi0rLY9jCYGSjzz0bOyzRVOxvkvIgRgOB8y+lW811RkpK6E04uzDIqleavZWN1bW08wWe5cJFGPvMfp6e9YvizxjaeG7bb8s184/dwg9PdvQV5boGp3erePtNvLyYySvcLyegHoB2FFzCdZRfKtz3o9K+ZtK/5K/b/9hY/+hmvpk9K+ZtK/5K/b/wDYWP8A6GaZsfTIooFFAHzv8ZZN/jsr/dtYx/M10vwJk+XWo/eJv/Qq4/4tvv8AiJer/djiX/x0H+tdN8CX/wCJhq6esMZ/U0Ae20UUUAfNHi3/AJK5e/8AYQj/APZa+lj0r5p8W/8AJXL3/sIR/wDstfS9AHlHxYnmg1TTfKmkjzC+drEZ+YelcANUv1+7e3I/7at/jXd/F3/kKaZ/1xf/ANCFec1LPOrN87Ly61qgPGo3Y/7bN/jUq+ItZX7uqXY/7bNWZRSM+Z9zXHirXl+7q13+MprNubqe9uGuLmVpZn+87HJNRUUwbbCiiikIKKKKACiiigAooooAKKKKACiiigAooooAKKKKACiiigAooooAKKKKACiiigAooooAKqp/rJfrVqqqf6yX61y43+Cz0Mr/AN5Xz/IfX0Z4c/5FrSv+vSL/ANAFfOdfRnhz/kWtK/69Iv8A0AVzZZ9r5Hr4/ePz/Q06KKK9Y84KKKKACiiigBRXjPxW/wCRsh/69E/9CavZhXjPxW/5GyH/AK9E/wDQmrizD+D8zrwX8U4U0Wv+o/E0Gi0/1H4muXLt5fIjOPhh8yeu28IeHuF1K7Qf9MVI/wDHj/SsTwzox1bUFMq/6LFzKf73oteoKoRQqgAAYAAxgV116tvdRy5fhVJ+1nt0F5qOeeO2geeZwkaDJY9KkJAGScAV5t4p8Qtqlyba3c/ZIz/32w7/AE9K56dNzdj0sTiI0IXe/QXVPGF9caik2nzSW0ULZi2nBb3P+FdAvxXvf7KeJ7NPt23CzKfl+pX1rzuivQilFWR8/KvUlJyb3Jbq6nvbmS4uZWllkOWduprW8H8eLtKP/TwtYlbfhD/kbtK/6+FqjOPxI+hj0r5m0r/kr9v/ANhY/wDoZr6ZPSvmbTCF+LsDE4A1Un/x81R6h9MiiuavPH/hewuWt7jWIRKvVUVnx+Kg1X/4WX4S/wCgsP8AvxJ/8TU88e5usNXauoP7meI/FGTzPiLqx/utGv5RrXTfA2THiLUo/wC9bA/k1cX4zuU1fxjqt/aMZbaebdG+CNwCgdDz2rd+Fms2fhzxHPc6pN9nt3tygbYzc5BA4Bpc8e4/qtf+R/cz6Morkv8AhZfhL/oLD/wHk/8AialtfiF4WvLhYItYiEjdBIjoD+LACnzx7ieFrrVwf3M8Q8W/8lcvf+whH/7LX0vXzP4rIb4s3bA5Bv4yCP8AgNfTFUYHkvxeH/Ey0v8A64v/ADFecV6R8Xv+Qlpf/XKT+YrzepZ51b+IwooopGQUUUUAFFFFABRRRQAUUUUAFFFFABRRRQAUUUUAFFFFABRRRQAUUUUAFFFFABRRRQAUUUUAFFFFABVVP9ZL9atVVT/WS/WuXG/wWehlf+8r5/kPr6M8Of8AItaV/wBekX/oAr5zr6M8Of8AItaV/wBekX/oArmyz7XyPXx+8fn+hp0UUV6x5wUUUUAFFFFACivGfit/yNkP/Xon/oTV7MK8Z+K3/I2Q/wDXon/oTVxZh/B+Z14L+KcKaLQExADqWOKO9afha2F3rFnE33TLk/hz/SuTL3bmYs2jzeziur/yPS/D2mDS9IhiIHmuN8h9Sf8ADpWrRjFFNu7uzshBQiorZHL+M9XNnZpZQnE1wDuI7J/9evO62fFdw1x4hudxOEIQD0AFY1ehRiowR87jKrqVn5aBRRRWhyhW14S/5G3S/wDr4WsWtnwlx4s0v/r4WmVH4keveLfGth4WRYpFae9kXdHAnHHqT2FeAiG3vdYnvdQeaJJpGlZbYAsCTnAJ/nXb/FZceL1Y9Tap/NqzfD/hWXUsT3O5ITyFHBYev0rhrVZOTitj77BYTC0cNGvU3f8AWhs6R4r8I6JbCGz8Py9OXlCO7e5JrS/4WR4f/wCgE3/fqOuF8S2FrpusvbWmdiqu4E5wcc1kVCxE0dkcswtVKo09fNnqP/Cx/D3/AEA2/wC/UdH/AAsfw/20M/8AfqOvLqKPrNQf9j4Xs/vZ7Novi/w1rV0toLSG1uHPyCeBdrH0yK19X8L6TrVlNbT2EKTKM5jUAj3BrwMMynKnBHII7GvovTJ3uLOxuJDmSWxV3PqSoNdNCo6l1I8TNMGsG41KLav5nzhc2cun+NEtJpC8kN4sZYnOcMAP0xX1ZXzH4i/5KXN/1/r/AOhCvpyt4fCeXitarfez+9Hk3xe/5COl/wDXKT+YrzevSfi9/wAf+l/9cpP5ivNqbPGrfxGFFFFIyCiiigAooooAKKKKACiiigAooooAKKKKACiiigAooooAKKKKACiiigAooooAKKKKACiiigAooooAKqp/rJfrVqqqf6yX61y43+Cz0Mr/AN5Xz/IfX0Z4c/5FrSv+vSL/ANAFfOdfRnhz/kWtK/69Iv8A0AVzZZ9r5Hr4/ePz/Q06KKK9Y84KKKKACiiigBRXjPxW/wCRsh/69E/9CavZhXjPxW/5GyH/AK9E/wDQmrizD+D8zrwX8U4XvW14KkWPX7MsQAXZcn1IIFYpqTTpWgMcyHDo+5T7g1x4BXU0GaS5HTl2f+R7f3o75rP0fVYdX09LiMjdjEid1buK0Kppp2Z1xkpJSWx5v4y017XV2ugpMVxyG7bu4rm69lvLOC+t2t7iJXjbsf8APFcRqfge5iJk05xMn/PNyAw/Hoa66VZWtI8bF4Gak501dM5GirN1p97ZsVuLWWIj+8p/nVaulO+x5rTTswrZ8J/8jZpf/XwtY1bHhYhfFOmseNs6kn2oHD4kdv4w0VtV8fIzrmCO2Qt7nLcVeup4tH015QhYqPlRRks3YVqXbie+muAd244B9FHSq0sEcwAcHA6YrzajTm2j66NSTjBT2itjyWXS9X1C5luZbWQySuWJbA6/WkPhzVAM/ZSfow/xr1pbeFPuxqPrzUm1f7o/Kosj0f7UqrRJW/rzPFrjTby1/wBdbSKPUrxVWvcHjhdSJERgfUCuU8QeE7O5heexCRXCgnYDgP8A/XosdNDNFJ8tRW8zzrsa+iNF/wCQTpf/AGD0/wDQBXzwQRkHrX0Pov8AyCdL/wCwen/oArqwm7OTiH+HD1Z4J4i/5KXN/wBf6/8AoQr6cr5j8Rf8lLm/6/1/9CFfTldcNj57E/xPkvyR5P8AF7/j+0r/AK5yfzWvNq9K+Lw/0vSj/wBM5P5rXmtNnjVv4jCiiikZBRRRQAUUUUAFFFFABRRRQAUUUUAFFFFABRRRQAUUUUAFFFFABRRRQAUUUUAFFFFABRRRQAUUUUAFVU/1kv1q1VVP9ZL9a5cb/BZ6GV/7yvn+Q+vozw5/yLWlf9ekX/oAr5zr6M8Of8i1pX/XpF/6AK5ss+18j18fvH5/oadFFFesecFFFFABRRRQAorxn4rf8jZD/wBeif8AoTV7MK8Z+K3/ACNkP/Xon/oTVxZh/B+Z14L+KcKaLX/U/iaDRa/6j8TXLl28vkRnHww+ZqaZqt1pN0J7aTH95TyGHuK9C0nxVp+pBUkkW2uDxskbg/Q15hRXoVKUZ7nl4fF1KOi1XY9sBDDIORRXktlr2paeQLe6cIP4G+Yfka37Xx9OuBd2Ub/7UTFT+RzXLLDyW2p6lPMaUvi0O6ZQwwVBHoRVOXSdPn5ksoGz1/disiDxvpUigSebEfdM/wAq0IvEejzY238QPoxx/Os+Sceh0KtQqdUxjeF9EfrYIP8AdLD+tSWWgaZp0/n2tqElxgEsTgfiatx39nL/AKu7gb6SA1OHVujKfoaHKWzZcaVK94pC0UUVBqHY1Ve0LkkzyfTNWiSF4GahLzk4EaD6tQBCNPi/vufxoltrO3geeXhEBZizcYFRX2oLp0Jlu7m3gX/a5J+g715/4h8Uz6qrW0BKWueeMF/c+goudOGwk68tFp3MG5kWW5mlQAK7lgB6E19B6L/yCdL/AOwen/oAr537V9EaL/yCdL/7B6f+gCurCbs6OIFalBeb/I8E8Rf8lLm/6/1/9CFfTlfMfiL/AJKXN/1/r/6EK+nD0rrhsfO4n+J8l+SPKfi//wAfelf7kn81rzSvTPi//wAfWlf7kn81rzOmzx638RhRRRSMgooooAKKKKACiiigAooooAKKKKACiiigAooooAKKKKACiiigAooooAKKKKACiiigAooooAKKKKACqqf6yX61aqqn+sl+tcuN/gs9DK/95Xz/ACH19GeHP+Ra0r/r0i/9AFfOdfRnhz/kWtK/69Iv/QBXNln2vkevj94/P9DTooor1jzgooooAKKKKAFFeM/Fb/kbIf8Ar0T/ANCavZhXkvxLsftPiaJ9+MWyjGPdq4cw/g/M68Er1Tzk0Wv+o/E1p/2R/wBNv/HaWPSfKTb52ec/drgwVenTcudmuZYWrWjFU1exSorQ/sz/AKa/pR/Zn/TX9K9D67Q/m/M8j+y8V/L+K/zM+itD+zP+mv6Uf2Z/01/Sj67Q/m/MP7LxX8v4r/Mz6K0P7M/6a/pR/Zn/AE1/Sj67Q/m/MP7MxX8v4r/Mz8DPtWt4YyPFGmAHg3CfzqH+zP8Apr+lafhzTxH4k05/MztuEPT3prGUG7KQ1luKTu4/ije+Ius3+k+LlFnOY0NshKYypOT2rCh8f6migSQW8nvtI/rV74rqw8WRsVIU2yYPY4JzXC1zVtKjPvcDh6NTC03KKeh17/EK/YfLaWyn15P9aoXXjPWrkbRcCFf+mSgH865+iszrjhKEdooklnlnkaSWRpJG6sxyT+NR0UUjoSS2Dsa+h9GONJ0vP/QPT/0EV8+Qwy3MyQQoXkkIVVUZJPYV6/e2XjK7tLfStOs4rC3SBIHvJplLYAAO0KSRmuvCuzbPBzyKmoQulq92eS67Mk/xHlkjYMhvxgjv84FfUB6V8sajpn9j+Pf7NEhlFvdxqXPflST+ZNfU56V2wVlqfM4icZ1G47f5aHlXxf8A+PjST/sy/wA1rzOvVPirbfaJ9M+fG1ZP5rXnf9mf9Nf0rnqYqlCXLJ6nJLAYiq+eEbp+aM+itD+zP+mv6Uf2Z/01/So+u0P5vzJ/svFfy/iv8zPorQ/sz/pr+lH9mf8ATX9KPrtD+b8w/svFfy/iv8zPorQ/sz/pr+lH9mf9Nf0o+u0P5vzD+y8V/L+K/wAzPorQ/sz/AKa/pR/Zn/TX9KPrtD+b8w/svFfy/iv8zPorQ/sz/pr+lH9mf9Nf0o+u0P5vzD+y8V/L+K/zM+itD+zP+mv6Uf2Z/wBNf0o+u0P5vzD+y8V/L+K/zM+itD+zP+mv6Uf2Z/01/Sj67Q/m/MP7LxX8v4r/ADM+itD+zP8Apr+lH9mf9Nf0o+u0P5vzD+y8V/L+K/zM+itD+zP+mv6Uf2Z/01/Sj67Q/m/MP7LxX8v4r/Mz6K0P7M/6a/pR/Zn/AE1/Sj67Q/m/MP7LxX8v4r/Mz6K0P7M/6a/pR/Zn/TX9KPrtD+b8w/svFfy/iv8AMz6K0P7M/wCmv6Uf2Z/01/Sj67Q/m/MP7LxX8v4r/Mz6K0P7M/6a/pR/Zn/TX9KPrtD+b8w/svFfy/iv8zPorQ/sz/pr+lH9mf8ATX9KPrtD+b8w/svFfy/iv8zPorQ/sz/pr+lH9mf9Nf0o+u0P5vzD+y8V/L+K/wAzPqqv+sl+tbX9mf8ATX9KiGjYLHz/ALxz92ufFYqlOm4xep2YDA16VZSnGy9UZtfRnhz/AJFrSv8Ar0i/9AFeDf2R/wBNv/Ha970BfL8O6YvUi1jH/joqcsavJeh25hF+6/X9DRooor1zzQooooAKKKKAFFeUfEm9jtvEsaMrZNsp4Hu1erVmah4d0nVZ/PvrGGeULsDuOQPT+dc+KoutT5Eb4eqqU+ZnhZ1SH+4/5Uf2rF/df8q9p/4Qvw5/0Cbb/vk0f8IX4c/6BNt/3ya83+zJ90d39oR7Hiv9qQ/3H/Kj+1If7j/lXtX/AAhfhz/oE23/AHyaP+EL8Of9Am2/75NH9mT7of8AaEex4r/akP8Acf8AKj+1If7j/lXtX/CF+HP+gTbf98mj/hC/Dn/QJtv++TR/Zk+6D+0I9jxX+1If7j/lR/akP9x/yr2r/hC/Dn/QJtv++TR/whfhz/oE23/fJo/syfdB/aEex4r/AGpD/cf8qlg1pLe4jmjVw8bBl6dRXsv/AAhfhz/oE23/AHyaP+EL8Of9Ai2/75NP+zJrqhf2hHsN0vUdD8b6OrSwQTtjEkEqjch/n+IrwyzgjufiJHpDr/obagYGQcHZuIxmverfwrolnKJrbToopF6MhII/HNV4fBGgQeIf7cjsgL0tv3bztDdyF6Zr04wbX7xJs41ialN2oyaXqVf+FX+Fz/y6z/8AgQ/+NH/CrvC//PrP/wCBD/411odsdaN7etV7KHYr6/iv+fj+9nJf8Ku8L/8APrP/AOBD/wCNH/CrvC//AD6z/wDgQ/8AjXW729aN7etHsodg+v4r/n4/vZjaP4N0LQpvOsrICbtJIxdh9Cen4VvgDFQ729aTe3rVqKirI56lSdSXNN3fmfOHi3/krd5/2EI//Za+j7y8t7G1kuLqdIYUUszu2ABXO3fgnQL7X11u5st96rBt28hWYdCV6Eir99oOmak2b60S4x03kkflmlK9vdJVr6nk/izxhBrmreZEr/Z4Rsi46jufx/pWD/akP9x/yr2r/hC/Dn/QItv++TR/whfhz/oE23/fJryp5fUnJylJXZ6UMdCEVFLRHiv9qQ/3H/Kj+1If7j/lXtX/AAhfhz/oE23/AHyaP+EL8Of9Am2/75NR/Zk+6L/tCPY8V/tSH+4/5Uf2pD/cf8q9q/4Qvw5/0Cbb/vk0f8IX4c/6BNt/3yaP7Mn3Qf2hHseK/wBqQ/3H/Kj+1If7j/lXtX/CF+HP+gTbf98mj/hC/Dn/AECbb/vk0f2ZPug/tCPY8V/tSH+4/wCVH9qQ/wBx/wAq9q/4Qvw5/wBAm2/75NH/AAhfhz/oE23/AHyaP7Mn3Qf2hHseK/2pD/cf8qP7Uh/uP+Ve1f8ACF+HP+gTbf8AfJo/4Qvw5/0Cbb/vk0f2ZPug/tCPY8V/tSH+4/5Uf2pD/cf8q9q/4Qvw5/0Cbb/vk0f8IX4c/wCgTbf98mj+zJ90H9oR7Hiv9qQ/3H/Kj+1If7j/AJV7V/whfhz/AKBNt/3yaP8AhC/Dn/QJtv8Avk0f2ZPug/tCPY8V/tSH+4/5Uf2pD/cf8q9q/wCEL8Of9Am2/wC+TR/whfhz/oE23/fJo/syfdB/aEex4r/akP8Acf8AKj+1If7j/lXtX/CF+HP+gTbf98mj/hC/Dn/QJtv++TR/Zk+6D+0I9jxX+1If7j/lR/akP9x/yr2r/hC/Dn/QJtv++TR/whfhz/oE23/fJo/syfdB/aEex4r/AGpD/cf8qP7Uh/uP+Ve1f8IX4c/6BNt/3yaP+EL8Of8AQJtv++TR/Zk+6D+0I9jxX+1If7j/AJUf2pD/AHH/ACr2r/hC/Dn/AECbb/vk0f8ACF+HP+gTbf8AfJo/syfdB/aEex4r/akP9x/yo/tSH+4/5V7V/wAIX4c/6BNt/wB8mj/hC/Dn/QJtv++TR/Zk+6D+0I9jxX+1If7j/lR/akP9x/yr2r/hC/Dn/QJtv++TR/whfhz/AKBNt/3yaP7Mn3Qf2hHseK/2pD/cf8qP7Uh/uP8AlXtX/CF+HP8AoE23/fJo/wCEL8Of9Am2/wC+TR/Zk+6D+0I9jxb+1Yf7r/lR/asP91/yr2n/AIQvw5/0Cbb/AL5NH/CF+HP+gTbf98mj+zJ90H9oR7Hi39qw/wBx/wAq920Ft/h3TXHe2jP/AI6Kpf8ACF+HP+gTbf8AfJraghjt7eOCFAkcahVUdAB2rswmElQk23ucuKxKrJJIkoooruOM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pic>
        <p:nvPicPr>
          <p:cNvPr id="7172" name="Picture 4" descr="http://pic.51yuansu.com/pic3/cover/02/63/99/59fcc527e2cb6_6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708150"/>
            <a:ext cx="4052887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8"/>
          <p:cNvSpPr txBox="1">
            <a:spLocks noChangeArrowheads="1"/>
          </p:cNvSpPr>
          <p:nvPr/>
        </p:nvSpPr>
        <p:spPr bwMode="auto">
          <a:xfrm>
            <a:off x="1119188" y="1017588"/>
            <a:ext cx="74168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还是教学中“怪招”迭出，课后和同学们打成一片的体育老师？</a:t>
            </a:r>
          </a:p>
        </p:txBody>
      </p:sp>
      <p:sp>
        <p:nvSpPr>
          <p:cNvPr id="8195" name="AutoShape 2" descr="http://img0.imgtn.bdimg.com/it/u=1302892182,2850748836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8196" name="AutoShape 4" descr="http://img4.imgtn.bdimg.com/it/u=1613267626,142869450&amp;fm=26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pic>
        <p:nvPicPr>
          <p:cNvPr id="8197" name="Picture 8" descr="http://img1.cache.netease.com/catchpic/7/77/77EAB53E9ADF561AF521CE7A403CF1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427288"/>
            <a:ext cx="46878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971550" y="1203325"/>
            <a:ext cx="7561263" cy="10556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/>
              <a:t>人物描写的基本方法可分为五种：</a:t>
            </a:r>
            <a:r>
              <a:rPr lang="zh-CN" altLang="en-US" sz="2800" dirty="0">
                <a:solidFill>
                  <a:srgbClr val="FF0000"/>
                </a:solidFill>
              </a:rPr>
              <a:t>神态描写、外貌描写、语言描写、动作描写和心理描写。</a:t>
            </a:r>
          </a:p>
        </p:txBody>
      </p:sp>
      <p:pic>
        <p:nvPicPr>
          <p:cNvPr id="9219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427288"/>
            <a:ext cx="179863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2427288"/>
            <a:ext cx="18002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27288"/>
            <a:ext cx="18002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2427288"/>
            <a:ext cx="18002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云形标注 12"/>
          <p:cNvSpPr/>
          <p:nvPr/>
        </p:nvSpPr>
        <p:spPr>
          <a:xfrm>
            <a:off x="4644008" y="2787774"/>
            <a:ext cx="1008112" cy="432048"/>
          </a:xfrm>
          <a:prstGeom prst="cloudCallout">
            <a:avLst>
              <a:gd name="adj1" fmla="val 53965"/>
              <a:gd name="adj2" fmla="val -67546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</a:rPr>
              <a:t>真聪明</a:t>
            </a:r>
          </a:p>
        </p:txBody>
      </p:sp>
      <p:sp>
        <p:nvSpPr>
          <p:cNvPr id="14" name="爆炸形 2 13"/>
          <p:cNvSpPr/>
          <p:nvPr/>
        </p:nvSpPr>
        <p:spPr>
          <a:xfrm>
            <a:off x="7740352" y="2499742"/>
            <a:ext cx="864096" cy="864096"/>
          </a:xfrm>
          <a:prstGeom prst="irregularSeal2">
            <a:avLst/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</a:rPr>
              <a:t>啪啪啪</a:t>
            </a:r>
          </a:p>
        </p:txBody>
      </p:sp>
      <p:sp>
        <p:nvSpPr>
          <p:cNvPr id="9225" name="矩形 14"/>
          <p:cNvSpPr>
            <a:spLocks noChangeArrowheads="1"/>
          </p:cNvSpPr>
          <p:nvPr/>
        </p:nvSpPr>
        <p:spPr bwMode="auto">
          <a:xfrm>
            <a:off x="971550" y="386715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神态描写</a:t>
            </a:r>
            <a:endParaRPr lang="zh-CN" altLang="en-US" sz="240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2843213" y="386715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外貌描写</a:t>
            </a:r>
            <a:endParaRPr lang="zh-CN" altLang="en-US" sz="240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9227" name="矩形 16"/>
          <p:cNvSpPr>
            <a:spLocks noChangeArrowheads="1"/>
          </p:cNvSpPr>
          <p:nvPr/>
        </p:nvSpPr>
        <p:spPr bwMode="auto">
          <a:xfrm>
            <a:off x="4787900" y="386715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语言描写</a:t>
            </a:r>
            <a:endParaRPr lang="zh-CN" altLang="en-US" sz="240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9228" name="矩形 17"/>
          <p:cNvSpPr>
            <a:spLocks noChangeArrowheads="1"/>
          </p:cNvSpPr>
          <p:nvPr/>
        </p:nvSpPr>
        <p:spPr bwMode="auto">
          <a:xfrm>
            <a:off x="6659563" y="386715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动作描写</a:t>
            </a:r>
            <a:endParaRPr lang="zh-CN" altLang="en-US" sz="2400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9229" name="TextBox 18"/>
          <p:cNvSpPr txBox="1">
            <a:spLocks noChangeArrowheads="1"/>
          </p:cNvSpPr>
          <p:nvPr/>
        </p:nvSpPr>
        <p:spPr bwMode="auto">
          <a:xfrm>
            <a:off x="1619250" y="4371975"/>
            <a:ext cx="61928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Times New Roman" pitchFamily="18" charset="0"/>
                <a:ea typeface="微软雅黑" pitchFamily="34" charset="-122"/>
              </a:rPr>
              <a:t>注：心理描写一般用在刻画自己心理的时候。</a:t>
            </a:r>
          </a:p>
        </p:txBody>
      </p:sp>
      <p:sp>
        <p:nvSpPr>
          <p:cNvPr id="9230" name="TextBox 3"/>
          <p:cNvSpPr txBox="1">
            <a:spLocks noChangeArrowheads="1"/>
          </p:cNvSpPr>
          <p:nvPr/>
        </p:nvSpPr>
        <p:spPr bwMode="auto">
          <a:xfrm>
            <a:off x="2843213" y="511175"/>
            <a:ext cx="2686050" cy="520700"/>
          </a:xfrm>
          <a:prstGeom prst="rect">
            <a:avLst/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选择描写手法</a:t>
            </a: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1835150" y="1276350"/>
            <a:ext cx="59055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>
                <a:latin typeface="Times New Roman" pitchFamily="18" charset="0"/>
                <a:ea typeface="微软雅黑" pitchFamily="34" charset="-122"/>
              </a:rPr>
              <a:t>选好你要描写的老师之后，让我们把这些可爱的老师用文字“画”出来吧！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1908175" y="2643188"/>
            <a:ext cx="604837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   先想想你的老师有什么突出的特点，如外貌、衣着、性格、喜好、再选择一两件能突出其特点的具体事件来写。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3121025" y="685800"/>
            <a:ext cx="2686050" cy="520700"/>
          </a:xfrm>
          <a:prstGeom prst="rect">
            <a:avLst/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组织材料</a:t>
            </a:r>
          </a:p>
        </p:txBody>
      </p:sp>
    </p:spTree>
  </p:cSld>
  <p:clrMapOvr>
    <a:masterClrMapping/>
  </p:clrMapOvr>
  <p:transition spd="slow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484188"/>
            <a:ext cx="3384550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优秀片段</a:t>
            </a:r>
            <a:r>
              <a:rPr lang="en-US" altLang="zh-CN" sz="3600" b="1" dirty="0">
                <a:solidFill>
                  <a:schemeClr val="accent3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·1</a:t>
            </a:r>
          </a:p>
        </p:txBody>
      </p:sp>
      <p:sp>
        <p:nvSpPr>
          <p:cNvPr id="11267" name="矩形 2"/>
          <p:cNvSpPr>
            <a:spLocks noChangeArrowheads="1"/>
          </p:cNvSpPr>
          <p:nvPr/>
        </p:nvSpPr>
        <p:spPr bwMode="auto">
          <a:xfrm>
            <a:off x="827088" y="1276350"/>
            <a:ext cx="7489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班主任有一双星星般的眼睛，眨巴两下，目光就像一枝利箭射进我的心。于是，我笑着向她打招呼，她点点头，星星般的眼睛盈盈地笑着。</a:t>
            </a:r>
            <a:endParaRPr lang="en-US" altLang="zh-CN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对话气泡: 矩形 3"/>
          <p:cNvSpPr/>
          <p:nvPr/>
        </p:nvSpPr>
        <p:spPr>
          <a:xfrm>
            <a:off x="539750" y="2643188"/>
            <a:ext cx="7993063" cy="1223962"/>
          </a:xfrm>
          <a:prstGeom prst="wedgeRectCallout">
            <a:avLst>
              <a:gd name="adj1" fmla="val -20672"/>
              <a:gd name="adj2" fmla="val 45015"/>
            </a:avLst>
          </a:prstGeom>
          <a:solidFill>
            <a:srgbClr val="0066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这段描写运用了比喻的修辞手法，把班主任的眼睛比作星星，把目光比作利箭，通过她盈盈地笑着，表现了老师目光犀利性格却又非常亲切的特点。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961</Words>
  <Application>Microsoft Office PowerPoint</Application>
  <PresentationFormat>全屏显示(16:9)</PresentationFormat>
  <Paragraphs>64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Times New Roman</vt:lpstr>
      <vt:lpstr>宋体</vt:lpstr>
      <vt:lpstr>幼圆</vt:lpstr>
      <vt:lpstr>微软雅黑</vt:lpstr>
      <vt:lpstr>Arial</vt:lpstr>
      <vt:lpstr>黑体</vt:lpstr>
      <vt:lpstr>Calibri Light</vt:lpstr>
      <vt:lpstr>楷体</vt:lpstr>
      <vt:lpstr>Meiryo</vt:lpstr>
      <vt:lpstr>Calibri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2019-07-07T09:36:32Z</dcterms:created>
  <dcterms:modified xsi:type="dcterms:W3CDTF">2021-10-03T09:06:45Z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2052-1.1.0.1454</vt:lpwstr>
  </property>
</Properties>
</file>