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9"/>
  </p:notesMasterIdLst>
  <p:sldIdLst>
    <p:sldId id="256" r:id="rId4"/>
    <p:sldId id="257" r:id="rId5"/>
    <p:sldId id="288" r:id="rId6"/>
    <p:sldId id="260" r:id="rId7"/>
    <p:sldId id="289" r:id="rId8"/>
    <p:sldId id="290" r:id="rId9"/>
    <p:sldId id="291" r:id="rId10"/>
    <p:sldId id="292" r:id="rId11"/>
    <p:sldId id="294" r:id="rId12"/>
    <p:sldId id="326" r:id="rId13"/>
    <p:sldId id="311" r:id="rId14"/>
    <p:sldId id="295" r:id="rId15"/>
    <p:sldId id="296" r:id="rId16"/>
    <p:sldId id="297" r:id="rId17"/>
    <p:sldId id="298" r:id="rId18"/>
    <p:sldId id="299" r:id="rId19"/>
    <p:sldId id="264" r:id="rId20"/>
    <p:sldId id="266" r:id="rId21"/>
    <p:sldId id="301" r:id="rId22"/>
    <p:sldId id="281" r:id="rId23"/>
    <p:sldId id="302" r:id="rId24"/>
    <p:sldId id="278" r:id="rId25"/>
    <p:sldId id="303" r:id="rId26"/>
    <p:sldId id="280" r:id="rId27"/>
    <p:sldId id="327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MY" initials="F" lastIdx="2" clrIdx="0"/>
  <p:cmAuthor id="2" name="小阳" initials="小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25D61"/>
    <a:srgbClr val="DBDCDD"/>
    <a:srgbClr val="989799"/>
    <a:srgbClr val="EDEBF0"/>
    <a:srgbClr val="D2D3D4"/>
    <a:srgbClr val="3C38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89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8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commentAuthors" Target="commentAuthor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BFA01E-F8B3-48E4-A7FA-DB52A7463166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CBCF32-06DB-4162-BEF1-1E8C6EBA43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787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421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3772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673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CBCF32-06DB-4162-BEF1-1E8C6EBA43F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927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8645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BCF32-06DB-4162-BEF1-1E8C6EBA43F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8700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507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713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1130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258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154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585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CBCF32-06DB-4162-BEF1-1E8C6EBA43F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960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6877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363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7019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8042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87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3900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381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820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531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9399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419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AD427-620E-4236-8B6A-1CF3C3FAB271}" type="datetimeFigureOut">
              <a:rPr lang="zh-CN" altLang="en-US" smtClean="0"/>
              <a:t>2021/10/3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0C5BB-CCC8-4E40-A25D-24DDAB2ED5A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04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5" Type="http://schemas.openxmlformats.org/officeDocument/2006/relationships/image" Target="../media/image5.jpe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lum brigh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67"/>
            <a:ext cx="9144000" cy="514396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857262" y="1430180"/>
            <a:ext cx="3429476" cy="1177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第八课</a:t>
            </a:r>
          </a:p>
          <a:p>
            <a:pPr algn="ctr"/>
            <a:r>
              <a:rPr lang="zh-CN" altLang="en-US" sz="3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冀中的地道战</a:t>
            </a:r>
          </a:p>
        </p:txBody>
      </p:sp>
      <p:sp>
        <p:nvSpPr>
          <p:cNvPr id="11" name="文本框 29"/>
          <p:cNvSpPr txBox="1">
            <a:spLocks noChangeArrowheads="1"/>
          </p:cNvSpPr>
          <p:nvPr/>
        </p:nvSpPr>
        <p:spPr bwMode="auto">
          <a:xfrm>
            <a:off x="3220402" y="3707381"/>
            <a:ext cx="2703195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语</a:t>
            </a:r>
            <a:r>
              <a:rPr lang="zh-CN" altLang="en-US" sz="19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</a:t>
            </a:r>
            <a:r>
              <a:rPr lang="en-US" altLang="zh-CN" sz="1900" b="1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·</a:t>
            </a:r>
            <a:r>
              <a:rPr lang="zh-CN" altLang="zh-CN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r>
              <a:rPr lang="zh-CN" altLang="en-US" sz="19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年级上</a:t>
            </a:r>
          </a:p>
        </p:txBody>
      </p:sp>
      <p:sp>
        <p:nvSpPr>
          <p:cNvPr id="12" name="文本框 29"/>
          <p:cNvSpPr txBox="1">
            <a:spLocks noChangeArrowheads="1"/>
          </p:cNvSpPr>
          <p:nvPr/>
        </p:nvSpPr>
        <p:spPr bwMode="auto">
          <a:xfrm>
            <a:off x="6462712" y="2775110"/>
            <a:ext cx="1147763" cy="34432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4" tIns="25717" rIns="51434" bIns="25717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第一课时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145264" y="649707"/>
            <a:ext cx="2853176" cy="34289"/>
            <a:chOff x="2881745" y="2135157"/>
            <a:chExt cx="6870330" cy="6279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34351" y="186214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484798" y="759043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98170" y="1173957"/>
            <a:ext cx="1052989" cy="1079659"/>
            <a:chOff x="1245" y="11207"/>
            <a:chExt cx="9252" cy="798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5" y="11207"/>
              <a:ext cx="8967" cy="79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矩形 7"/>
            <p:cNvSpPr/>
            <p:nvPr/>
          </p:nvSpPr>
          <p:spPr>
            <a:xfrm>
              <a:off x="1690" y="11937"/>
              <a:ext cx="8807" cy="65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ctr"/>
              <a:r>
                <a:rPr lang="zh-CN" altLang="zh-CN" sz="6600" b="1" dirty="0">
                  <a:ea typeface="楷体" panose="02010609060101010101" charset="-122"/>
                </a:rPr>
                <a:t>略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4363" y="2566035"/>
            <a:ext cx="1052989" cy="1079659"/>
            <a:chOff x="1245" y="11207"/>
            <a:chExt cx="9252" cy="798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5" y="11207"/>
              <a:ext cx="8967" cy="79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1" name="矩形 20"/>
            <p:cNvSpPr/>
            <p:nvPr/>
          </p:nvSpPr>
          <p:spPr>
            <a:xfrm>
              <a:off x="1690" y="11937"/>
              <a:ext cx="8807" cy="65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ctr"/>
              <a:r>
                <a:rPr lang="zh-CN" altLang="zh-CN" sz="6600" b="1" dirty="0">
                  <a:ea typeface="楷体" panose="02010609060101010101" charset="-122"/>
                </a:rPr>
                <a:t>堡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89233" y="1173957"/>
            <a:ext cx="1052989" cy="1079659"/>
            <a:chOff x="1245" y="11207"/>
            <a:chExt cx="9252" cy="798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5" y="11207"/>
              <a:ext cx="8967" cy="79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" name="矩形 23"/>
            <p:cNvSpPr/>
            <p:nvPr/>
          </p:nvSpPr>
          <p:spPr>
            <a:xfrm>
              <a:off x="1690" y="11937"/>
              <a:ext cx="8807" cy="65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ctr"/>
              <a:r>
                <a:rPr lang="zh-CN" altLang="zh-CN" sz="6600" b="1" dirty="0">
                  <a:ea typeface="楷体" panose="02010609060101010101" charset="-122"/>
                </a:rPr>
                <a:t>筑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314474" y="4056698"/>
            <a:ext cx="1052989" cy="1079659"/>
            <a:chOff x="1245" y="11207"/>
            <a:chExt cx="9252" cy="7984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5" y="11207"/>
              <a:ext cx="8967" cy="79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7" name="矩形 26"/>
            <p:cNvSpPr/>
            <p:nvPr/>
          </p:nvSpPr>
          <p:spPr>
            <a:xfrm>
              <a:off x="1690" y="11937"/>
              <a:ext cx="8807" cy="65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ctr"/>
              <a:r>
                <a:rPr lang="zh-CN" altLang="zh-CN" sz="6600" b="1" dirty="0">
                  <a:ea typeface="楷体" panose="02010609060101010101" charset="-122"/>
                </a:rPr>
                <a:t>拐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314474" y="2664619"/>
            <a:ext cx="1052989" cy="1079659"/>
            <a:chOff x="1245" y="11207"/>
            <a:chExt cx="9252" cy="7984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5" y="11207"/>
              <a:ext cx="8967" cy="79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" name="矩形 29"/>
            <p:cNvSpPr/>
            <p:nvPr/>
          </p:nvSpPr>
          <p:spPr>
            <a:xfrm>
              <a:off x="1690" y="11937"/>
              <a:ext cx="8807" cy="65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ctr"/>
              <a:r>
                <a:rPr lang="zh-CN" altLang="zh-CN" sz="6600" b="1" dirty="0">
                  <a:ea typeface="楷体" panose="02010609060101010101" charset="-122"/>
                </a:rPr>
                <a:t>党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81978" y="4056698"/>
            <a:ext cx="1052989" cy="1079659"/>
            <a:chOff x="1245" y="11207"/>
            <a:chExt cx="9252" cy="7984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email">
              <a:lum contras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45" y="11207"/>
              <a:ext cx="8967" cy="79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3" name="矩形 32"/>
            <p:cNvSpPr/>
            <p:nvPr/>
          </p:nvSpPr>
          <p:spPr>
            <a:xfrm>
              <a:off x="1690" y="11937"/>
              <a:ext cx="8807" cy="65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lstStyle>
              <a:lvl1pPr marL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 sz="4400" u="none" kern="1200" baseline="0">
                  <a:solidFill>
                    <a:schemeClr val="tx2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</a:lstStyle>
            <a:p>
              <a:pPr lvl="0" algn="ctr"/>
              <a:r>
                <a:rPr lang="zh-CN" altLang="zh-CN" sz="6600" b="1" dirty="0">
                  <a:ea typeface="楷体" panose="02010609060101010101" charset="-122"/>
                </a:rPr>
                <a:t>丘</a:t>
              </a:r>
            </a:p>
          </p:txBody>
        </p:sp>
      </p:grpSp>
      <p:sp>
        <p:nvSpPr>
          <p:cNvPr id="34" name="标题 1"/>
          <p:cNvSpPr>
            <a:spLocks noGrp="1"/>
          </p:cNvSpPr>
          <p:nvPr/>
        </p:nvSpPr>
        <p:spPr>
          <a:xfrm>
            <a:off x="1738313" y="1259682"/>
            <a:ext cx="2502694" cy="993934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侵略</a:t>
            </a:r>
          </a:p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攻城略地</a:t>
            </a:r>
          </a:p>
        </p:txBody>
      </p:sp>
      <p:sp>
        <p:nvSpPr>
          <p:cNvPr id="35" name="标题 1"/>
          <p:cNvSpPr>
            <a:spLocks noGrp="1"/>
          </p:cNvSpPr>
          <p:nvPr/>
        </p:nvSpPr>
        <p:spPr>
          <a:xfrm>
            <a:off x="1831658" y="2651760"/>
            <a:ext cx="2502694" cy="993934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堡垒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碉堡</a:t>
            </a:r>
          </a:p>
        </p:txBody>
      </p:sp>
      <p:sp>
        <p:nvSpPr>
          <p:cNvPr id="36" name="标题 1"/>
          <p:cNvSpPr>
            <a:spLocks noGrp="1"/>
          </p:cNvSpPr>
          <p:nvPr/>
        </p:nvSpPr>
        <p:spPr>
          <a:xfrm>
            <a:off x="1831658" y="4142423"/>
            <a:ext cx="2502694" cy="993934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山丘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丘陵</a:t>
            </a:r>
          </a:p>
        </p:txBody>
      </p:sp>
      <p:sp>
        <p:nvSpPr>
          <p:cNvPr id="37" name="标题 1"/>
          <p:cNvSpPr>
            <a:spLocks noGrp="1"/>
          </p:cNvSpPr>
          <p:nvPr/>
        </p:nvSpPr>
        <p:spPr>
          <a:xfrm>
            <a:off x="6444139" y="1259682"/>
            <a:ext cx="2502694" cy="993934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修筑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筑室道谋</a:t>
            </a:r>
          </a:p>
        </p:txBody>
      </p:sp>
      <p:sp>
        <p:nvSpPr>
          <p:cNvPr id="38" name="标题 1"/>
          <p:cNvSpPr>
            <a:spLocks noGrp="1"/>
          </p:cNvSpPr>
          <p:nvPr/>
        </p:nvSpPr>
        <p:spPr>
          <a:xfrm>
            <a:off x="6444139" y="2763203"/>
            <a:ext cx="2502694" cy="993934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党员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结党营私</a:t>
            </a:r>
          </a:p>
        </p:txBody>
      </p:sp>
      <p:sp>
        <p:nvSpPr>
          <p:cNvPr id="39" name="标题 1"/>
          <p:cNvSpPr>
            <a:spLocks noGrp="1"/>
          </p:cNvSpPr>
          <p:nvPr/>
        </p:nvSpPr>
        <p:spPr>
          <a:xfrm>
            <a:off x="6444139" y="4142423"/>
            <a:ext cx="2502694" cy="993934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拐弯</a:t>
            </a: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拐弯抹角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0074116" cy="56668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多音字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3435" y="2246947"/>
            <a:ext cx="1561148" cy="1557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6600" b="1">
                <a:latin typeface="楷体" panose="02010609060101010101" charset="-122"/>
                <a:ea typeface="楷体" panose="02010609060101010101" charset="-122"/>
              </a:rPr>
              <a:t>任</a:t>
            </a:r>
          </a:p>
        </p:txBody>
      </p:sp>
      <p:sp>
        <p:nvSpPr>
          <p:cNvPr id="4" name="左大括号 3"/>
          <p:cNvSpPr/>
          <p:nvPr/>
        </p:nvSpPr>
        <p:spPr>
          <a:xfrm>
            <a:off x="1845469" y="1632109"/>
            <a:ext cx="978694" cy="215884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7985" y="1369219"/>
            <a:ext cx="5880259" cy="702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1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rèn </a:t>
            </a:r>
            <a:r>
              <a:rPr lang="zh-CN" altLang="en-US" sz="41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任务  任劳任怨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927986" y="3412331"/>
            <a:ext cx="5675471" cy="7029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1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rén </a:t>
            </a:r>
            <a:r>
              <a:rPr lang="zh-CN" altLang="en-US" sz="41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任丘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0074116" cy="566689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sp>
        <p:nvSpPr>
          <p:cNvPr id="12" name="标题 2"/>
          <p:cNvSpPr>
            <a:spLocks noGrp="1"/>
          </p:cNvSpPr>
          <p:nvPr/>
        </p:nvSpPr>
        <p:spPr>
          <a:xfrm>
            <a:off x="411004" y="1844992"/>
            <a:ext cx="8325803" cy="2395538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60000"/>
              </a:lnSpc>
            </a:pP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侵 略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堡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垒  任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丘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妨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碍</a:t>
            </a:r>
          </a:p>
          <a:p>
            <a:pPr algn="ctr">
              <a:lnSpc>
                <a:spcPct val="170000"/>
              </a:lnSpc>
            </a:pP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隐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蔽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坑  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拐</a:t>
            </a:r>
            <a:r>
              <a:rPr lang="zh-CN" altLang="en-US" sz="5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弯  共产</a:t>
            </a:r>
            <a:r>
              <a:rPr lang="zh-CN" altLang="en-US" sz="5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党</a:t>
            </a:r>
            <a:endParaRPr lang="zh-CN" altLang="en-US" sz="5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97293" y="2061687"/>
            <a:ext cx="6753225" cy="10206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1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通过课题，我们知道些什么？</a:t>
            </a: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3888" y="1776412"/>
            <a:ext cx="8095774" cy="254412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1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中心词：</a:t>
            </a:r>
            <a:r>
              <a:rPr lang="zh-CN" altLang="en-US" sz="41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地道战</a:t>
            </a:r>
            <a:endParaRPr lang="zh-CN" altLang="en-US" sz="4100" dirty="0">
              <a:solidFill>
                <a:srgbClr val="625D61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1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冀中：</a:t>
            </a:r>
            <a:r>
              <a:rPr lang="zh-CN" altLang="en-US" sz="41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河北省的简称，河北省的中部平原叫“冀中”。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198120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682092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788094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概括段意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97293" y="1279208"/>
            <a:ext cx="6753225" cy="37502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第1自然段：介绍当时的情况。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第2自然段：地道战的产生。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第3自然段：概括介绍地道战的规模和作用。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第4自然段：具体介绍地道里的构造。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第5自然段：介绍地道的出口和通道。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第6自然段：介绍地道怎样防火、防水、防毒。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第7自然段：介绍地道里的通讯联络。</a:t>
            </a:r>
          </a:p>
          <a:p>
            <a:pPr>
              <a:lnSpc>
                <a:spcPct val="130000"/>
              </a:lnSpc>
            </a:pPr>
            <a:r>
              <a:rPr lang="zh-CN" altLang="en-US" sz="23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第8自然段：介绍地道战的结果。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97293" y="2061687"/>
            <a:ext cx="6753225" cy="10206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1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总结归纳，划分层次</a:t>
            </a:r>
          </a:p>
        </p:txBody>
      </p:sp>
    </p:spTree>
  </p:cSld>
  <p:clrMapOvr>
    <a:masterClrMapping/>
  </p:clrMapOvr>
  <p:transition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0907" y="298135"/>
            <a:ext cx="2315583" cy="34289"/>
            <a:chOff x="2881745" y="2135157"/>
            <a:chExt cx="6870330" cy="627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椭圆 1"/>
          <p:cNvSpPr/>
          <p:nvPr/>
        </p:nvSpPr>
        <p:spPr>
          <a:xfrm>
            <a:off x="139541" y="1403033"/>
            <a:ext cx="2718435" cy="2718435"/>
          </a:xfrm>
          <a:prstGeom prst="ellipse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213259" y="1403033"/>
            <a:ext cx="2718435" cy="2718435"/>
          </a:xfrm>
          <a:prstGeom prst="ellipse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271736" y="1403033"/>
            <a:ext cx="2718435" cy="2718435"/>
          </a:xfrm>
          <a:prstGeom prst="ellipse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82769" y="2033132"/>
            <a:ext cx="2231954" cy="1684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1~3</a:t>
            </a: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自然段</a:t>
            </a:r>
          </a:p>
          <a:p>
            <a:pPr algn="ctr"/>
            <a:endParaRPr lang="zh-CN" altLang="en-US" sz="2600" dirty="0">
              <a:solidFill>
                <a:srgbClr val="625D6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地道战的产生及其作用。</a:t>
            </a:r>
          </a:p>
        </p:txBody>
      </p:sp>
      <p:sp>
        <p:nvSpPr>
          <p:cNvPr id="16" name="星形: 六角 15"/>
          <p:cNvSpPr/>
          <p:nvPr/>
        </p:nvSpPr>
        <p:spPr>
          <a:xfrm>
            <a:off x="1404122" y="1691762"/>
            <a:ext cx="189186" cy="231051"/>
          </a:xfrm>
          <a:prstGeom prst="star6">
            <a:avLst/>
          </a:prstGeom>
          <a:solidFill>
            <a:srgbClr val="625D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星形: 六角 16"/>
          <p:cNvSpPr/>
          <p:nvPr/>
        </p:nvSpPr>
        <p:spPr>
          <a:xfrm>
            <a:off x="4478300" y="1691645"/>
            <a:ext cx="189186" cy="231051"/>
          </a:xfrm>
          <a:prstGeom prst="star6">
            <a:avLst/>
          </a:prstGeom>
          <a:solidFill>
            <a:srgbClr val="625D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星形: 六角 17"/>
          <p:cNvSpPr/>
          <p:nvPr/>
        </p:nvSpPr>
        <p:spPr>
          <a:xfrm>
            <a:off x="7536761" y="1691762"/>
            <a:ext cx="189186" cy="231051"/>
          </a:xfrm>
          <a:prstGeom prst="star6">
            <a:avLst/>
          </a:prstGeom>
          <a:solidFill>
            <a:srgbClr val="625D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089911" y="492443"/>
            <a:ext cx="2964656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理清思路，概括段意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455534" y="2033132"/>
            <a:ext cx="2231954" cy="1684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4~7</a:t>
            </a: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自然段</a:t>
            </a:r>
          </a:p>
          <a:p>
            <a:pPr algn="ctr"/>
            <a:endParaRPr lang="zh-CN" altLang="en-US" sz="2600" dirty="0">
              <a:solidFill>
                <a:srgbClr val="625D6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地道战的样式以及特点。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514964" y="2033133"/>
            <a:ext cx="2231954" cy="2088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</a:t>
            </a:r>
            <a:r>
              <a:rPr lang="en-US" altLang="zh-CN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</a:t>
            </a: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自然段</a:t>
            </a:r>
          </a:p>
          <a:p>
            <a:pPr algn="ctr"/>
            <a:endParaRPr lang="zh-CN" altLang="en-US" sz="2600" dirty="0">
              <a:solidFill>
                <a:srgbClr val="625D6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地道战在我国抗日战争史上的地位。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0907" y="298135"/>
            <a:ext cx="2315583" cy="34289"/>
            <a:chOff x="2881745" y="2135157"/>
            <a:chExt cx="6870330" cy="627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0" y="809167"/>
            <a:ext cx="4816366" cy="3618095"/>
          </a:xfrm>
          <a:prstGeom prst="rect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445439" y="1407362"/>
            <a:ext cx="2760512" cy="2053125"/>
          </a:xfrm>
          <a:prstGeom prst="rect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486401" y="2018824"/>
            <a:ext cx="2678906" cy="16081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000" b="1" dirty="0">
                <a:ln>
                  <a:solidFill>
                    <a:schemeClr val="bg1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方正行楷简体" panose="02010601030101010101" charset="-122"/>
                <a:ea typeface="方正行楷简体" panose="02010601030101010101" charset="-122"/>
              </a:rPr>
              <a:t>重点词语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008" y="1173957"/>
            <a:ext cx="4695825" cy="30516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70000"/>
              </a:lnSpc>
            </a:pPr>
            <a:r>
              <a:rPr lang="zh-CN" altLang="en-US" sz="3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堡垒  扫荡</a:t>
            </a:r>
          </a:p>
          <a:p>
            <a:pPr algn="ctr">
              <a:lnSpc>
                <a:spcPct val="170000"/>
              </a:lnSpc>
            </a:pPr>
            <a:r>
              <a:rPr lang="zh-CN" altLang="en-US" sz="3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封锁  孑口 </a:t>
            </a:r>
          </a:p>
          <a:p>
            <a:pPr algn="ctr">
              <a:lnSpc>
                <a:spcPct val="170000"/>
              </a:lnSpc>
            </a:pPr>
            <a:r>
              <a:rPr lang="zh-CN" altLang="en-US" sz="38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一夫当关 万夫莫开</a:t>
            </a:r>
            <a:r>
              <a:rPr lang="zh-CN" altLang="en-US" sz="38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 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叁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97293" y="2061687"/>
            <a:ext cx="6753225" cy="10206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1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学习第一部分</a:t>
            </a: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0"/>
            <a:ext cx="9144000" cy="5143500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9423" y="243245"/>
            <a:ext cx="1405155" cy="126890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353887" y="473741"/>
            <a:ext cx="541090" cy="8079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625D61"/>
                </a:solidFill>
              </a:rPr>
              <a:t>目录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995574" y="1543000"/>
            <a:ext cx="5152748" cy="47093"/>
            <a:chOff x="2881745" y="2135157"/>
            <a:chExt cx="6870330" cy="62791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椭圆 14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843213" y="2075974"/>
            <a:ext cx="379571" cy="16696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600" dirty="0" smtClean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2600" dirty="0">
              <a:solidFill>
                <a:srgbClr val="625D6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52751" y="1719263"/>
            <a:ext cx="34147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2801598" y="1985849"/>
            <a:ext cx="564356" cy="0"/>
          </a:xfrm>
          <a:prstGeom prst="line">
            <a:avLst/>
          </a:prstGeom>
          <a:ln w="19050">
            <a:solidFill>
              <a:srgbClr val="625D6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916681" y="2075974"/>
            <a:ext cx="465296" cy="24922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600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生字生词认读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995262" y="1719263"/>
            <a:ext cx="34147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3837064" y="1985849"/>
            <a:ext cx="564356" cy="0"/>
          </a:xfrm>
          <a:prstGeom prst="line">
            <a:avLst/>
          </a:prstGeom>
          <a:ln w="19050">
            <a:solidFill>
              <a:srgbClr val="625D6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894898" y="2075974"/>
            <a:ext cx="565309" cy="1684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600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初读课文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994911" y="1719263"/>
            <a:ext cx="34147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4879528" y="1985849"/>
            <a:ext cx="564356" cy="0"/>
          </a:xfrm>
          <a:prstGeom prst="line">
            <a:avLst/>
          </a:prstGeom>
          <a:ln w="19050">
            <a:solidFill>
              <a:srgbClr val="625D6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911692" y="2075974"/>
            <a:ext cx="565309" cy="16840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600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011704" y="1719263"/>
            <a:ext cx="341471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5876196" y="1985849"/>
            <a:ext cx="564356" cy="0"/>
          </a:xfrm>
          <a:prstGeom prst="line">
            <a:avLst/>
          </a:prstGeom>
          <a:ln w="19050">
            <a:solidFill>
              <a:srgbClr val="625D6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48" y="0"/>
            <a:ext cx="9144000" cy="51435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0907" y="298135"/>
            <a:ext cx="2315583" cy="34289"/>
            <a:chOff x="2881745" y="2135157"/>
            <a:chExt cx="6870330" cy="627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7169" y="507682"/>
            <a:ext cx="5623084" cy="4127183"/>
            <a:chOff x="760" y="1974"/>
            <a:chExt cx="9700" cy="6524"/>
          </a:xfrm>
        </p:grpSpPr>
        <p:sp>
          <p:nvSpPr>
            <p:cNvPr id="9" name="矩形 8"/>
            <p:cNvSpPr/>
            <p:nvPr/>
          </p:nvSpPr>
          <p:spPr>
            <a:xfrm>
              <a:off x="760" y="1974"/>
              <a:ext cx="9460" cy="6285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00" y="2214"/>
              <a:ext cx="9460" cy="6285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70547" y="882968"/>
            <a:ext cx="4917758" cy="36233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1942到1944那几年，日本侵略军在冀中平原上“大扫荡”，还修筑了封锁沟和封锁墙，十里一碉，八里一堡，想搞垮我们的人民武装。</a:t>
            </a:r>
          </a:p>
          <a:p>
            <a:pPr>
              <a:lnSpc>
                <a:spcPct val="110000"/>
              </a:lnSpc>
            </a:pP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为了粉碎敌人的“扫荡”，冀中人民在党的领导下，创造了新的斗争方式，这就是地道战。</a:t>
            </a:r>
          </a:p>
        </p:txBody>
      </p:sp>
      <p:sp>
        <p:nvSpPr>
          <p:cNvPr id="13" name="矩形 12"/>
          <p:cNvSpPr/>
          <p:nvPr/>
        </p:nvSpPr>
        <p:spPr>
          <a:xfrm>
            <a:off x="6631470" y="1087289"/>
            <a:ext cx="2075612" cy="2583466"/>
          </a:xfrm>
          <a:prstGeom prst="rect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292536" y="1087289"/>
            <a:ext cx="275139" cy="2583466"/>
          </a:xfrm>
          <a:prstGeom prst="rect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1307783" y="3534728"/>
            <a:ext cx="60388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325779" y="3980974"/>
            <a:ext cx="92535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767989" y="1435894"/>
            <a:ext cx="1802606" cy="18864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</a:rPr>
              <a:t>地道战</a:t>
            </a:r>
          </a:p>
          <a:p>
            <a:pPr algn="ctr">
              <a:lnSpc>
                <a:spcPct val="150000"/>
              </a:lnSpc>
            </a:pP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</a:rPr>
              <a:t>是怎样产生的？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48" y="0"/>
            <a:ext cx="9144000" cy="51435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0907" y="298135"/>
            <a:ext cx="2315583" cy="34289"/>
            <a:chOff x="2881745" y="2135157"/>
            <a:chExt cx="6870330" cy="627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07169" y="507683"/>
            <a:ext cx="6186011" cy="4258151"/>
            <a:chOff x="760" y="1974"/>
            <a:chExt cx="9700" cy="6524"/>
          </a:xfrm>
        </p:grpSpPr>
        <p:sp>
          <p:nvSpPr>
            <p:cNvPr id="9" name="矩形 8"/>
            <p:cNvSpPr/>
            <p:nvPr/>
          </p:nvSpPr>
          <p:spPr>
            <a:xfrm>
              <a:off x="760" y="1974"/>
              <a:ext cx="9460" cy="6285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00" y="2214"/>
              <a:ext cx="9460" cy="6285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530543" y="736283"/>
            <a:ext cx="5586889" cy="38779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5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sz="25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起地道战，简直是个奇迹。在广阔平原的地底下，挖了不计其数的地道，横的，竖的，直的，弯的，家家相连，村村相通。敌人来了，我们就钻到地道里去，让他们扑个空；敌人走了，我们就从地道里出来，照常种地过日子，有时候还要打击敌人。靠着地道这种坚强的堡垒，冀中平原上的人民坚持了敌后游击战争。</a:t>
            </a:r>
          </a:p>
        </p:txBody>
      </p:sp>
      <p:sp>
        <p:nvSpPr>
          <p:cNvPr id="13" name="矩形 12"/>
          <p:cNvSpPr/>
          <p:nvPr/>
        </p:nvSpPr>
        <p:spPr>
          <a:xfrm>
            <a:off x="6631470" y="1087289"/>
            <a:ext cx="2075612" cy="2583466"/>
          </a:xfrm>
          <a:prstGeom prst="rect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3789998" y="1615916"/>
            <a:ext cx="116347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166462" y="2436495"/>
            <a:ext cx="117871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99"/>
          <p:cNvSpPr txBox="1"/>
          <p:nvPr/>
        </p:nvSpPr>
        <p:spPr>
          <a:xfrm>
            <a:off x="6767989" y="1435894"/>
            <a:ext cx="1802606" cy="6743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</a:rPr>
              <a:t>奇迹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</a:rPr>
              <a:t>”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767989" y="2318385"/>
            <a:ext cx="1802606" cy="6743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</a:rPr>
              <a:t>总起句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782378" y="2817495"/>
            <a:ext cx="117871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1112"/>
            <a:ext cx="9144000" cy="51435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0907" y="298135"/>
            <a:ext cx="2315583" cy="34289"/>
            <a:chOff x="2881745" y="2135157"/>
            <a:chExt cx="6870330" cy="627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 rot="16200000">
            <a:off x="-845820" y="2214086"/>
            <a:ext cx="3603784" cy="299085"/>
          </a:xfrm>
          <a:prstGeom prst="rect">
            <a:avLst/>
          </a:prstGeom>
          <a:solidFill>
            <a:srgbClr val="DBDC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2745581" y="930116"/>
            <a:ext cx="5649278" cy="2651760"/>
            <a:chOff x="9241" y="1951"/>
            <a:chExt cx="8660" cy="5278"/>
          </a:xfrm>
        </p:grpSpPr>
        <p:sp>
          <p:nvSpPr>
            <p:cNvPr id="17" name="矩形 16"/>
            <p:cNvSpPr/>
            <p:nvPr/>
          </p:nvSpPr>
          <p:spPr>
            <a:xfrm>
              <a:off x="9241" y="1951"/>
              <a:ext cx="8420" cy="5038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9481" y="2191"/>
              <a:ext cx="8420" cy="5038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05151" y="1303020"/>
            <a:ext cx="4980146" cy="876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6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扫荡：</a:t>
            </a:r>
          </a:p>
          <a:p>
            <a:r>
              <a:rPr lang="zh-CN" altLang="en-US" sz="26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用武力或其他手段肃清敌人。</a:t>
            </a:r>
            <a:r>
              <a:rPr lang="zh-CN" altLang="en-US" sz="26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340644" y="1172051"/>
            <a:ext cx="886778" cy="3603308"/>
            <a:chOff x="3809" y="2564"/>
            <a:chExt cx="1862" cy="7566"/>
          </a:xfrm>
        </p:grpSpPr>
        <p:sp>
          <p:nvSpPr>
            <p:cNvPr id="14" name="矩形 13"/>
            <p:cNvSpPr/>
            <p:nvPr/>
          </p:nvSpPr>
          <p:spPr>
            <a:xfrm rot="16200000">
              <a:off x="957" y="5416"/>
              <a:ext cx="7567" cy="1862"/>
            </a:xfrm>
            <a:prstGeom prst="rect">
              <a:avLst/>
            </a:prstGeom>
            <a:solidFill>
              <a:srgbClr val="DBDC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410" y="3584"/>
              <a:ext cx="663" cy="4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70000"/>
                </a:lnSpc>
              </a:pPr>
              <a:r>
                <a:rPr lang="zh-CN" altLang="en-US" sz="2600" b="1" dirty="0">
                  <a:solidFill>
                    <a:srgbClr val="625D61"/>
                  </a:solidFill>
                  <a:latin typeface="微软雅黑" panose="020B0503020204020204" charset="-122"/>
                  <a:ea typeface="微软雅黑" panose="020B0503020204020204" charset="-122"/>
                </a:rPr>
                <a:t>词</a:t>
              </a:r>
            </a:p>
            <a:p>
              <a:pPr algn="dist">
                <a:lnSpc>
                  <a:spcPct val="70000"/>
                </a:lnSpc>
              </a:pPr>
              <a:endParaRPr lang="zh-CN" altLang="en-US" sz="26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dist">
                <a:lnSpc>
                  <a:spcPct val="70000"/>
                </a:lnSpc>
              </a:pPr>
              <a:r>
                <a:rPr lang="zh-CN" altLang="en-US" sz="2600" b="1" dirty="0">
                  <a:solidFill>
                    <a:srgbClr val="625D61"/>
                  </a:solidFill>
                  <a:latin typeface="微软雅黑" panose="020B0503020204020204" charset="-122"/>
                  <a:ea typeface="微软雅黑" panose="020B0503020204020204" charset="-122"/>
                </a:rPr>
                <a:t>语</a:t>
              </a:r>
            </a:p>
            <a:p>
              <a:pPr algn="dist">
                <a:lnSpc>
                  <a:spcPct val="70000"/>
                </a:lnSpc>
              </a:pPr>
              <a:endParaRPr lang="zh-CN" altLang="en-US" sz="26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dist">
                <a:lnSpc>
                  <a:spcPct val="70000"/>
                </a:lnSpc>
              </a:pPr>
              <a:r>
                <a:rPr lang="zh-CN" altLang="en-US" sz="2600" b="1" dirty="0">
                  <a:solidFill>
                    <a:srgbClr val="625D61"/>
                  </a:solidFill>
                  <a:latin typeface="微软雅黑" panose="020B0503020204020204" charset="-122"/>
                  <a:ea typeface="微软雅黑" panose="020B0503020204020204" charset="-122"/>
                </a:rPr>
                <a:t>解</a:t>
              </a:r>
            </a:p>
            <a:p>
              <a:pPr algn="dist">
                <a:lnSpc>
                  <a:spcPct val="70000"/>
                </a:lnSpc>
              </a:pPr>
              <a:endParaRPr lang="zh-CN" altLang="en-US" sz="26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dist">
                <a:lnSpc>
                  <a:spcPct val="70000"/>
                </a:lnSpc>
              </a:pPr>
              <a:r>
                <a:rPr lang="zh-CN" altLang="en-US" sz="2600" b="1" dirty="0">
                  <a:solidFill>
                    <a:srgbClr val="625D61"/>
                  </a:solidFill>
                  <a:latin typeface="微软雅黑" panose="020B0503020204020204" charset="-122"/>
                  <a:ea typeface="微软雅黑" panose="020B0503020204020204" charset="-122"/>
                </a:rPr>
                <a:t>释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105151" y="2375059"/>
            <a:ext cx="4980146" cy="8763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6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封锁：</a:t>
            </a:r>
          </a:p>
          <a:p>
            <a:r>
              <a:rPr lang="zh-CN" altLang="en-US" sz="2600" b="1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采取军事等措施使不能通行。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肆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197293" y="2061686"/>
            <a:ext cx="6753225" cy="160140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1.抄写课后生字、词语。</a:t>
            </a:r>
          </a:p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2.思考课后练习题。</a:t>
            </a:r>
          </a:p>
        </p:txBody>
      </p:sp>
    </p:spTree>
  </p:cSld>
  <p:clrMapOvr>
    <a:masterClrMapping/>
  </p:clrMapOvr>
  <p:transition>
    <p:newsflash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27020" y="1317784"/>
            <a:ext cx="3489960" cy="112101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dirty="0">
                <a:solidFill>
                  <a:srgbClr val="7E7E7E"/>
                </a:solidFill>
                <a:latin typeface="+mj-ea"/>
                <a:ea typeface="+mj-ea"/>
              </a:rPr>
              <a:t>谢谢观看！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4458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壹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486703" y="1121470"/>
            <a:ext cx="2174762" cy="3452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1800" b="1" dirty="0" smtClean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1800" b="1" dirty="0">
              <a:solidFill>
                <a:srgbClr val="625D6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97293" y="1793081"/>
            <a:ext cx="6753225" cy="21459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30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你们看过《地道战》吗？还记得那里的人民是怎样神出鬼没的打击敌人的吗</a:t>
            </a:r>
            <a:r>
              <a:rPr lang="zh-CN" altLang="en-US" sz="3000" dirty="0" smtClean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</a:rPr>
              <a:t>？</a:t>
            </a:r>
            <a:endParaRPr lang="zh-CN" altLang="en-US" sz="3000" dirty="0">
              <a:solidFill>
                <a:srgbClr val="625D6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14050" y="300350"/>
            <a:ext cx="2062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91" y="-129539"/>
            <a:ext cx="10363676" cy="582977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340907" y="498160"/>
            <a:ext cx="2315583" cy="34289"/>
            <a:chOff x="2881745" y="2135157"/>
            <a:chExt cx="6870330" cy="62791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73355" y="122873"/>
            <a:ext cx="2957989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地道战的时代背景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619601" y="1042035"/>
            <a:ext cx="7967663" cy="3754279"/>
            <a:chOff x="760" y="2188"/>
            <a:chExt cx="11240" cy="6534"/>
          </a:xfrm>
        </p:grpSpPr>
        <p:sp>
          <p:nvSpPr>
            <p:cNvPr id="9" name="矩形 8"/>
            <p:cNvSpPr/>
            <p:nvPr/>
          </p:nvSpPr>
          <p:spPr>
            <a:xfrm>
              <a:off x="760" y="2188"/>
              <a:ext cx="11000" cy="6295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00" y="2428"/>
              <a:ext cx="11000" cy="6295"/>
            </a:xfrm>
            <a:prstGeom prst="rect">
              <a:avLst/>
            </a:prstGeom>
            <a:noFill/>
            <a:ln w="28575">
              <a:solidFill>
                <a:srgbClr val="DBDC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90000"/>
                </a:lnSpc>
              </a:pPr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790099" y="1267778"/>
            <a:ext cx="7604284" cy="34547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5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500" dirty="0">
                <a:solidFill>
                  <a:srgbClr val="625D6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在抗日战争时期，具体一点说就是1942年到1944年，日本帝国主义调集了几十万军队对我华北敌后抗日根据地进行“大扫荡”，实行野蛮的烧光、杀光、抢光的“三光”政策。他们在铁路和大道的两旁挖了很深的封锁沟，挖出的泥土就用来筑成封锁墙，十里一碉，八里一堡，对抗日根据地实行封锁政策。为了粉碎敌人的“大扫荡”，冀中人民在党的领导下，创造了新的斗争方式，狠狠地打击了敌人。</a:t>
            </a:r>
          </a:p>
        </p:txBody>
      </p:sp>
    </p:spTree>
  </p:cSld>
  <p:clrMapOvr>
    <a:masterClrMapping/>
  </p:clrMapOvr>
  <p:transition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10074116" cy="5143499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sp>
        <p:nvSpPr>
          <p:cNvPr id="12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708661" y="1542574"/>
            <a:ext cx="8009096" cy="3722370"/>
          </a:xfrm>
          <a:prstGeom prst="rect">
            <a:avLst/>
          </a:prstGeom>
        </p:spPr>
        <p:txBody>
          <a:bodyPr vert="horz" lIns="68580" tIns="34290" rIns="68580" bIns="3429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60000"/>
              </a:lnSpc>
            </a:pP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侵 略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堡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垒  任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丘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妨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碍</a:t>
            </a:r>
          </a:p>
          <a:p>
            <a:pPr algn="l">
              <a:lnSpc>
                <a:spcPct val="170000"/>
              </a:lnSpc>
            </a:pP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隐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蔽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坑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拐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弯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岔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口  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搁</a:t>
            </a:r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东西   共产</a:t>
            </a:r>
            <a:r>
              <a:rPr lang="zh-CN" altLang="en-US" sz="4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党  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75596" y="1448752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f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án</a:t>
            </a:r>
            <a:r>
              <a:rPr lang="en-US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g</a:t>
            </a:r>
            <a:endParaRPr 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840831" y="1448752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bǎo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292566" y="1448752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qiū 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597694" y="1448752"/>
            <a:ext cx="204978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qīn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lüè</a:t>
            </a:r>
            <a:r>
              <a:rPr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416368" y="2768441"/>
            <a:ext cx="673894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bì 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720816" y="2768441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xiàn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4809649" y="2768441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guǎi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4694396" y="4047173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dǎng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819424" y="2768441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chà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0576" y="4047173"/>
            <a:ext cx="1123950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gē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1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12959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4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侵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060" y="2681"/>
              <a:ext cx="1943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sz="5000" b="1" dirty="0" err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qīn</a:t>
              </a:r>
              <a:endParaRPr lang="en-US" altLang="zh-CN" sz="5000" b="1" dirty="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974783" y="1896904"/>
            <a:ext cx="4783931" cy="14016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</a:t>
            </a:r>
            <a:endParaRPr lang="zh-CN" altLang="en-US" sz="2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1.侵入：～害。入～。</a:t>
            </a:r>
          </a:p>
          <a:p>
            <a:pPr>
              <a:lnSpc>
                <a:spcPct val="110000"/>
              </a:lnSpc>
            </a:pPr>
            <a:r>
              <a:rPr lang="zh-CN" altLang="en-US" sz="2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2.接近（天明）：～晓。～晨。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156234" y="3553301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侵占</a:t>
            </a:r>
          </a:p>
        </p:txBody>
      </p:sp>
      <p:sp>
        <p:nvSpPr>
          <p:cNvPr id="19" name="矩形 18"/>
          <p:cNvSpPr/>
          <p:nvPr/>
        </p:nvSpPr>
        <p:spPr>
          <a:xfrm>
            <a:off x="4156234" y="4256246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侵犯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12959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4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妨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060" y="2681"/>
              <a:ext cx="2201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5000" b="1" dirty="0" err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f</a:t>
              </a:r>
              <a:r>
                <a:rPr sz="5000" b="1" dirty="0" err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án</a:t>
              </a:r>
              <a:r>
                <a:rPr lang="en-US" sz="5000" b="1" dirty="0" err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g</a:t>
              </a:r>
              <a:endParaRPr lang="en-US" altLang="zh-CN" sz="5000" b="1" dirty="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778091" y="1998821"/>
            <a:ext cx="2288858" cy="95726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基本释义：</a:t>
            </a:r>
            <a:endParaRPr lang="zh-CN" altLang="en-US" sz="2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妨害；阻碍。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156234" y="3553301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妨碍</a:t>
            </a:r>
          </a:p>
        </p:txBody>
      </p:sp>
      <p:sp>
        <p:nvSpPr>
          <p:cNvPr id="19" name="矩形 18"/>
          <p:cNvSpPr/>
          <p:nvPr/>
        </p:nvSpPr>
        <p:spPr>
          <a:xfrm>
            <a:off x="3629978" y="4256246"/>
            <a:ext cx="2242185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但说无妨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066949" y="1998821"/>
            <a:ext cx="2288858" cy="95726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10000"/>
              </a:lnSpc>
            </a:pPr>
            <a:r>
              <a:rPr lang="zh-CN" altLang="en-US" sz="26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形近字</a:t>
            </a:r>
            <a:endParaRPr lang="zh-CN" altLang="en-US" sz="26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妨</a:t>
            </a:r>
            <a:r>
              <a:rPr lang="en-US" altLang="zh-CN" sz="2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12959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4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蔽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060" y="2681"/>
              <a:ext cx="1723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5000" b="1" dirty="0" err="1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bì</a:t>
              </a:r>
              <a:endParaRPr lang="en-US" altLang="zh-CN" sz="5000" b="1" dirty="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974783" y="1896904"/>
            <a:ext cx="4783931" cy="140160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</a:t>
            </a:r>
            <a:endParaRPr lang="zh-CN" altLang="en-US" sz="26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1.遮盖；挡住：遮～。掩～。</a:t>
            </a:r>
          </a:p>
          <a:p>
            <a:pPr>
              <a:lnSpc>
                <a:spcPct val="110000"/>
              </a:lnSpc>
            </a:pPr>
            <a:r>
              <a:rPr lang="zh-CN" altLang="en-US" sz="26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2.概括：一言以～之。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156234" y="3553301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屏蔽</a:t>
            </a:r>
          </a:p>
        </p:txBody>
      </p:sp>
      <p:sp>
        <p:nvSpPr>
          <p:cNvPr id="19" name="矩形 18"/>
          <p:cNvSpPr/>
          <p:nvPr/>
        </p:nvSpPr>
        <p:spPr>
          <a:xfrm>
            <a:off x="4156234" y="4256246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蒙蔽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3147169" y="1015467"/>
            <a:ext cx="2853176" cy="34289"/>
            <a:chOff x="2881745" y="2135157"/>
            <a:chExt cx="6870330" cy="6279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2944536" y="2172748"/>
              <a:ext cx="6744748" cy="0"/>
            </a:xfrm>
            <a:prstGeom prst="line">
              <a:avLst/>
            </a:prstGeom>
            <a:ln w="19050">
              <a:solidFill>
                <a:srgbClr val="625D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2881745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9689284" y="2135157"/>
              <a:ext cx="62791" cy="62791"/>
            </a:xfrm>
            <a:prstGeom prst="ellipse">
              <a:avLst/>
            </a:prstGeom>
            <a:solidFill>
              <a:srgbClr val="625D61"/>
            </a:solidFill>
            <a:ln>
              <a:solidFill>
                <a:srgbClr val="625D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34351" y="531495"/>
            <a:ext cx="47529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b="1" dirty="0"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貮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486703" y="1121469"/>
            <a:ext cx="2174762" cy="4231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2300" b="1" dirty="0">
                <a:solidFill>
                  <a:srgbClr val="625D61"/>
                </a:solidFill>
                <a:latin typeface="微软雅黑" panose="020B0503020204020204" charset="-122"/>
                <a:ea typeface="微软雅黑" panose="020B0503020204020204" charset="-122"/>
              </a:rPr>
              <a:t>生字生词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812959" y="1342256"/>
            <a:ext cx="2858336" cy="3301065"/>
            <a:chOff x="11213" y="2681"/>
            <a:chExt cx="3417" cy="3946"/>
          </a:xfrm>
        </p:grpSpPr>
        <p:grpSp>
          <p:nvGrpSpPr>
            <p:cNvPr id="62" name="组合 61"/>
            <p:cNvGrpSpPr/>
            <p:nvPr/>
          </p:nvGrpSpPr>
          <p:grpSpPr>
            <a:xfrm>
              <a:off x="11213" y="3466"/>
              <a:ext cx="3417" cy="3161"/>
              <a:chOff x="2826" y="3913"/>
              <a:chExt cx="9793" cy="9058"/>
            </a:xfrm>
          </p:grpSpPr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4" cstate="email">
                <a:lum contras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98" y="4506"/>
                <a:ext cx="8845" cy="787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64" name="矩形 63"/>
              <p:cNvSpPr/>
              <p:nvPr/>
            </p:nvSpPr>
            <p:spPr>
              <a:xfrm>
                <a:off x="2826" y="3913"/>
                <a:ext cx="9793" cy="905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/>
              <a:lstStyle>
                <a:lvl1pPr marL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  <a:defRPr sz="4400" u="none" kern="1200" baseline="0">
                    <a:solidFill>
                      <a:schemeClr val="tx2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</a:lstStyle>
              <a:p>
                <a:pPr lvl="0" algn="ctr"/>
                <a:r>
                  <a:rPr lang="zh-CN" altLang="en-US" sz="15000" b="1" dirty="0">
                    <a:ea typeface="楷体" panose="02010609060101010101" charset="-122"/>
                  </a:rPr>
                  <a:t>陷</a:t>
                </a: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2060" y="2681"/>
              <a:ext cx="2212" cy="103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5000" b="1" dirty="0" err="1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+mn-ea"/>
                </a:rPr>
                <a:t>xiàn</a:t>
              </a:r>
              <a:endParaRPr lang="en-US" altLang="zh-CN" sz="5000" b="1" dirty="0">
                <a:latin typeface="楷体" panose="02010609060101010101" charset="-122"/>
                <a:ea typeface="楷体" panose="02010609060101010101" charset="-122"/>
                <a:cs typeface="+mn-lt"/>
                <a:sym typeface="+mn-ea"/>
              </a:endParaRP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068128" y="1656398"/>
            <a:ext cx="3057049" cy="229028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6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基本释义：</a:t>
            </a:r>
            <a:endParaRPr lang="zh-CN" altLang="en-US" sz="26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1.陷阱。</a:t>
            </a:r>
          </a:p>
          <a:p>
            <a:pPr>
              <a:lnSpc>
                <a:spcPct val="110000"/>
              </a:lnSpc>
            </a:pPr>
            <a:r>
              <a:rPr lang="zh-CN" altLang="en-US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en-US" altLang="zh-CN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lang="zh-CN" altLang="en-US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设计害人。</a:t>
            </a:r>
          </a:p>
          <a:p>
            <a:pPr>
              <a:lnSpc>
                <a:spcPct val="110000"/>
              </a:lnSpc>
            </a:pPr>
            <a:r>
              <a:rPr lang="en-US" altLang="zh-CN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.攻破：冲锋～阵。</a:t>
            </a:r>
          </a:p>
          <a:p>
            <a:pPr>
              <a:lnSpc>
                <a:spcPct val="110000"/>
              </a:lnSpc>
            </a:pPr>
            <a:r>
              <a:rPr lang="en-US" altLang="zh-CN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</a:t>
            </a:r>
            <a:r>
              <a:rPr lang="zh-CN" altLang="en-US" sz="2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.缺点：缺～。</a:t>
            </a:r>
          </a:p>
        </p:txBody>
      </p:sp>
      <p:sp>
        <p:nvSpPr>
          <p:cNvPr id="18" name="矩形 17"/>
          <p:cNvSpPr/>
          <p:nvPr/>
        </p:nvSpPr>
        <p:spPr>
          <a:xfrm>
            <a:off x="3700939" y="4256246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陷害</a:t>
            </a:r>
          </a:p>
        </p:txBody>
      </p:sp>
      <p:sp>
        <p:nvSpPr>
          <p:cNvPr id="19" name="矩形 18"/>
          <p:cNvSpPr/>
          <p:nvPr/>
        </p:nvSpPr>
        <p:spPr>
          <a:xfrm>
            <a:off x="5115877" y="4256246"/>
            <a:ext cx="1189673" cy="7029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</a:bodyPr>
          <a:lstStyle/>
          <a:p>
            <a:pPr algn="ctr"/>
            <a:r>
              <a:rPr lang="zh-CN" altLang="en-US" sz="4100" b="1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沦陷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647974" y="1656397"/>
            <a:ext cx="2288858" cy="957263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10000"/>
              </a:lnSpc>
            </a:pPr>
            <a:r>
              <a:rPr lang="zh-CN" altLang="en-US" sz="26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形近字</a:t>
            </a:r>
            <a:endParaRPr lang="zh-CN" altLang="en-US" sz="26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陷</a:t>
            </a:r>
            <a:r>
              <a:rPr lang="en-US" altLang="zh-CN" sz="2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_BEAUTIFY_ZORDER_FLAG_TAG" val="5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797</Words>
  <Application>Microsoft Office PowerPoint</Application>
  <PresentationFormat>全屏显示(16:9)</PresentationFormat>
  <Paragraphs>175</Paragraphs>
  <Slides>25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等线</vt:lpstr>
      <vt:lpstr>等线 Light</vt:lpstr>
      <vt:lpstr>方正行楷简体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1_Office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多音字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2019-09-01T09:16:35Z</dcterms:created>
  <dcterms:modified xsi:type="dcterms:W3CDTF">2021-10-03T05:00:06Z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2052-11.1.0.8907</vt:lpwstr>
  </property>
</Properties>
</file>