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9" r:id="rId2"/>
  </p:sldMasterIdLst>
  <p:notesMasterIdLst>
    <p:notesMasterId r:id="rId26"/>
  </p:notesMasterIdLst>
  <p:sldIdLst>
    <p:sldId id="256" r:id="rId3"/>
    <p:sldId id="384" r:id="rId4"/>
    <p:sldId id="385" r:id="rId5"/>
    <p:sldId id="386" r:id="rId6"/>
    <p:sldId id="372" r:id="rId7"/>
    <p:sldId id="332" r:id="rId8"/>
    <p:sldId id="373" r:id="rId9"/>
    <p:sldId id="387" r:id="rId10"/>
    <p:sldId id="374" r:id="rId11"/>
    <p:sldId id="375" r:id="rId12"/>
    <p:sldId id="376" r:id="rId13"/>
    <p:sldId id="377" r:id="rId14"/>
    <p:sldId id="378" r:id="rId15"/>
    <p:sldId id="388" r:id="rId16"/>
    <p:sldId id="379" r:id="rId17"/>
    <p:sldId id="389" r:id="rId18"/>
    <p:sldId id="380" r:id="rId19"/>
    <p:sldId id="382" r:id="rId20"/>
    <p:sldId id="390" r:id="rId21"/>
    <p:sldId id="391" r:id="rId22"/>
    <p:sldId id="383" r:id="rId23"/>
    <p:sldId id="392" r:id="rId24"/>
    <p:sldId id="393" r:id="rId2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74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F87B289-7353-41FF-BEF7-368FD484B3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881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7B289-7353-41FF-BEF7-368FD484B3AA}" type="slidenum">
              <a:rPr lang="en-US" altLang="zh-CN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2612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7B289-7353-41FF-BEF7-368FD484B3AA}" type="slidenum">
              <a:rPr lang="en-US" altLang="zh-CN" smtClean="0"/>
              <a:pPr/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8894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4579" name="页眉占位符 3"/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Calibri" pitchFamily="34" charset="0"/>
              </a:rPr>
              <a:t>状元成才路</a:t>
            </a:r>
          </a:p>
        </p:txBody>
      </p:sp>
      <p:sp>
        <p:nvSpPr>
          <p:cNvPr id="24580" name="页脚占位符 4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Calibri" pitchFamily="34" charset="0"/>
              </a:rPr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2915459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431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750191-253D-4FEF-B9F9-8AD62302388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1015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285092-F102-4C5D-9B29-3461392608D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699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6D4B1F-F675-4148-BB4A-DD5EA992A9D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329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87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767012"/>
            <a:ext cx="173990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4763" y="1657374"/>
            <a:ext cx="9144000" cy="198114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图片 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9" y="3076576"/>
            <a:ext cx="2346325" cy="2346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CF805-C222-442F-B8AE-ACA98EF6CF8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0532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87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1775" y="2647950"/>
            <a:ext cx="5143500" cy="251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368301" y="276225"/>
            <a:ext cx="8461375" cy="4552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图片 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826" y="3562350"/>
            <a:ext cx="7016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79388" y="0"/>
            <a:ext cx="576262" cy="2038350"/>
          </a:xfrm>
          <a:prstGeom prst="rect">
            <a:avLst/>
          </a:prstGeom>
          <a:solidFill>
            <a:srgbClr val="6D8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7" name="图片 8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69795">
            <a:off x="-6548" y="4101902"/>
            <a:ext cx="1046559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846DF-40F8-453F-A115-4C6902861FA4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2" name="矩形 11"/>
          <p:cNvSpPr/>
          <p:nvPr userDrawn="1"/>
        </p:nvSpPr>
        <p:spPr>
          <a:xfrm>
            <a:off x="1247817" y="201437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256799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87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" name="组合 4"/>
          <p:cNvGrpSpPr>
            <a:grpSpLocks/>
          </p:cNvGrpSpPr>
          <p:nvPr userDrawn="1"/>
        </p:nvGrpSpPr>
        <p:grpSpPr bwMode="auto">
          <a:xfrm>
            <a:off x="684213" y="-409575"/>
            <a:ext cx="8553450" cy="1027510"/>
            <a:chOff x="683570" y="-409575"/>
            <a:chExt cx="8553774" cy="1026319"/>
          </a:xfrm>
        </p:grpSpPr>
        <p:pic>
          <p:nvPicPr>
            <p:cNvPr id="5" name="图片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70" y="-409575"/>
              <a:ext cx="3339205" cy="81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2776" y="86994"/>
              <a:ext cx="3580663" cy="213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8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7144" y="-297656"/>
              <a:ext cx="16002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图片 9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38" y="361950"/>
            <a:ext cx="2127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0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6" y="3943350"/>
            <a:ext cx="309563" cy="467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1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513" y="4775597"/>
            <a:ext cx="35798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2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551" y="4794648"/>
            <a:ext cx="3362325" cy="24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5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2213" y="409575"/>
            <a:ext cx="214312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4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3611563" cy="223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5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4776" y="3525441"/>
            <a:ext cx="1419225" cy="1618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6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3" y="3706417"/>
            <a:ext cx="946151" cy="144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E2B27-8D81-4DD5-841B-8CC74F400E9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43025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87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1775" y="2647950"/>
            <a:ext cx="5143500" cy="251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368301" y="276225"/>
            <a:ext cx="8461375" cy="4552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" name="图片 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23825"/>
            <a:ext cx="8431212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369889" y="285750"/>
            <a:ext cx="8461375" cy="4552950"/>
          </a:xfrm>
          <a:prstGeom prst="rect">
            <a:avLst/>
          </a:prstGeom>
          <a:solidFill>
            <a:schemeClr val="bg1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7" name="图片 4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826" y="3562350"/>
            <a:ext cx="7016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9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32159"/>
            <a:ext cx="239077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0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69795">
            <a:off x="-6548" y="4101902"/>
            <a:ext cx="1046559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97874-251C-43D6-B74F-62C172045DA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4947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662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773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42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26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0225E8-B605-4DC4-A663-BEDECE2F86B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22221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1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8831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4969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1739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990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6770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7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BA9AA9-EFB0-4CB4-A5F7-B4D4D45CC6A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94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F11C4-7CB0-4CAC-8308-D07B8F4CD12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455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119FC6-090C-43B7-B470-AEEAAEC6109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476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3F8B9D-FD1A-4A2F-BC4D-D0A55907726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246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0F3D1-B840-4CC0-813C-18F3D32D1FA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300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F14582-7F34-4DC3-89F5-FF898496DE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4279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2532B5-9132-4529-BF0F-D6BFDFB0B3F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931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AE279B-749B-4BC4-AD46-F39861817FE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75" r:id="rId12"/>
    <p:sldLayoutId id="2147483676" r:id="rId13"/>
    <p:sldLayoutId id="2147483677" r:id="rId14"/>
    <p:sldLayoutId id="2147483678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2020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792" y="1756867"/>
            <a:ext cx="3200316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/>
        </p:nvSpPr>
        <p:spPr>
          <a:xfrm>
            <a:off x="1331914" y="2221552"/>
            <a:ext cx="720725" cy="540544"/>
          </a:xfrm>
          <a:prstGeom prst="ellipse">
            <a:avLst/>
          </a:prstGeom>
          <a:solidFill>
            <a:srgbClr val="02A0E9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4" name="文本框 1"/>
          <p:cNvSpPr txBox="1">
            <a:spLocks noChangeArrowheads="1"/>
          </p:cNvSpPr>
          <p:nvPr/>
        </p:nvSpPr>
        <p:spPr bwMode="auto">
          <a:xfrm>
            <a:off x="1369698" y="2107101"/>
            <a:ext cx="67754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4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44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4400" b="1" dirty="0" smtClean="0">
                <a:latin typeface="楷体" pitchFamily="49" charset="-122"/>
                <a:ea typeface="楷体" pitchFamily="49" charset="-122"/>
              </a:rPr>
              <a:t>什</a:t>
            </a:r>
            <a:r>
              <a:rPr lang="zh-CN" altLang="en-US" sz="4400" b="1" dirty="0">
                <a:latin typeface="楷体" pitchFamily="49" charset="-122"/>
                <a:ea typeface="楷体" pitchFamily="49" charset="-122"/>
              </a:rPr>
              <a:t>么比猎豹的速度更快</a:t>
            </a:r>
          </a:p>
        </p:txBody>
      </p:sp>
      <p:sp>
        <p:nvSpPr>
          <p:cNvPr id="6" name="矩形 5"/>
          <p:cNvSpPr/>
          <p:nvPr/>
        </p:nvSpPr>
        <p:spPr>
          <a:xfrm>
            <a:off x="5902" y="3181214"/>
            <a:ext cx="9138098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文本框 1"/>
          <p:cNvSpPr txBox="1">
            <a:spLocks noChangeArrowheads="1"/>
          </p:cNvSpPr>
          <p:nvPr/>
        </p:nvSpPr>
        <p:spPr bwMode="auto">
          <a:xfrm>
            <a:off x="974725" y="819196"/>
            <a:ext cx="6985000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    根据课文内容，按运动速度的快慢给下面的事物排序。</a:t>
            </a:r>
          </a:p>
        </p:txBody>
      </p:sp>
      <p:sp>
        <p:nvSpPr>
          <p:cNvPr id="16387" name="文本框 2"/>
          <p:cNvSpPr txBox="1">
            <a:spLocks noChangeArrowheads="1"/>
          </p:cNvSpPr>
          <p:nvPr/>
        </p:nvSpPr>
        <p:spPr bwMode="auto">
          <a:xfrm>
            <a:off x="974725" y="2414587"/>
            <a:ext cx="719455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光   游隼   火箭   猎豹   人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流星体   鸵鸟   喷气式飞机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1"/>
          <p:cNvSpPr txBox="1">
            <a:spLocks noChangeArrowheads="1"/>
          </p:cNvSpPr>
          <p:nvPr/>
        </p:nvSpPr>
        <p:spPr bwMode="auto">
          <a:xfrm>
            <a:off x="216886" y="133414"/>
            <a:ext cx="259238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教师小结</a:t>
            </a:r>
          </a:p>
        </p:txBody>
      </p:sp>
      <p:sp>
        <p:nvSpPr>
          <p:cNvPr id="17410" name="文本框 2"/>
          <p:cNvSpPr txBox="1">
            <a:spLocks noChangeArrowheads="1"/>
          </p:cNvSpPr>
          <p:nvPr/>
        </p:nvSpPr>
        <p:spPr bwMode="auto">
          <a:xfrm>
            <a:off x="1006475" y="1581176"/>
            <a:ext cx="7129463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通过阅读，我们找到了答案，那么作者又是如何进行说明，为我们呈现出最终的答案的呢？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1"/>
          <p:cNvSpPr txBox="1">
            <a:spLocks noChangeArrowheads="1"/>
          </p:cNvSpPr>
          <p:nvPr/>
        </p:nvSpPr>
        <p:spPr bwMode="auto">
          <a:xfrm>
            <a:off x="3779838" y="897731"/>
            <a:ext cx="165735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  <p:sp>
        <p:nvSpPr>
          <p:cNvPr id="18434" name="文本框 2"/>
          <p:cNvSpPr txBox="1">
            <a:spLocks noChangeArrowheads="1"/>
          </p:cNvSpPr>
          <p:nvPr/>
        </p:nvSpPr>
        <p:spPr bwMode="auto">
          <a:xfrm>
            <a:off x="149981" y="0"/>
            <a:ext cx="677108" cy="217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复习导入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72578" y="1796645"/>
            <a:ext cx="7200900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通过上节课的学习，我们知道了比猎豹的速度更快的是什么呢？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36952" y="3137799"/>
            <a:ext cx="7200900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    作者是如何推论出这一结论的呢？这节课我们继续学习。</a:t>
            </a:r>
            <a:endParaRPr lang="ii-CN" altLang="en-US" sz="2800" b="1" dirty="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"/>
          <p:cNvSpPr txBox="1">
            <a:spLocks noChangeArrowheads="1"/>
          </p:cNvSpPr>
          <p:nvPr/>
        </p:nvSpPr>
        <p:spPr bwMode="auto">
          <a:xfrm>
            <a:off x="236867" y="44921"/>
            <a:ext cx="216058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精读感悟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39750" y="1545432"/>
            <a:ext cx="8064500" cy="169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默读课文，思考作者在向我们逐步展示“比猎豹的速度更快”的事物时，是怎样把文章内容写得具体、生动的。请分别找出相关的语句。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85775" y="2797969"/>
            <a:ext cx="8172450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这样的说明方法在文中到底有怎样的好处？又起着怎样的作用呢？</a:t>
            </a:r>
          </a:p>
        </p:txBody>
      </p:sp>
      <p:sp>
        <p:nvSpPr>
          <p:cNvPr id="20482" name="文本框 1"/>
          <p:cNvSpPr txBox="1">
            <a:spLocks noChangeArrowheads="1"/>
          </p:cNvSpPr>
          <p:nvPr/>
        </p:nvSpPr>
        <p:spPr bwMode="auto">
          <a:xfrm>
            <a:off x="485775" y="971592"/>
            <a:ext cx="8172450" cy="169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B40001"/>
                </a:solidFill>
                <a:latin typeface="楷体" pitchFamily="49" charset="-122"/>
                <a:ea typeface="楷体" pitchFamily="49" charset="-122"/>
              </a:rPr>
              <a:t>    作者在向我们展示“比猎豹的速度更快”的事物时，采用了大量的举例子、列数字、作比较的说明方法，把文章写得具体、生动。</a:t>
            </a:r>
            <a:endParaRPr lang="en-US" altLang="zh-CN" sz="2800" b="1" dirty="0">
              <a:solidFill>
                <a:srgbClr val="B40001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84213" y="3392091"/>
            <a:ext cx="7632700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B40001"/>
                </a:solidFill>
                <a:latin typeface="宋体" pitchFamily="2" charset="-122"/>
              </a:rPr>
              <a:t>    </a:t>
            </a:r>
            <a:r>
              <a:rPr lang="zh-CN" altLang="en-US" sz="2400" b="1" dirty="0">
                <a:solidFill>
                  <a:srgbClr val="B40001"/>
                </a:solidFill>
                <a:latin typeface="宋体" pitchFamily="2" charset="-122"/>
              </a:rPr>
              <a:t>小组讨论：这里的列数字和作比较有什么好处？能起到怎样的作用呢？</a:t>
            </a:r>
            <a:endParaRPr lang="zh-CN" altLang="en-US" sz="2800" b="1" dirty="0">
              <a:solidFill>
                <a:srgbClr val="B40001"/>
              </a:solidFill>
              <a:latin typeface="宋体" pitchFamily="2" charset="-122"/>
            </a:endParaRPr>
          </a:p>
        </p:txBody>
      </p:sp>
      <p:sp>
        <p:nvSpPr>
          <p:cNvPr id="21506" name="文本框 1"/>
          <p:cNvSpPr txBox="1">
            <a:spLocks noChangeArrowheads="1"/>
          </p:cNvSpPr>
          <p:nvPr/>
        </p:nvSpPr>
        <p:spPr bwMode="auto">
          <a:xfrm>
            <a:off x="652451" y="819196"/>
            <a:ext cx="7632700" cy="260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人在奋力奔跑的时候，最大速度能够达到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千米每小时。这个速度跟鸵鸟比起来差远了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鸵鸟奔跑的最大速度约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72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千米每小时。在两条腿的动物里面，鸵鸟应该算是奔跑的世界冠军。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1"/>
          <p:cNvSpPr txBox="1">
            <a:spLocks noChangeArrowheads="1"/>
          </p:cNvSpPr>
          <p:nvPr/>
        </p:nvSpPr>
        <p:spPr bwMode="auto">
          <a:xfrm>
            <a:off x="566739" y="819196"/>
            <a:ext cx="8010525" cy="3373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B40001"/>
                </a:solidFill>
                <a:latin typeface="楷体" pitchFamily="49" charset="-122"/>
                <a:ea typeface="楷体" pitchFamily="49" charset="-122"/>
              </a:rPr>
              <a:t>举例子：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运用列举事例的说明方法说明事物或事理，一要注意例子的代表性，二要注意例子的适量性。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用举例子这种说明方法，使文章所要表达的意思更明确，让读者更明白，从而增强文章的说服力。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>
            <a:spLocks noChangeArrowheads="1"/>
          </p:cNvSpPr>
          <p:nvPr/>
        </p:nvSpPr>
        <p:spPr bwMode="auto">
          <a:xfrm>
            <a:off x="377825" y="1437085"/>
            <a:ext cx="8388350" cy="2253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B40001"/>
                </a:solidFill>
                <a:latin typeface="楷体" pitchFamily="49" charset="-122"/>
                <a:ea typeface="楷体" pitchFamily="49" charset="-122"/>
              </a:rPr>
              <a:t>列数字：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既能准确客观地反映事实情况，又有较强的说服力。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　　用列数字这种说明方法，准确地说明了说明对象的特点，体现了说明文语言的准确性。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1"/>
          <p:cNvSpPr>
            <a:spLocks noChangeArrowheads="1"/>
          </p:cNvSpPr>
          <p:nvPr/>
        </p:nvSpPr>
        <p:spPr bwMode="auto">
          <a:xfrm>
            <a:off x="395289" y="742998"/>
            <a:ext cx="8353425" cy="278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B40001"/>
                </a:solidFill>
                <a:latin typeface="楷体" pitchFamily="49" charset="-122"/>
                <a:ea typeface="楷体" pitchFamily="49" charset="-122"/>
              </a:rPr>
              <a:t>作比较：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说明某些抽象的或者是人们比较陌生的事物，可以用具体的或者大家已经熟悉的事物和它比较，使读者通过比较得到具体而鲜明的印象。事物的特征也往往在比较中显现出来。</a:t>
            </a:r>
            <a:endParaRPr lang="en-US" altLang="zh-CN" sz="2400" b="1" dirty="0">
              <a:latin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用作比较这种说明方法，能更好地突出被说明对象的特征，给读者留下深刻的印象，增强说明的效果。</a:t>
            </a:r>
            <a:endParaRPr lang="zh-CN" altLang="en-US" sz="2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3"/>
          <p:cNvSpPr txBox="1">
            <a:spLocks noChangeArrowheads="1"/>
          </p:cNvSpPr>
          <p:nvPr/>
        </p:nvSpPr>
        <p:spPr bwMode="auto">
          <a:xfrm>
            <a:off x="792164" y="1001771"/>
            <a:ext cx="7559675" cy="224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宋体" pitchFamily="2" charset="-122"/>
              </a:rPr>
              <a:t>    请同学们根据我们对上面句子的分析，再次阅读课文，并在小组间进行交流，看所使用的这些说明方法是否在文章中起到了这样的作用。看看我们在今后的习作中是否也能恰当地使用这些说明方法，增强文章的说明效果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484439" y="2291953"/>
            <a:ext cx="1728787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  <p:sp>
        <p:nvSpPr>
          <p:cNvPr id="7170" name="文本框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867400" y="2281237"/>
            <a:ext cx="172878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  <p:pic>
        <p:nvPicPr>
          <p:cNvPr id="7171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4" y="2228850"/>
            <a:ext cx="91598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240756"/>
            <a:ext cx="915988" cy="68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3"/>
          <p:cNvSpPr txBox="1">
            <a:spLocks noChangeArrowheads="1"/>
          </p:cNvSpPr>
          <p:nvPr/>
        </p:nvSpPr>
        <p:spPr bwMode="auto">
          <a:xfrm>
            <a:off x="3108325" y="1759744"/>
            <a:ext cx="51847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itchFamily="2" charset="-122"/>
              </a:rPr>
              <a:t>    通过这篇科普说明文的学习，你有怎样的收获？</a:t>
            </a:r>
          </a:p>
        </p:txBody>
      </p:sp>
      <p:pic>
        <p:nvPicPr>
          <p:cNvPr id="27650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762125"/>
            <a:ext cx="2139950" cy="217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2"/>
          <p:cNvSpPr txBox="1">
            <a:spLocks noChangeArrowheads="1"/>
          </p:cNvSpPr>
          <p:nvPr/>
        </p:nvSpPr>
        <p:spPr bwMode="auto">
          <a:xfrm>
            <a:off x="268653" y="52542"/>
            <a:ext cx="20161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拓展运用</a:t>
            </a:r>
          </a:p>
        </p:txBody>
      </p:sp>
      <p:sp>
        <p:nvSpPr>
          <p:cNvPr id="28674" name="文本框 3"/>
          <p:cNvSpPr txBox="1">
            <a:spLocks noChangeArrowheads="1"/>
          </p:cNvSpPr>
          <p:nvPr/>
        </p:nvSpPr>
        <p:spPr bwMode="auto">
          <a:xfrm>
            <a:off x="917575" y="1352582"/>
            <a:ext cx="7308850" cy="1773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介绍你喜欢的一种植物、动物或某种食物，并用上我们今天学到的说明方法把内容写具体。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974726" y="1141811"/>
            <a:ext cx="1727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奔跑的人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398464" y="1533526"/>
            <a:ext cx="2879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24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千米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小时）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2846388" y="1469232"/>
            <a:ext cx="863600" cy="128588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833689" y="1072755"/>
            <a:ext cx="962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更快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840164" y="1112045"/>
            <a:ext cx="19796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奔跑的鸵鸟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184527" y="1544242"/>
            <a:ext cx="34432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（约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72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千米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小时）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5921376" y="1479948"/>
            <a:ext cx="863600" cy="128588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5908677" y="1083470"/>
            <a:ext cx="960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更快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7559677" y="1141811"/>
            <a:ext cx="941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猎豹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6426201" y="1479949"/>
            <a:ext cx="30591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110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千米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小时）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右箭头 11"/>
          <p:cNvSpPr/>
          <p:nvPr/>
        </p:nvSpPr>
        <p:spPr>
          <a:xfrm rot="5400000">
            <a:off x="7574757" y="2024857"/>
            <a:ext cx="433388" cy="127000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6650039" y="2322911"/>
            <a:ext cx="2365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俯冲时的游隼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5992813" y="2641999"/>
            <a:ext cx="39322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（超过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320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千米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小时）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7793038" y="1764508"/>
            <a:ext cx="482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更快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右箭头 15"/>
          <p:cNvSpPr/>
          <p:nvPr/>
        </p:nvSpPr>
        <p:spPr>
          <a:xfrm flipH="1">
            <a:off x="5543551" y="2613423"/>
            <a:ext cx="962025" cy="98822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5613402" y="2249092"/>
            <a:ext cx="962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更快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4094163" y="2324101"/>
            <a:ext cx="9159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声速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2579689" y="2656286"/>
            <a:ext cx="3648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（约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1050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千米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小时）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右箭头 19"/>
          <p:cNvSpPr/>
          <p:nvPr/>
        </p:nvSpPr>
        <p:spPr>
          <a:xfrm flipH="1">
            <a:off x="3160714" y="2622948"/>
            <a:ext cx="962025" cy="98822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3230564" y="2258617"/>
            <a:ext cx="962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更快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508001" y="2299099"/>
            <a:ext cx="29654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高速喷气式飞机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153988" y="2639617"/>
            <a:ext cx="27162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（声速的数倍）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" name="TextBox 3"/>
          <p:cNvSpPr txBox="1">
            <a:spLocks noChangeArrowheads="1"/>
          </p:cNvSpPr>
          <p:nvPr/>
        </p:nvSpPr>
        <p:spPr bwMode="auto">
          <a:xfrm>
            <a:off x="1019176" y="3518299"/>
            <a:ext cx="906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火箭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136525" y="3860008"/>
            <a:ext cx="31115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万千米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小时）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右箭头 25"/>
          <p:cNvSpPr/>
          <p:nvPr/>
        </p:nvSpPr>
        <p:spPr>
          <a:xfrm rot="5400000">
            <a:off x="1214438" y="3217467"/>
            <a:ext cx="433388" cy="125412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1433514" y="2957514"/>
            <a:ext cx="6604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更快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右箭头 27"/>
          <p:cNvSpPr/>
          <p:nvPr/>
        </p:nvSpPr>
        <p:spPr>
          <a:xfrm>
            <a:off x="2649538" y="3830242"/>
            <a:ext cx="863600" cy="127397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29" name="TextBox 3"/>
          <p:cNvSpPr txBox="1">
            <a:spLocks noChangeArrowheads="1"/>
          </p:cNvSpPr>
          <p:nvPr/>
        </p:nvSpPr>
        <p:spPr bwMode="auto">
          <a:xfrm>
            <a:off x="2636839" y="3433763"/>
            <a:ext cx="962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更快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3878263" y="3493295"/>
            <a:ext cx="13287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流星体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>
            <a:off x="2973388" y="3876676"/>
            <a:ext cx="3232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25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万千米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小时）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右箭头 31"/>
          <p:cNvSpPr/>
          <p:nvPr/>
        </p:nvSpPr>
        <p:spPr>
          <a:xfrm>
            <a:off x="5540376" y="3830242"/>
            <a:ext cx="863600" cy="127397"/>
          </a:xfrm>
          <a:prstGeom prst="righ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33" name="TextBox 3"/>
          <p:cNvSpPr txBox="1">
            <a:spLocks noChangeArrowheads="1"/>
          </p:cNvSpPr>
          <p:nvPr/>
        </p:nvSpPr>
        <p:spPr bwMode="auto">
          <a:xfrm>
            <a:off x="5527677" y="3433763"/>
            <a:ext cx="9604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更快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4" name="TextBox 3"/>
          <p:cNvSpPr txBox="1">
            <a:spLocks noChangeArrowheads="1"/>
          </p:cNvSpPr>
          <p:nvPr/>
        </p:nvSpPr>
        <p:spPr bwMode="auto">
          <a:xfrm>
            <a:off x="7499351" y="3408761"/>
            <a:ext cx="1016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光速</a:t>
            </a:r>
            <a:endParaRPr lang="en-US" altLang="zh-CN" sz="2000" b="1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3"/>
          <p:cNvSpPr txBox="1">
            <a:spLocks noChangeArrowheads="1"/>
          </p:cNvSpPr>
          <p:nvPr/>
        </p:nvSpPr>
        <p:spPr bwMode="auto">
          <a:xfrm>
            <a:off x="6176963" y="3830242"/>
            <a:ext cx="3232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（约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万千米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秒）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文本框 2"/>
          <p:cNvSpPr txBox="1">
            <a:spLocks noChangeArrowheads="1"/>
          </p:cNvSpPr>
          <p:nvPr/>
        </p:nvSpPr>
        <p:spPr bwMode="auto">
          <a:xfrm>
            <a:off x="234156" y="57216"/>
            <a:ext cx="187325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板书设计</a:t>
            </a:r>
          </a:p>
        </p:txBody>
      </p:sp>
    </p:spTree>
    <p:extLst>
      <p:ext uri="{BB962C8B-B14F-4D97-AF65-F5344CB8AC3E}">
        <p14:creationId xmlns:p14="http://schemas.microsoft.com/office/powerpoint/2010/main" val="92115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 animBg="1"/>
      <p:bldP spid="20" grpId="0" animBg="1"/>
      <p:bldP spid="26" grpId="0" animBg="1"/>
      <p:bldP spid="28" grpId="0" animBg="1"/>
      <p:bldP spid="3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221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1"/>
          <p:cNvSpPr txBox="1">
            <a:spLocks noChangeArrowheads="1"/>
          </p:cNvSpPr>
          <p:nvPr/>
        </p:nvSpPr>
        <p:spPr bwMode="auto">
          <a:xfrm>
            <a:off x="3635375" y="597849"/>
            <a:ext cx="187325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  <p:sp>
        <p:nvSpPr>
          <p:cNvPr id="8194" name="文本框 2"/>
          <p:cNvSpPr txBox="1">
            <a:spLocks noChangeArrowheads="1"/>
          </p:cNvSpPr>
          <p:nvPr/>
        </p:nvSpPr>
        <p:spPr bwMode="auto">
          <a:xfrm>
            <a:off x="142042" y="133415"/>
            <a:ext cx="677108" cy="2094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课题导入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851275" y="1180538"/>
            <a:ext cx="144145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速度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74689" y="1815704"/>
            <a:ext cx="8074025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   同学们，看到这个词，你想到了什么？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74689" y="2318148"/>
            <a:ext cx="8074025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宋体" pitchFamily="2" charset="-122"/>
              </a:rPr>
              <a:t>    大家都掌握了哪些好的速读方法？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74689" y="2813447"/>
            <a:ext cx="8074025" cy="157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6600FF"/>
                </a:solidFill>
                <a:latin typeface="楷体" pitchFamily="49" charset="-122"/>
                <a:ea typeface="楷体" pitchFamily="49" charset="-122"/>
              </a:rPr>
              <a:t>    关注文中有特点的句子，比如每段开头或结尾的句子，比如文中点题的句子，比如反复出现的句子，再比如结构相似的句子。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95486" y="819196"/>
            <a:ext cx="1904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84213" y="1123988"/>
            <a:ext cx="7739062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说起速度，你们能想到的速度最快的是什么？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84213" y="2680097"/>
            <a:ext cx="7739062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如果说奔跑速度最快的要数猎豹的话，那么，什么比猎豹的速读更快呢？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1"/>
          <p:cNvSpPr txBox="1">
            <a:spLocks noChangeArrowheads="1"/>
          </p:cNvSpPr>
          <p:nvPr/>
        </p:nvSpPr>
        <p:spPr bwMode="auto">
          <a:xfrm>
            <a:off x="323850" y="148839"/>
            <a:ext cx="19446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初读课文</a:t>
            </a:r>
          </a:p>
        </p:txBody>
      </p:sp>
      <p:sp>
        <p:nvSpPr>
          <p:cNvPr id="11266" name="文本框 3"/>
          <p:cNvSpPr txBox="1">
            <a:spLocks noChangeArrowheads="1"/>
          </p:cNvSpPr>
          <p:nvPr/>
        </p:nvSpPr>
        <p:spPr bwMode="auto">
          <a:xfrm>
            <a:off x="1042989" y="1977628"/>
            <a:ext cx="7272337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自由读课文，要求读准字音，读通句子，读顺课文。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注: 线形 9"/>
          <p:cNvSpPr/>
          <p:nvPr/>
        </p:nvSpPr>
        <p:spPr>
          <a:xfrm>
            <a:off x="5384800" y="3396854"/>
            <a:ext cx="503238" cy="378619"/>
          </a:xfrm>
          <a:prstGeom prst="borderCallout1">
            <a:avLst>
              <a:gd name="adj1" fmla="val 51241"/>
              <a:gd name="adj2" fmla="val 101324"/>
              <a:gd name="adj3" fmla="val 77301"/>
              <a:gd name="adj4" fmla="val 16338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290" name="矩形 3"/>
          <p:cNvSpPr>
            <a:spLocks noChangeArrowheads="1"/>
          </p:cNvSpPr>
          <p:nvPr/>
        </p:nvSpPr>
        <p:spPr bwMode="auto">
          <a:xfrm>
            <a:off x="719139" y="1426369"/>
            <a:ext cx="770572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鸵鸟   冠军   俯冲   喷气   一枚   火箭   浩瀚   手电筒  一束  赤道</a:t>
            </a:r>
            <a:endParaRPr lang="en-US" altLang="zh-CN" sz="36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一圈   难以置信   游隼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117724" y="1347788"/>
            <a:ext cx="131130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solidFill>
                  <a:srgbClr val="FF00FF"/>
                </a:solidFill>
              </a:rPr>
              <a:t>ɡuàn</a:t>
            </a:r>
            <a:endParaRPr lang="zh-CN" altLang="en-US" sz="3200" b="1" dirty="0">
              <a:solidFill>
                <a:srgbClr val="FF00FF"/>
              </a:solidFill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663575" y="1437085"/>
            <a:ext cx="7816850" cy="2499122"/>
          </a:xfrm>
          <a:prstGeom prst="roundRect">
            <a:avLst>
              <a:gd name="adj" fmla="val 7880"/>
            </a:avLst>
          </a:prstGeom>
          <a:noFill/>
          <a:ln cap="rnd">
            <a:solidFill>
              <a:srgbClr val="4E665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66312" y="157199"/>
            <a:ext cx="165141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spc="600" dirty="0">
                <a:ln w="0"/>
                <a:solidFill>
                  <a:srgbClr val="4E665C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我会读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159126" y="2876542"/>
            <a:ext cx="8366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 err="1">
                <a:solidFill>
                  <a:srgbClr val="FF00FF"/>
                </a:solidFill>
              </a:rPr>
              <a:t>zhì</a:t>
            </a:r>
            <a:endParaRPr lang="zh-CN" altLang="en-US" sz="3200" b="1" dirty="0">
              <a:solidFill>
                <a:srgbClr val="FF00FF"/>
              </a:solidFill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107114" y="2038364"/>
            <a:ext cx="9096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 err="1">
                <a:solidFill>
                  <a:srgbClr val="FF00FF"/>
                </a:solidFill>
              </a:rPr>
              <a:t>shù</a:t>
            </a:r>
            <a:endParaRPr lang="zh-CN" altLang="en-US" sz="3200" b="1" dirty="0">
              <a:solidFill>
                <a:srgbClr val="FF00FF"/>
              </a:solidFill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092951" y="2038364"/>
            <a:ext cx="974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 err="1">
                <a:solidFill>
                  <a:srgbClr val="FF00FF"/>
                </a:solidFill>
              </a:rPr>
              <a:t>chì</a:t>
            </a:r>
            <a:endParaRPr lang="zh-CN" altLang="en-US" sz="3200" b="1" dirty="0">
              <a:solidFill>
                <a:srgbClr val="FF00FF"/>
              </a:solidFill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218113" y="2876542"/>
            <a:ext cx="10033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solidFill>
                  <a:srgbClr val="FF00FF"/>
                </a:solidFill>
              </a:rPr>
              <a:t>sǔn</a:t>
            </a:r>
            <a:endParaRPr lang="zh-CN" altLang="en-US" sz="3200" b="1" dirty="0">
              <a:solidFill>
                <a:srgbClr val="FF00FF"/>
              </a:solidFill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221413" y="3400425"/>
            <a:ext cx="17272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FF"/>
                </a:solidFill>
                <a:latin typeface="宋体" pitchFamily="2" charset="-122"/>
              </a:rPr>
              <a:t>一种鸟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3" grpId="0"/>
      <p:bldP spid="13" grpId="0"/>
      <p:bldP spid="14" grpId="0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"/>
          <p:cNvSpPr txBox="1">
            <a:spLocks noChangeArrowheads="1"/>
          </p:cNvSpPr>
          <p:nvPr/>
        </p:nvSpPr>
        <p:spPr bwMode="auto">
          <a:xfrm>
            <a:off x="395289" y="2318147"/>
            <a:ext cx="8351837" cy="169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这个速度是汽车在高速公路上飞速行驶时速度的两到三倍。它俯冲时的速度比任何一种动物奔跑时的速度都要快。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314" name="文本框 3"/>
          <p:cNvSpPr txBox="1">
            <a:spLocks noChangeArrowheads="1"/>
          </p:cNvSpPr>
          <p:nvPr/>
        </p:nvSpPr>
        <p:spPr bwMode="auto">
          <a:xfrm>
            <a:off x="395288" y="945464"/>
            <a:ext cx="8351837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B40001"/>
                </a:solidFill>
                <a:latin typeface="宋体" pitchFamily="2" charset="-122"/>
              </a:rPr>
              <a:t>    四人小组合作读课文，相互检查读书情况，相互纠正读音，其中要特别注意长句的读法。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1"/>
          <p:cNvSpPr txBox="1">
            <a:spLocks noChangeArrowheads="1"/>
          </p:cNvSpPr>
          <p:nvPr/>
        </p:nvSpPr>
        <p:spPr bwMode="auto">
          <a:xfrm>
            <a:off x="294039" y="1200186"/>
            <a:ext cx="8569325" cy="2253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为了摆脱地心引力，飞到浩瀚的太空中，火箭的速度要比喷气式飞机的速度快得多才行。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现在，你一定会认为流星体是人们所能见到的速度最快的物体。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1"/>
          <p:cNvSpPr txBox="1">
            <a:spLocks noChangeArrowheads="1"/>
          </p:cNvSpPr>
          <p:nvPr/>
        </p:nvSpPr>
        <p:spPr bwMode="auto">
          <a:xfrm>
            <a:off x="304912" y="57216"/>
            <a:ext cx="187166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4E665C"/>
                </a:solidFill>
                <a:latin typeface="黑体" pitchFamily="49" charset="-122"/>
                <a:ea typeface="黑体" pitchFamily="49" charset="-122"/>
              </a:rPr>
              <a:t>品读课文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56721" y="1047790"/>
            <a:ext cx="7705725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宋体" pitchFamily="2" charset="-122"/>
              </a:rPr>
              <a:t>默读课文，思考课文主要写了什么。</a:t>
            </a:r>
          </a:p>
        </p:txBody>
      </p:sp>
      <p:sp>
        <p:nvSpPr>
          <p:cNvPr id="6" name="文本框 1"/>
          <p:cNvSpPr txBox="1">
            <a:spLocks noChangeArrowheads="1"/>
          </p:cNvSpPr>
          <p:nvPr/>
        </p:nvSpPr>
        <p:spPr bwMode="auto">
          <a:xfrm>
            <a:off x="827089" y="1869281"/>
            <a:ext cx="7705725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B40001"/>
                </a:solidFill>
                <a:latin typeface="楷体" pitchFamily="49" charset="-122"/>
                <a:ea typeface="楷体" pitchFamily="49" charset="-122"/>
              </a:rPr>
              <a:t>    课文主要通过举例子、作比较的说明方法，回答了比猎豹速度更快的是什么。</a:t>
            </a:r>
            <a:endParaRPr lang="en-US" altLang="zh-CN" sz="2800" b="1" dirty="0">
              <a:solidFill>
                <a:srgbClr val="B4000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27089" y="3105136"/>
            <a:ext cx="7705725" cy="11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itchFamily="2" charset="-122"/>
              </a:rPr>
              <a:t>    作者为了说明比猎豹速度更快的事物，到底列举了哪些具体的事例呢？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1077</Words>
  <Application>Microsoft Office PowerPoint</Application>
  <PresentationFormat>全屏显示(16:9)</PresentationFormat>
  <Paragraphs>98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等线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329</cp:revision>
  <dcterms:created xsi:type="dcterms:W3CDTF">2016-08-15T07:12:23Z</dcterms:created>
  <dcterms:modified xsi:type="dcterms:W3CDTF">2021-10-03T04:22:30Z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2052-11.8.2.8053</vt:lpwstr>
  </property>
</Properties>
</file>