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28" r:id="rId1"/>
    <p:sldMasterId id="2147485997" r:id="rId2"/>
    <p:sldMasterId id="2147486009" r:id="rId3"/>
    <p:sldMasterId id="2147486021" r:id="rId4"/>
    <p:sldMasterId id="2147486033" r:id="rId5"/>
    <p:sldMasterId id="2147486045" r:id="rId6"/>
  </p:sldMasterIdLst>
  <p:notesMasterIdLst>
    <p:notesMasterId r:id="rId31"/>
  </p:notesMasterIdLst>
  <p:handoutMasterIdLst>
    <p:handoutMasterId r:id="rId32"/>
  </p:handoutMasterIdLst>
  <p:sldIdLst>
    <p:sldId id="623" r:id="rId7"/>
    <p:sldId id="624" r:id="rId8"/>
    <p:sldId id="628" r:id="rId9"/>
    <p:sldId id="629" r:id="rId10"/>
    <p:sldId id="630" r:id="rId11"/>
    <p:sldId id="631" r:id="rId12"/>
    <p:sldId id="632" r:id="rId13"/>
    <p:sldId id="598" r:id="rId14"/>
    <p:sldId id="537" r:id="rId15"/>
    <p:sldId id="511" r:id="rId16"/>
    <p:sldId id="566" r:id="rId17"/>
    <p:sldId id="635" r:id="rId18"/>
    <p:sldId id="636" r:id="rId19"/>
    <p:sldId id="637" r:id="rId20"/>
    <p:sldId id="638" r:id="rId21"/>
    <p:sldId id="639" r:id="rId22"/>
    <p:sldId id="640" r:id="rId23"/>
    <p:sldId id="642" r:id="rId24"/>
    <p:sldId id="643" r:id="rId25"/>
    <p:sldId id="644" r:id="rId26"/>
    <p:sldId id="656" r:id="rId27"/>
    <p:sldId id="659" r:id="rId28"/>
    <p:sldId id="661" r:id="rId29"/>
    <p:sldId id="662" r:id="rId30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7" userDrawn="1">
          <p15:clr>
            <a:srgbClr val="A4A3A4"/>
          </p15:clr>
        </p15:guide>
        <p15:guide id="2" orient="horz" pos="2544" userDrawn="1">
          <p15:clr>
            <a:srgbClr val="A4A3A4"/>
          </p15:clr>
        </p15:guide>
        <p15:guide id="3" orient="horz" pos="1617" userDrawn="1">
          <p15:clr>
            <a:srgbClr val="A4A3A4"/>
          </p15:clr>
        </p15:guide>
        <p15:guide id="4" pos="4328" userDrawn="1">
          <p15:clr>
            <a:srgbClr val="A4A3A4"/>
          </p15:clr>
        </p15:guide>
        <p15:guide id="5" pos="7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  <a:srgbClr val="0000FF"/>
    <a:srgbClr val="000000"/>
    <a:srgbClr val="FF33CC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60" y="114"/>
      </p:cViewPr>
      <p:guideLst>
        <p:guide orient="horz" pos="3617"/>
        <p:guide orient="horz" pos="2544"/>
        <p:guide orient="horz" pos="1617"/>
        <p:guide pos="4328"/>
        <p:guide pos="7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0F9B84EA-7D68-4D60-9CB1-D50884785D1C}" type="datetimeFigureOut">
              <a:rPr lang="zh-CN" altLang="en-US"/>
              <a:pPr/>
              <a:t>2021/10/3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黑体" pitchFamily="49" charset="-122"/>
              </a:defRPr>
            </a:lvl1pPr>
          </a:lstStyle>
          <a:p>
            <a:fld id="{98F6FAB1-F886-43B8-BEA1-026F2DF9B8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650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049C761-0BDD-4D51-B816-D2863E068CC7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A68B6B-14B1-4E9F-9785-95DDDA1999A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09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5539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solidFill>
                <a:srgbClr val="000000"/>
              </a:solidFill>
            </a:endParaRPr>
          </a:p>
        </p:txBody>
      </p:sp>
      <p:sp>
        <p:nvSpPr>
          <p:cNvPr id="65540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1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758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58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589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CEFDFF9-79EC-4DD1-8F6C-7E0A0B16C61C}" type="slidenum">
              <a:rPr lang="zh-CN" altLang="en-US">
                <a:solidFill>
                  <a:srgbClr val="000000"/>
                </a:solidFill>
              </a:rPr>
              <a:pPr/>
              <a:t>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48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270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7270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72709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6CD4313-10EC-42A6-A030-EAAA1BDD3E68}" type="slidenum">
              <a:rPr lang="zh-CN" altLang="en-US">
                <a:solidFill>
                  <a:srgbClr val="000000"/>
                </a:solidFill>
              </a:rPr>
              <a:pPr/>
              <a:t>6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885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475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7475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74757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DBADFE0-0383-46B2-8808-C399D3EA3AD4}" type="slidenum">
              <a:rPr lang="zh-CN" altLang="en-US">
                <a:solidFill>
                  <a:srgbClr val="000000"/>
                </a:solidFill>
              </a:rPr>
              <a:pPr/>
              <a:t>7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78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88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CD20DBA-815E-4F85-A828-6E32DCD26A7F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532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08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7AAB03-1002-4487-AC88-27EAAB803F66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09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68B6B-14B1-4E9F-9785-95DDDA1999A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019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728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9728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 numCol="1" anchorCtr="0" compatLnSpc="1">
            <a:prstTxWarp prst="textNoShape">
              <a:avLst/>
            </a:prstTxWarp>
          </a:bodyPr>
          <a:lstStyle/>
          <a:p>
            <a:r>
              <a:rPr lang="zh-CN" altLang="zh-CN" smtClean="0">
                <a:solidFill>
                  <a:srgbClr val="000000"/>
                </a:solidFill>
              </a:rPr>
              <a:t> 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97285" name="灯片编号占位符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0A9E274-45E6-470C-840C-D7DEB8EABD1C}" type="slidenum">
              <a:rPr lang="zh-CN" altLang="en-US">
                <a:solidFill>
                  <a:srgbClr val="000000"/>
                </a:solidFill>
              </a:rPr>
              <a:pPr/>
              <a:t>22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90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1467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883" y="2588283"/>
            <a:ext cx="10852237" cy="899167"/>
          </a:xfrm>
        </p:spPr>
        <p:txBody>
          <a:bodyPr rIns="25400" anchor="t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883" y="3566160"/>
            <a:ext cx="10852237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9E085B4-FC6A-407D-B55E-77C894366A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1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1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849159C-0B06-41D1-83AF-26E00F0A93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15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2588283"/>
            <a:ext cx="10852237" cy="899167"/>
          </a:xfrm>
        </p:spPr>
        <p:txBody>
          <a:bodyPr rIns="25400" rtlCol="0" anchor="t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 smtClean="0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5E8E88C-5A97-4393-BC1E-4326DD394A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58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AF03498-5867-499C-95B2-B9D59252CD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5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934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20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4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181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96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21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3" y="1296000"/>
            <a:ext cx="10852237" cy="5041355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5AA50FB-5872-4FC6-814D-610D0B2A390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346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357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92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385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60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E7E347-7F92-4604-B49E-376ACF164270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19A54-8E1A-45A5-AA96-4B38D3FC0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6857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1A76A7-F397-4DD6-A3CE-37721F962D91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A465-E1AF-4F5A-ACC2-8FBEA51F6A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5959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963294-DDA0-49F7-957C-518F9638D89F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897C8-9946-44BD-BC0C-D0849B1B6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97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2CD24D-BCB6-44FF-8386-B5DBA29E0AB2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36CA1-1521-495C-862E-CB4FABEF7A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982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172F4-9E2E-445A-84E2-20CCAAD82ECF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9DFB5-D3D4-4265-9A1D-7EFDDC58E43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095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62C8B-B14F-4D97-AF65-F5344CB8AC3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E020-CB8C-4B13-9B3E-0D873B4569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08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1" y="3808732"/>
            <a:ext cx="10852237" cy="624845"/>
          </a:xfrm>
        </p:spPr>
        <p:txBody>
          <a:bodyPr rIns="63500" anchor="t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6" y="4511677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02F8DFE-8656-4449-8929-30E3E08515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2387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DEC0D5-45E1-4F7F-8B51-BF87C936AB2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B51A-25B7-4ED8-8905-F92E3C533C1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147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62C8B-B14F-4D97-AF65-F5344CB8AC3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E020-CB8C-4B13-9B3E-0D873B4569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894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558CF-DB0C-4FA8-8430-6EF3CDCE47D4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3CD4-0F30-415A-9CED-49E971AD9C2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0272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62C8B-B14F-4D97-AF65-F5344CB8AC3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E020-CB8C-4B13-9B3E-0D873B4569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21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8F20A2-D5A0-4773-9DEE-6EDDDDBC43BF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3087-501F-46F8-B7EE-3804B3F343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147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2012951" cy="211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20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754035"/>
            <a:ext cx="2012951" cy="210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4787901"/>
            <a:ext cx="198120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24175" y="1414123"/>
            <a:ext cx="6343651" cy="40759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11445" y="3909812"/>
            <a:ext cx="1969116" cy="293640"/>
          </a:xfrm>
          <a:prstGeom prst="rect">
            <a:avLst/>
          </a:prstGeom>
        </p:spPr>
      </p:pic>
      <p:sp>
        <p:nvSpPr>
          <p:cNvPr id="23" name="标题 1"/>
          <p:cNvSpPr>
            <a:spLocks noGrp="1"/>
          </p:cNvSpPr>
          <p:nvPr>
            <p:ph type="ctrTitle"/>
          </p:nvPr>
        </p:nvSpPr>
        <p:spPr>
          <a:xfrm>
            <a:off x="2619377" y="2510326"/>
            <a:ext cx="6953251" cy="866291"/>
          </a:xfrm>
        </p:spPr>
        <p:txBody>
          <a:bodyPr anchor="b"/>
          <a:lstStyle>
            <a:lvl1pPr algn="ctr">
              <a:defRPr sz="33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27" name="副标题 2"/>
          <p:cNvSpPr>
            <a:spLocks noGrp="1"/>
          </p:cNvSpPr>
          <p:nvPr>
            <p:ph type="subTitle" idx="1"/>
          </p:nvPr>
        </p:nvSpPr>
        <p:spPr>
          <a:xfrm>
            <a:off x="3643318" y="3376614"/>
            <a:ext cx="4905375" cy="533203"/>
          </a:xfrm>
        </p:spPr>
        <p:txBody>
          <a:bodyPr/>
          <a:lstStyle>
            <a:lvl1pPr marL="0" indent="0" algn="ctr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32BFB7D-72D2-4F2B-A33C-E0B878CE61D7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8C773-62E1-4F7F-8E36-508E0B8822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193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457203"/>
            <a:ext cx="10515600" cy="5695951"/>
          </a:xfrm>
        </p:spPr>
        <p:txBody>
          <a:bodyPr anchor="ctr"/>
          <a:lstStyle>
            <a:lvl1pPr marL="0" indent="0">
              <a:lnSpc>
                <a:spcPct val="120000"/>
              </a:lnSpc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B5DBF6-599A-45E7-97F6-D3C32A514EE5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473094A-F2A1-4ED8-9D00-98E028302D0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1568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3884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7686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34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3" cy="5040000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3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870A886-151A-4B92-8B34-703FDDF218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1216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591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3220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673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8112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672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857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52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5604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355737"/>
      </p:ext>
    </p:extLst>
  </p:cSld>
  <p:clrMapOvr>
    <a:masterClrMapping/>
  </p:clrMapOvr>
  <p:transition spd="slow"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64069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1296001"/>
            <a:ext cx="5283243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4"/>
            <a:ext cx="5283200" cy="4552235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1" y="1296001"/>
            <a:ext cx="5283243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1" y="1789044"/>
            <a:ext cx="5283243" cy="4552235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D6337B-65AF-461C-8209-97E79551E3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391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665336"/>
      </p:ext>
    </p:extLst>
  </p:cSld>
  <p:clrMapOvr>
    <a:masterClrMapping/>
  </p:clrMapOvr>
  <p:transition spd="slow"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336362"/>
      </p:ext>
    </p:extLst>
  </p:cSld>
  <p:clrMapOvr>
    <a:masterClrMapping/>
  </p:clrMapOvr>
  <p:transition spd="slow"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753107"/>
      </p:ext>
    </p:extLst>
  </p:cSld>
  <p:clrMapOvr>
    <a:masterClrMapping/>
  </p:clrMapOvr>
  <p:transition spd="slow"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798169"/>
      </p:ext>
    </p:extLst>
  </p:cSld>
  <p:clrMapOvr>
    <a:masterClrMapping/>
  </p:clrMapOvr>
  <p:transition spd="slow"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127285"/>
      </p:ext>
    </p:extLst>
  </p:cSld>
  <p:clrMapOvr>
    <a:masterClrMapping/>
  </p:clrMapOvr>
  <p:transition spd="slow"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085B4-FC6A-407D-B55E-77C894366A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3360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A50FB-5872-4FC6-814D-610D0B2A39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7598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8DFE-8656-4449-8929-30E3E08515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4752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886-151A-4B92-8B34-703FDDF218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4167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337B-65AF-461C-8209-97E79551E3C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87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A90BB7B-AF0B-42F6-B6DF-C2BAA92E9C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8211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B7B-AF0B-42F6-B6DF-C2BAA92E9C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9432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C256-616A-464E-AD8B-16D9111ED9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7335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83651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C9F9A-DFA8-4E70-8E60-73BF67B953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3281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686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3522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6919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98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570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03C256-616A-464E-AD8B-16D9111ED9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1642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7625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705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012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29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766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9780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7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3" cy="5040000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3" cy="504000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DBC9F9A-DFA8-4E70-8E60-73BF67B953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42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9"/>
            <a:ext cx="950984" cy="5388907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6" y="952501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BD16B3A-B968-4A31-A088-8AA97F989E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22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668867" y="431801"/>
            <a:ext cx="1085426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15"/>
            </p:custDataLst>
          </p:nvPr>
        </p:nvSpPr>
        <p:spPr bwMode="auto">
          <a:xfrm>
            <a:off x="668867" y="1295400"/>
            <a:ext cx="10854267" cy="503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80535" y="6350001"/>
            <a:ext cx="2698751" cy="31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919" y="6350001"/>
            <a:ext cx="3958167" cy="31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1ECF5272-5A7A-4530-8E2A-D43057EA403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42" r:id="rId1"/>
    <p:sldLayoutId id="2147485943" r:id="rId2"/>
    <p:sldLayoutId id="2147485944" r:id="rId3"/>
    <p:sldLayoutId id="2147485945" r:id="rId4"/>
    <p:sldLayoutId id="2147485946" r:id="rId5"/>
    <p:sldLayoutId id="2147485947" r:id="rId6"/>
    <p:sldLayoutId id="2147485948" r:id="rId7"/>
    <p:sldLayoutId id="2147485949" r:id="rId8"/>
    <p:sldLayoutId id="2147485950" r:id="rId9"/>
    <p:sldLayoutId id="2147485951" r:id="rId10"/>
    <p:sldLayoutId id="2147485952" r:id="rId11"/>
    <p:sldLayoutId id="2147485953" r:id="rId12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01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98" r:id="rId1"/>
    <p:sldLayoutId id="2147485999" r:id="rId2"/>
    <p:sldLayoutId id="2147486000" r:id="rId3"/>
    <p:sldLayoutId id="2147486001" r:id="rId4"/>
    <p:sldLayoutId id="2147486002" r:id="rId5"/>
    <p:sldLayoutId id="2147486003" r:id="rId6"/>
    <p:sldLayoutId id="2147486004" r:id="rId7"/>
    <p:sldLayoutId id="2147486005" r:id="rId8"/>
    <p:sldLayoutId id="2147486006" r:id="rId9"/>
    <p:sldLayoutId id="2147486007" r:id="rId10"/>
    <p:sldLayoutId id="21474860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7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10" r:id="rId1"/>
    <p:sldLayoutId id="2147486011" r:id="rId2"/>
    <p:sldLayoutId id="2147486012" r:id="rId3"/>
    <p:sldLayoutId id="2147486013" r:id="rId4"/>
    <p:sldLayoutId id="2147486014" r:id="rId5"/>
    <p:sldLayoutId id="2147486015" r:id="rId6"/>
    <p:sldLayoutId id="2147486016" r:id="rId7"/>
    <p:sldLayoutId id="2147486017" r:id="rId8"/>
    <p:sldLayoutId id="2147486018" r:id="rId9"/>
    <p:sldLayoutId id="2147486019" r:id="rId10"/>
    <p:sldLayoutId id="2147486020" r:id="rId11"/>
    <p:sldLayoutId id="2147485962" r:id="rId12"/>
    <p:sldLayoutId id="21474859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29301"/>
            <a:ext cx="12192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36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22" r:id="rId1"/>
    <p:sldLayoutId id="2147486023" r:id="rId2"/>
    <p:sldLayoutId id="2147486024" r:id="rId3"/>
    <p:sldLayoutId id="2147486025" r:id="rId4"/>
    <p:sldLayoutId id="2147486026" r:id="rId5"/>
    <p:sldLayoutId id="2147486027" r:id="rId6"/>
    <p:sldLayoutId id="2147486028" r:id="rId7"/>
    <p:sldLayoutId id="2147486029" r:id="rId8"/>
    <p:sldLayoutId id="2147486030" r:id="rId9"/>
    <p:sldLayoutId id="2147486031" r:id="rId10"/>
    <p:sldLayoutId id="2147486032" r:id="rId11"/>
    <p:sldLayoutId id="2147485976" r:id="rId12"/>
    <p:sldLayoutId id="2147485977" r:id="rId13"/>
    <p:sldLayoutId id="2147485978" r:id="rId14"/>
    <p:sldLayoutId id="2147485979" r:id="rId15"/>
    <p:sldLayoutId id="2147485980" r:id="rId16"/>
    <p:sldLayoutId id="2147485981" r:id="rId17"/>
    <p:sldLayoutId id="2147485982" r:id="rId18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0FBDFE-C587-4B4C-A407-44438C67B59E}" type="datetimeFigureOut">
              <a:rPr lang="zh-CN" altLang="en-US" smtClean="0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5272-5A7A-4530-8E2A-D43057EA40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98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34" r:id="rId1"/>
    <p:sldLayoutId id="2147486035" r:id="rId2"/>
    <p:sldLayoutId id="2147486036" r:id="rId3"/>
    <p:sldLayoutId id="2147486037" r:id="rId4"/>
    <p:sldLayoutId id="2147486038" r:id="rId5"/>
    <p:sldLayoutId id="2147486039" r:id="rId6"/>
    <p:sldLayoutId id="2147486040" r:id="rId7"/>
    <p:sldLayoutId id="2147486041" r:id="rId8"/>
    <p:sldLayoutId id="2147486042" r:id="rId9"/>
    <p:sldLayoutId id="2147486043" r:id="rId10"/>
    <p:sldLayoutId id="21474860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98110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9" r:id="rId4"/>
    <p:sldLayoutId id="2147486050" r:id="rId5"/>
    <p:sldLayoutId id="2147486051" r:id="rId6"/>
    <p:sldLayoutId id="2147486052" r:id="rId7"/>
    <p:sldLayoutId id="2147486053" r:id="rId8"/>
    <p:sldLayoutId id="2147486054" r:id="rId9"/>
    <p:sldLayoutId id="2147486055" r:id="rId10"/>
    <p:sldLayoutId id="21474860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7.&#20160;&#20040;&#27604;&#29454;&#35961;&#30340;&#36895;&#24230;&#26356;&#24555;&#65288;&#26391;&#35835;&#35270;&#39057;&#65289;.mp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Box 1"/>
          <p:cNvSpPr>
            <a:spLocks noChangeArrowheads="1"/>
          </p:cNvSpPr>
          <p:nvPr/>
        </p:nvSpPr>
        <p:spPr bwMode="auto">
          <a:xfrm>
            <a:off x="1524000" y="1175521"/>
            <a:ext cx="9144000" cy="68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/>
          <a:p>
            <a:pPr algn="ctr" defTabSz="684213"/>
            <a:r>
              <a:rPr lang="en-US" altLang="zh-CN" sz="4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7 </a:t>
            </a:r>
            <a:r>
              <a:rPr lang="zh-CN" altLang="en-US" sz="4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什</a:t>
            </a:r>
            <a:r>
              <a:rPr lang="zh-CN" altLang="en-US" sz="4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么比猎豹的速度更快</a:t>
            </a:r>
          </a:p>
        </p:txBody>
      </p:sp>
      <p:sp>
        <p:nvSpPr>
          <p:cNvPr id="64514" name="直线连接符 21"/>
          <p:cNvSpPr>
            <a:spLocks noChangeShapeType="1"/>
          </p:cNvSpPr>
          <p:nvPr/>
        </p:nvSpPr>
        <p:spPr bwMode="auto">
          <a:xfrm>
            <a:off x="3756025" y="2021225"/>
            <a:ext cx="4679950" cy="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515" name="Rectangle 8"/>
          <p:cNvSpPr>
            <a:spLocks noChangeArrowheads="1"/>
          </p:cNvSpPr>
          <p:nvPr/>
        </p:nvSpPr>
        <p:spPr bwMode="auto">
          <a:xfrm>
            <a:off x="1919290" y="6453718"/>
            <a:ext cx="151321" cy="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4213"/>
            <a:r>
              <a:rPr lang="zh-CN" altLang="en-US" sz="100">
                <a:solidFill>
                  <a:srgbClr val="FFFFFF"/>
                </a:solidFill>
              </a:rPr>
              <a:t> </a:t>
            </a:r>
            <a:r>
              <a:rPr lang="en-US" altLang="zh-CN" sz="100">
                <a:solidFill>
                  <a:srgbClr val="FFFFFF"/>
                </a:solidFill>
              </a:rPr>
              <a:t>  </a:t>
            </a:r>
            <a:r>
              <a:rPr lang="zh-CN" altLang="en-US" sz="100">
                <a:solidFill>
                  <a:srgbClr val="FFFFFF"/>
                </a:solidFill>
              </a:rPr>
              <a:t> </a:t>
            </a:r>
            <a:endParaRPr lang="en-US" altLang="zh-CN" sz="1400">
              <a:solidFill>
                <a:srgbClr val="000000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5913" y="2420994"/>
            <a:ext cx="4840174" cy="31762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" name="矩形 6"/>
          <p:cNvSpPr/>
          <p:nvPr/>
        </p:nvSpPr>
        <p:spPr>
          <a:xfrm>
            <a:off x="1524554" y="5807455"/>
            <a:ext cx="91434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Oval 512"/>
          <p:cNvSpPr>
            <a:spLocks noChangeArrowheads="1"/>
          </p:cNvSpPr>
          <p:nvPr/>
        </p:nvSpPr>
        <p:spPr bwMode="auto">
          <a:xfrm>
            <a:off x="4038600" y="1972733"/>
            <a:ext cx="615950" cy="620184"/>
          </a:xfrm>
          <a:prstGeom prst="ellipse">
            <a:avLst/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endParaRPr lang="ko-KR" altLang="en-US">
              <a:ea typeface="Malgun Gothic" pitchFamily="34" charset="-12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87600" y="1250953"/>
            <a:ext cx="7416800" cy="730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spcCol="1270" anchor="ctr"/>
          <a:lstStyle/>
          <a:p>
            <a:pPr algn="ctr" defTabSz="1600200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</a:rPr>
              <a:t>听范读，边听边画出文中的生字，注意生字的读音。</a:t>
            </a:r>
          </a:p>
        </p:txBody>
      </p:sp>
      <p:pic>
        <p:nvPicPr>
          <p:cNvPr id="12" name="Picture 2" descr="C:\Users\Administrator\Desktop\3333\初读感知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3650" y="82551"/>
            <a:ext cx="2044700" cy="7895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1924" name="Picture 1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4327" y="2228851"/>
            <a:ext cx="4003675" cy="308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Box 1"/>
          <p:cNvSpPr txBox="1">
            <a:spLocks noChangeArrowheads="1"/>
          </p:cNvSpPr>
          <p:nvPr/>
        </p:nvSpPr>
        <p:spPr bwMode="auto">
          <a:xfrm>
            <a:off x="2414590" y="1526119"/>
            <a:ext cx="6854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想一想课文写了什么？</a:t>
            </a:r>
          </a:p>
        </p:txBody>
      </p:sp>
      <p:sp>
        <p:nvSpPr>
          <p:cNvPr id="3" name="矩形 2"/>
          <p:cNvSpPr/>
          <p:nvPr/>
        </p:nvSpPr>
        <p:spPr>
          <a:xfrm>
            <a:off x="2471738" y="2404535"/>
            <a:ext cx="7078662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楷体" pitchFamily="49" charset="-122"/>
              </a:rPr>
              <a:t>    课文先后写了人、鸵鸟、猎豹、游隼、声速、喷气式飞机、火箭、流星体、光速比速度。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2006602" y="1330236"/>
            <a:ext cx="8023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根据课文内容，按运动速度的快慢给下面的事物排序，照样子填序号。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22600" y="2905037"/>
            <a:ext cx="59118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光   游隼  火箭   猎豹   人  流星体 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鸵鸟   喷气式飞机   声音 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4" name="矩形 5"/>
          <p:cNvSpPr>
            <a:spLocks noChangeArrowheads="1"/>
          </p:cNvSpPr>
          <p:nvPr/>
        </p:nvSpPr>
        <p:spPr bwMode="auto">
          <a:xfrm>
            <a:off x="2016127" y="4483102"/>
            <a:ext cx="82153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人  鸵鸟  猎豹  游隼  声音  喷气式飞机  火箭  流星体  光</a:t>
            </a:r>
          </a:p>
        </p:txBody>
      </p:sp>
      <p:pic>
        <p:nvPicPr>
          <p:cNvPr id="10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3965" y="82553"/>
            <a:ext cx="2124075" cy="79163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7653" grpId="0"/>
      <p:bldP spid="276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3"/>
          <p:cNvSpPr>
            <a:spLocks noChangeArrowheads="1" noChangeShapeType="1" noTextEdit="1"/>
          </p:cNvSpPr>
          <p:nvPr/>
        </p:nvSpPr>
        <p:spPr bwMode="auto">
          <a:xfrm rot="685608">
            <a:off x="8561388" y="4366685"/>
            <a:ext cx="1109662" cy="156633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？</a:t>
            </a:r>
          </a:p>
        </p:txBody>
      </p:sp>
      <p:grpSp>
        <p:nvGrpSpPr>
          <p:cNvPr id="84994" name="组合 5"/>
          <p:cNvGrpSpPr>
            <a:grpSpLocks/>
          </p:cNvGrpSpPr>
          <p:nvPr/>
        </p:nvGrpSpPr>
        <p:grpSpPr bwMode="auto">
          <a:xfrm>
            <a:off x="2084390" y="1729318"/>
            <a:ext cx="8035925" cy="1612370"/>
            <a:chOff x="399892" y="996435"/>
            <a:chExt cx="8035365" cy="1208310"/>
          </a:xfrm>
        </p:grpSpPr>
        <p:grpSp>
          <p:nvGrpSpPr>
            <p:cNvPr id="84995" name="组合 4"/>
            <p:cNvGrpSpPr>
              <a:grpSpLocks/>
            </p:cNvGrpSpPr>
            <p:nvPr/>
          </p:nvGrpSpPr>
          <p:grpSpPr bwMode="auto">
            <a:xfrm>
              <a:off x="715687" y="996435"/>
              <a:ext cx="7719570" cy="1208310"/>
              <a:chOff x="668062" y="996435"/>
              <a:chExt cx="7719570" cy="1208310"/>
            </a:xfrm>
          </p:grpSpPr>
          <p:sp>
            <p:nvSpPr>
              <p:cNvPr id="84996" name="矩形 2"/>
              <p:cNvSpPr>
                <a:spLocks noChangeArrowheads="1"/>
              </p:cNvSpPr>
              <p:nvPr/>
            </p:nvSpPr>
            <p:spPr bwMode="auto">
              <a:xfrm>
                <a:off x="668062" y="996435"/>
                <a:ext cx="2236354" cy="438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讨论交流：</a:t>
                </a:r>
              </a:p>
            </p:txBody>
          </p:sp>
          <p:sp>
            <p:nvSpPr>
              <p:cNvPr id="84997" name="矩形 9"/>
              <p:cNvSpPr>
                <a:spLocks noChangeArrowheads="1"/>
              </p:cNvSpPr>
              <p:nvPr/>
            </p:nvSpPr>
            <p:spPr bwMode="auto">
              <a:xfrm>
                <a:off x="970715" y="1581996"/>
                <a:ext cx="7416917" cy="622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 b="1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作者是如何写出事物速度快的特点的？ </a:t>
                </a:r>
              </a:p>
            </p:txBody>
          </p:sp>
        </p:grpSp>
        <p:pic>
          <p:nvPicPr>
            <p:cNvPr id="84998" name="图片 24" descr="花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892" y="1055162"/>
              <a:ext cx="389937" cy="445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矩形 10"/>
          <p:cNvSpPr>
            <a:spLocks noChangeArrowheads="1"/>
          </p:cNvSpPr>
          <p:nvPr/>
        </p:nvSpPr>
        <p:spPr bwMode="auto">
          <a:xfrm>
            <a:off x="2427288" y="2017185"/>
            <a:ext cx="7404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人在奋力奔跑的时候，瞬时速度能够达到二十四千米每小时。</a:t>
            </a:r>
          </a:p>
        </p:txBody>
      </p:sp>
      <p:sp>
        <p:nvSpPr>
          <p:cNvPr id="29701" name="矩形 11"/>
          <p:cNvSpPr>
            <a:spLocks noChangeArrowheads="1"/>
          </p:cNvSpPr>
          <p:nvPr/>
        </p:nvSpPr>
        <p:spPr bwMode="auto">
          <a:xfrm>
            <a:off x="2427288" y="3462868"/>
            <a:ext cx="7404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       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但是游隼向下俯冲时的速度更快，超过了三百二十千米每小时！</a:t>
            </a:r>
          </a:p>
        </p:txBody>
      </p:sp>
      <p:sp>
        <p:nvSpPr>
          <p:cNvPr id="29703" name="矩形 19"/>
          <p:cNvSpPr>
            <a:spLocks noChangeArrowheads="1"/>
          </p:cNvSpPr>
          <p:nvPr/>
        </p:nvSpPr>
        <p:spPr bwMode="auto">
          <a:xfrm>
            <a:off x="5602289" y="5063067"/>
            <a:ext cx="906017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970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3944" y="4463162"/>
            <a:ext cx="1950672" cy="1743076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1995490" y="1049867"/>
            <a:ext cx="1381125" cy="765274"/>
            <a:chOff x="441643" y="787828"/>
            <a:chExt cx="2223823" cy="573090"/>
          </a:xfrm>
        </p:grpSpPr>
        <p:sp>
          <p:nvSpPr>
            <p:cNvPr id="14" name="矩形 8"/>
            <p:cNvSpPr>
              <a:spLocks noChangeArrowheads="1"/>
            </p:cNvSpPr>
            <p:nvPr/>
          </p:nvSpPr>
          <p:spPr bwMode="auto">
            <a:xfrm>
              <a:off x="441643" y="787828"/>
              <a:ext cx="2223823" cy="573090"/>
            </a:xfrm>
            <a:prstGeom prst="flowChartPunchedTap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523534" y="865165"/>
              <a:ext cx="203132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prstTxWarp prst="textWave2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列数字</a:t>
              </a:r>
            </a:p>
          </p:txBody>
        </p:sp>
      </p:grp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137150" y="924986"/>
            <a:ext cx="4338638" cy="1060449"/>
          </a:xfrm>
          <a:prstGeom prst="callout1">
            <a:avLst>
              <a:gd name="adj1" fmla="val 105174"/>
              <a:gd name="adj2" fmla="val 64180"/>
              <a:gd name="adj3" fmla="val 124237"/>
              <a:gd name="adj4" fmla="val 72386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defRPr/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 列数字作用是使说明具体化，准确无误，令读者信服。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  <p:bldP spid="29703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2298702" y="1896161"/>
            <a:ext cx="790416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  <a:cs typeface="宋体" panose="02010600030101010101" pitchFamily="2" charset="-122"/>
              </a:rPr>
              <a:t>用列数字的说明方法，写出我们生活中一样事物的特点。</a:t>
            </a:r>
          </a:p>
        </p:txBody>
      </p:sp>
      <p:sp>
        <p:nvSpPr>
          <p:cNvPr id="87042" name="矩形 2"/>
          <p:cNvSpPr>
            <a:spLocks noChangeArrowheads="1"/>
          </p:cNvSpPr>
          <p:nvPr/>
        </p:nvSpPr>
        <p:spPr bwMode="auto">
          <a:xfrm>
            <a:off x="2335213" y="1166285"/>
            <a:ext cx="1192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练习：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332040" y="2871454"/>
            <a:ext cx="76533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已知最大的鲸约有十六万公斤重，最小的也有两千公斤。我国发现过一头近四万公斤重的鲸，约十七米长，一条舌头就有十几头大肥猪那么重。</a:t>
            </a:r>
            <a:endParaRPr lang="en-US" altLang="zh-CN" sz="4800" b="1" dirty="0">
              <a:solidFill>
                <a:srgbClr val="3333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727" name="矩形 6"/>
          <p:cNvSpPr>
            <a:spLocks noChangeArrowheads="1"/>
          </p:cNvSpPr>
          <p:nvPr/>
        </p:nvSpPr>
        <p:spPr bwMode="auto">
          <a:xfrm>
            <a:off x="2690813" y="5145618"/>
            <a:ext cx="69326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注意：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一要符合实际，二要突出事物特点。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  <p:bldP spid="307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2092325" y="1411817"/>
            <a:ext cx="8299450" cy="4078816"/>
            <a:chOff x="843870" y="986637"/>
            <a:chExt cx="8300130" cy="3059337"/>
          </a:xfrm>
        </p:grpSpPr>
        <p:sp>
          <p:nvSpPr>
            <p:cNvPr id="88066" name="矩形 10"/>
            <p:cNvSpPr>
              <a:spLocks noChangeArrowheads="1"/>
            </p:cNvSpPr>
            <p:nvPr/>
          </p:nvSpPr>
          <p:spPr bwMode="auto">
            <a:xfrm>
              <a:off x="1330325" y="1616993"/>
              <a:ext cx="7813675" cy="346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比鸵鸟跑得更快的动物就要数猎豹了。</a:t>
              </a:r>
            </a:p>
          </p:txBody>
        </p:sp>
        <p:sp>
          <p:nvSpPr>
            <p:cNvPr id="88067" name="矩形 11"/>
            <p:cNvSpPr>
              <a:spLocks noChangeArrowheads="1"/>
            </p:cNvSpPr>
            <p:nvPr/>
          </p:nvSpPr>
          <p:spPr bwMode="auto">
            <a:xfrm>
              <a:off x="843870" y="2182600"/>
              <a:ext cx="5803674" cy="900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   这个速度是汽车在高速公路上飞速行驶时速度的两到三倍！</a:t>
              </a:r>
            </a:p>
          </p:txBody>
        </p:sp>
        <p:sp>
          <p:nvSpPr>
            <p:cNvPr id="88068" name="矩形 14"/>
            <p:cNvSpPr>
              <a:spLocks noChangeArrowheads="1"/>
            </p:cNvSpPr>
            <p:nvPr/>
          </p:nvSpPr>
          <p:spPr bwMode="auto">
            <a:xfrm>
              <a:off x="3396117" y="3493071"/>
              <a:ext cx="906091" cy="392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……</a:t>
              </a:r>
              <a:endParaRPr lang="zh-CN" altLang="en-US" sz="2000">
                <a:solidFill>
                  <a:srgbClr val="FF0000"/>
                </a:solidFill>
              </a:endParaRPr>
            </a:p>
          </p:txBody>
        </p:sp>
        <p:pic>
          <p:nvPicPr>
            <p:cNvPr id="31756" name="图片 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2954" y="2712474"/>
              <a:ext cx="2060914" cy="133350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31757" name="图片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910" y="986637"/>
              <a:ext cx="2095500" cy="160972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995490" y="1049867"/>
            <a:ext cx="1381125" cy="765274"/>
            <a:chOff x="441643" y="787828"/>
            <a:chExt cx="2223823" cy="573090"/>
          </a:xfrm>
        </p:grpSpPr>
        <p:sp>
          <p:nvSpPr>
            <p:cNvPr id="15" name="矩形 8"/>
            <p:cNvSpPr>
              <a:spLocks noChangeArrowheads="1"/>
            </p:cNvSpPr>
            <p:nvPr/>
          </p:nvSpPr>
          <p:spPr bwMode="auto">
            <a:xfrm>
              <a:off x="441643" y="787828"/>
              <a:ext cx="2223823" cy="573090"/>
            </a:xfrm>
            <a:prstGeom prst="flowChartPunchedTap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523534" y="865165"/>
              <a:ext cx="203132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prstTxWarp prst="textWave2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作比较</a:t>
              </a:r>
            </a:p>
          </p:txBody>
        </p: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387852" y="1164167"/>
            <a:ext cx="1539875" cy="658284"/>
          </a:xfrm>
          <a:prstGeom prst="callout1">
            <a:avLst>
              <a:gd name="adj1" fmla="val 100813"/>
              <a:gd name="adj2" fmla="val 48340"/>
              <a:gd name="adj3" fmla="val 161956"/>
              <a:gd name="adj4" fmla="val 70073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更加直观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55827" y="992718"/>
            <a:ext cx="79470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看！前面呼啸而过的东西是什么？跟它的速度一比，火箭就好像是静止的一样。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55827" y="2220385"/>
            <a:ext cx="79470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那是流星体！流星体是太空中一种较小的天体。有的流星体运动的瞬时速度能达到二十五万千米每小时，是火箭运动速度的六倍多。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55827" y="3443818"/>
            <a:ext cx="794702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不过，还有比流星体运动速度快得多的东西，而且它就在我们身边。只要我们按下手电筒的开关，立刻会出现一束光柱。光的速度是惊人的，大约是三十万千米每秒，比流星体的速度要快几千倍！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170115" y="5329768"/>
            <a:ext cx="7685087" cy="910167"/>
          </a:xfrm>
          <a:prstGeom prst="callout1">
            <a:avLst>
              <a:gd name="adj1" fmla="val 2009"/>
              <a:gd name="adj2" fmla="val 60625"/>
              <a:gd name="adj3" fmla="val -26547"/>
              <a:gd name="adj4" fmla="val 5657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indent="536575">
              <a:defRPr/>
            </a:pPr>
            <a:r>
              <a:rPr lang="zh-CN" altLang="en-US" sz="2000" b="1" dirty="0">
                <a:latin typeface="仿宋" pitchFamily="49" charset="-122"/>
                <a:ea typeface="仿宋" pitchFamily="49" charset="-122"/>
              </a:rPr>
              <a:t>按照运动速度的快慢选取了不同的事物，都是一种事物要比另一种事物的速度快，依次排列，层层推进。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矩形 10"/>
          <p:cNvSpPr>
            <a:spLocks noChangeArrowheads="1"/>
          </p:cNvSpPr>
          <p:nvPr/>
        </p:nvSpPr>
        <p:spPr bwMode="auto">
          <a:xfrm>
            <a:off x="2260600" y="1926168"/>
            <a:ext cx="7594600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如果你对着一个以超音速移动的人大喊，他是什么都听不见的。</a:t>
            </a:r>
          </a:p>
          <a:p>
            <a:pPr>
              <a:lnSpc>
                <a:spcPct val="130000"/>
              </a:lnSpc>
            </a:pP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773" name="矩形 14"/>
          <p:cNvSpPr>
            <a:spLocks noChangeArrowheads="1"/>
          </p:cNvSpPr>
          <p:nvPr/>
        </p:nvSpPr>
        <p:spPr bwMode="auto">
          <a:xfrm>
            <a:off x="5588002" y="5670551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32775" name="矩形 12"/>
          <p:cNvSpPr>
            <a:spLocks noChangeArrowheads="1"/>
          </p:cNvSpPr>
          <p:nvPr/>
        </p:nvSpPr>
        <p:spPr bwMode="auto">
          <a:xfrm>
            <a:off x="2281238" y="3246967"/>
            <a:ext cx="7573962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但是，如果你想到月球上去，就需要搭乘速度更快的工具了。</a:t>
            </a:r>
            <a:endParaRPr lang="zh-CN" altLang="en-US"/>
          </a:p>
        </p:txBody>
      </p:sp>
      <p:sp>
        <p:nvSpPr>
          <p:cNvPr id="32776" name="矩形 13"/>
          <p:cNvSpPr>
            <a:spLocks noChangeArrowheads="1"/>
          </p:cNvSpPr>
          <p:nvPr/>
        </p:nvSpPr>
        <p:spPr bwMode="auto">
          <a:xfrm>
            <a:off x="2292350" y="4563534"/>
            <a:ext cx="758348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进入太空之后，即使关掉发动机，火箭仍可以继续前进。</a:t>
            </a: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1995490" y="1049867"/>
            <a:ext cx="1381125" cy="765274"/>
            <a:chOff x="441643" y="787828"/>
            <a:chExt cx="2223823" cy="573090"/>
          </a:xfrm>
        </p:grpSpPr>
        <p:sp>
          <p:nvSpPr>
            <p:cNvPr id="14" name="矩形 8"/>
            <p:cNvSpPr>
              <a:spLocks noChangeArrowheads="1"/>
            </p:cNvSpPr>
            <p:nvPr/>
          </p:nvSpPr>
          <p:spPr bwMode="auto">
            <a:xfrm>
              <a:off x="441643" y="787828"/>
              <a:ext cx="2223823" cy="573090"/>
            </a:xfrm>
            <a:prstGeom prst="flowChartPunchedTap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523534" y="865165"/>
              <a:ext cx="203132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prstTxWarp prst="textWave2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做假设</a:t>
              </a:r>
            </a:p>
          </p:txBody>
        </p:sp>
      </p:grp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567238" y="1066801"/>
            <a:ext cx="3613150" cy="658284"/>
          </a:xfrm>
          <a:prstGeom prst="callout1">
            <a:avLst>
              <a:gd name="adj1" fmla="val 100813"/>
              <a:gd name="adj2" fmla="val 48340"/>
              <a:gd name="adj3" fmla="val 147257"/>
              <a:gd name="adj4" fmla="val 4340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会增强说明对象的说服力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5" grpId="0"/>
      <p:bldP spid="32776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2452690" y="2039320"/>
            <a:ext cx="7388225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  <a:cs typeface="宋体" panose="02010600030101010101" pitchFamily="2" charset="-122"/>
              </a:rPr>
              <a:t>  用做假设的说明方法，写出我们生活中一样事物的特点。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501900" y="3616236"/>
            <a:ext cx="73104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  如果没有太阳，地球上将到处是黑暗，到处是寒冷，没有风霜雨露，没有草木野兽，自然也不会有人。</a:t>
            </a:r>
            <a:endParaRPr lang="en-US" altLang="zh-CN" sz="4800" b="1">
              <a:solidFill>
                <a:srgbClr val="3333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6"/>
          <p:cNvSpPr>
            <a:spLocks noChangeArrowheads="1"/>
          </p:cNvSpPr>
          <p:nvPr/>
        </p:nvSpPr>
        <p:spPr bwMode="auto">
          <a:xfrm>
            <a:off x="2690813" y="5202767"/>
            <a:ext cx="69326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注意：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一要符合实际，二要突出事物特点。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5"/>
          <p:cNvSpPr txBox="1">
            <a:spLocks noChangeArrowheads="1"/>
          </p:cNvSpPr>
          <p:nvPr/>
        </p:nvSpPr>
        <p:spPr bwMode="auto">
          <a:xfrm>
            <a:off x="1962150" y="2203451"/>
            <a:ext cx="7539038" cy="299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 defTabSz="6842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42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42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42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42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42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1.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认识“鸵、赢”等</a:t>
            </a: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4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个生字，读准多音字“冠”，会写“冠、俯”等</a:t>
            </a: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11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个字，会写“猎豹、冠军”等</a:t>
            </a: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14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个词语。</a:t>
            </a:r>
          </a:p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2.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借助关键词句，用较快的速度默读课文，记下所用的时间，了解课文的主要内容。</a:t>
            </a: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黑体" pitchFamily="49" charset="-122"/>
              </a:rPr>
              <a:t>（重点）</a:t>
            </a:r>
          </a:p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3.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了解课文中介绍不同事物的速度时运用了哪些说明方法，体会它们的作用。</a:t>
            </a: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黑体" pitchFamily="49" charset="-122"/>
              </a:rPr>
              <a:t>（重点）</a:t>
            </a:r>
          </a:p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4.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  <a:ea typeface="黑体" pitchFamily="49" charset="-122"/>
              </a:rPr>
              <a:t>提出自己感兴趣的或不懂的问题，并通过读课文解决这些问题。</a:t>
            </a: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黑体" pitchFamily="49" charset="-122"/>
              </a:rPr>
              <a:t>（难点）</a:t>
            </a:r>
            <a:endParaRPr lang="en-US" altLang="zh-CN" sz="2000" b="1" dirty="0">
              <a:solidFill>
                <a:srgbClr val="FF0000"/>
              </a:solidFill>
              <a:latin typeface="宋体" pitchFamily="2" charset="-122"/>
              <a:ea typeface="黑体" pitchFamily="49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76415" y="982135"/>
            <a:ext cx="2008187" cy="535517"/>
          </a:xfrm>
          <a:prstGeom prst="round2SameRect">
            <a:avLst/>
          </a:prstGeom>
          <a:pattFill prst="pct5">
            <a:fgClr>
              <a:schemeClr val="accent5">
                <a:lumMod val="40000"/>
                <a:lumOff val="6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</a:rPr>
              <a:t>学习目标</a:t>
            </a:r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2" y="1629834"/>
            <a:ext cx="2371725" cy="4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116715" y="461639"/>
            <a:ext cx="295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矩形 1"/>
          <p:cNvSpPr>
            <a:spLocks noChangeArrowheads="1"/>
          </p:cNvSpPr>
          <p:nvPr/>
        </p:nvSpPr>
        <p:spPr bwMode="auto">
          <a:xfrm>
            <a:off x="2082802" y="1392767"/>
            <a:ext cx="80502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      读完课文后，大家有什么感受？你认为谁最厉害？</a:t>
            </a:r>
            <a:endParaRPr lang="en-US" altLang="zh-CN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6" name="矩形 3"/>
          <p:cNvSpPr>
            <a:spLocks noChangeArrowheads="1"/>
          </p:cNvSpPr>
          <p:nvPr/>
        </p:nvSpPr>
        <p:spPr bwMode="auto">
          <a:xfrm>
            <a:off x="2302289" y="3888318"/>
            <a:ext cx="7596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万物比较谁更快，人类创造无人超。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矩形 3"/>
          <p:cNvSpPr>
            <a:spLocks noChangeArrowheads="1"/>
          </p:cNvSpPr>
          <p:nvPr/>
        </p:nvSpPr>
        <p:spPr bwMode="auto">
          <a:xfrm>
            <a:off x="2263777" y="1905001"/>
            <a:ext cx="76501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我们身边的交通工具也不停地变换，请你通过查阅资料，然后将你认为最理想的交通工具画下来，或者用一段话写下来。</a:t>
            </a:r>
          </a:p>
        </p:txBody>
      </p:sp>
      <p:sp>
        <p:nvSpPr>
          <p:cNvPr id="93186" name="矩形 4"/>
          <p:cNvSpPr>
            <a:spLocks noChangeArrowheads="1"/>
          </p:cNvSpPr>
          <p:nvPr/>
        </p:nvSpPr>
        <p:spPr bwMode="auto">
          <a:xfrm>
            <a:off x="5281615" y="1030818"/>
            <a:ext cx="16786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直线连接符 21"/>
          <p:cNvSpPr>
            <a:spLocks noChangeShapeType="1"/>
          </p:cNvSpPr>
          <p:nvPr/>
        </p:nvSpPr>
        <p:spPr bwMode="auto">
          <a:xfrm flipV="1">
            <a:off x="1847852" y="1627718"/>
            <a:ext cx="2073275" cy="8467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625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38" y="1051984"/>
            <a:ext cx="2019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063752" y="2709333"/>
            <a:ext cx="792321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altLang="en-US" sz="2700" b="1">
                <a:solidFill>
                  <a:srgbClr val="FFFFFF"/>
                </a:solidFill>
              </a:rPr>
              <a:t>　　</a:t>
            </a:r>
            <a:endParaRPr lang="zh-CN" altLang="zh-CN" sz="2400" b="1">
              <a:solidFill>
                <a:srgbClr val="FFFFFF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60513" y="1915585"/>
            <a:ext cx="914400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FFFF"/>
                </a:solidFill>
                <a:latin typeface="宋体" pitchFamily="2" charset="-122"/>
              </a:rPr>
              <a:t>    </a:t>
            </a:r>
          </a:p>
        </p:txBody>
      </p:sp>
      <p:sp>
        <p:nvSpPr>
          <p:cNvPr id="96261" name="矩形 2"/>
          <p:cNvSpPr>
            <a:spLocks noChangeArrowheads="1"/>
          </p:cNvSpPr>
          <p:nvPr/>
        </p:nvSpPr>
        <p:spPr bwMode="auto">
          <a:xfrm>
            <a:off x="2063750" y="2059518"/>
            <a:ext cx="806450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宋体" pitchFamily="2" charset="-122"/>
              </a:rPr>
              <a:t>    </a:t>
            </a:r>
            <a:endParaRPr lang="zh-CN" altLang="en-US" sz="2400">
              <a:solidFill>
                <a:srgbClr val="FFFFFF"/>
              </a:solidFill>
              <a:latin typeface="宋体" pitchFamily="2" charset="-122"/>
            </a:endParaRPr>
          </a:p>
        </p:txBody>
      </p:sp>
      <p:sp>
        <p:nvSpPr>
          <p:cNvPr id="96262" name="矩形 3"/>
          <p:cNvSpPr>
            <a:spLocks noChangeArrowheads="1"/>
          </p:cNvSpPr>
          <p:nvPr/>
        </p:nvSpPr>
        <p:spPr bwMode="auto">
          <a:xfrm>
            <a:off x="2063750" y="2057402"/>
            <a:ext cx="80645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2E2E00"/>
                </a:solidFill>
                <a:latin typeface="楷体" pitchFamily="49" charset="-122"/>
                <a:ea typeface="楷体" pitchFamily="49" charset="-122"/>
              </a:rPr>
              <a:t>    课文分别介绍了人、鸵鸟、猎豹、游隼、声音、喷气式飞机、火箭、流星体、光的速度，并进行了比较，得出光是宇宙中最快的东西的结论，表现了大千世界的多姿多彩，激发了我们探索宇宙奥秘的兴趣</a:t>
            </a:r>
            <a:r>
              <a:rPr lang="zh-CN" altLang="en-US" sz="2400" dirty="0">
                <a:solidFill>
                  <a:srgbClr val="2E2E00"/>
                </a:solidFill>
                <a:latin typeface="楷体" pitchFamily="49" charset="-122"/>
                <a:ea typeface="楷体" pitchFamily="49" charset="-122"/>
              </a:rPr>
              <a:t>。 </a:t>
            </a:r>
            <a:endParaRPr lang="zh-CN" altLang="en-US" sz="2400" dirty="0">
              <a:solidFill>
                <a:srgbClr val="2C0C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2" grpId="1" bldLvl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4"/>
          <p:cNvSpPr>
            <a:spLocks noChangeArrowheads="1"/>
          </p:cNvSpPr>
          <p:nvPr/>
        </p:nvSpPr>
        <p:spPr bwMode="auto">
          <a:xfrm>
            <a:off x="2168527" y="2144185"/>
            <a:ext cx="8029575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出乎意料，让人很难相信。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   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本意为水盛大貌，引申为广大、繁多之意。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飞鸟或飞机从空中迅速下降。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乔木树干的上部及其枝叶。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</a:t>
            </a: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2" name="组合 20"/>
          <p:cNvGrpSpPr/>
          <p:nvPr/>
        </p:nvGrpSpPr>
        <p:grpSpPr>
          <a:xfrm>
            <a:off x="2094551" y="1145319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随堂练习</a:t>
              </a:r>
            </a:p>
          </p:txBody>
        </p:sp>
        <p:sp>
          <p:nvSpPr>
            <p:cNvPr id="23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4786313" y="1079502"/>
            <a:ext cx="2717800" cy="802217"/>
            <a:chOff x="3106508" y="831173"/>
            <a:chExt cx="3441908" cy="601163"/>
          </a:xfrm>
        </p:grpSpPr>
        <p:pic>
          <p:nvPicPr>
            <p:cNvPr id="98308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508" y="831173"/>
              <a:ext cx="3423521" cy="60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309" name="矩形 12"/>
            <p:cNvSpPr>
              <a:spLocks noChangeArrowheads="1"/>
            </p:cNvSpPr>
            <p:nvPr/>
          </p:nvSpPr>
          <p:spPr bwMode="auto">
            <a:xfrm>
              <a:off x="3236559" y="878359"/>
              <a:ext cx="3311857" cy="345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根据意思写词语。</a:t>
              </a:r>
            </a:p>
          </p:txBody>
        </p:sp>
      </p:grpSp>
      <p:sp>
        <p:nvSpPr>
          <p:cNvPr id="26631" name="矩形 5"/>
          <p:cNvSpPr>
            <a:spLocks noChangeArrowheads="1"/>
          </p:cNvSpPr>
          <p:nvPr/>
        </p:nvSpPr>
        <p:spPr bwMode="auto">
          <a:xfrm>
            <a:off x="6288088" y="2408769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难以置信</a:t>
            </a:r>
          </a:p>
        </p:txBody>
      </p:sp>
      <p:sp>
        <p:nvSpPr>
          <p:cNvPr id="26632" name="矩形 6"/>
          <p:cNvSpPr>
            <a:spLocks noChangeArrowheads="1"/>
          </p:cNvSpPr>
          <p:nvPr/>
        </p:nvSpPr>
        <p:spPr bwMode="auto">
          <a:xfrm>
            <a:off x="8642352" y="3270252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浩瀚</a:t>
            </a:r>
          </a:p>
        </p:txBody>
      </p:sp>
      <p:sp>
        <p:nvSpPr>
          <p:cNvPr id="26633" name="矩形 7"/>
          <p:cNvSpPr>
            <a:spLocks noChangeArrowheads="1"/>
          </p:cNvSpPr>
          <p:nvPr/>
        </p:nvSpPr>
        <p:spPr bwMode="auto">
          <a:xfrm>
            <a:off x="6870700" y="3875502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俯冲</a:t>
            </a:r>
          </a:p>
        </p:txBody>
      </p:sp>
      <p:sp>
        <p:nvSpPr>
          <p:cNvPr id="26634" name="矩形 8"/>
          <p:cNvSpPr>
            <a:spLocks noChangeArrowheads="1"/>
          </p:cNvSpPr>
          <p:nvPr/>
        </p:nvSpPr>
        <p:spPr bwMode="auto">
          <a:xfrm>
            <a:off x="6550027" y="4646385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树冠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  <p:bldP spid="26633" grpId="0"/>
      <p:bldP spid="266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128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3990977" y="2387191"/>
            <a:ext cx="62706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</a:rPr>
              <a:t>罗伯特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000" b="1" dirty="0">
                <a:latin typeface="Times New Roman" pitchFamily="18" charset="0"/>
              </a:rPr>
              <a:t>E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zh-CN" altLang="en-US" sz="2000" b="1" dirty="0">
                <a:latin typeface="Times New Roman" pitchFamily="18" charset="0"/>
              </a:rPr>
              <a:t>威尔斯</a:t>
            </a:r>
            <a:r>
              <a:rPr lang="zh-CN" altLang="en-US" sz="2000" b="1" dirty="0">
                <a:latin typeface="Times New Roman" pitchFamily="18" charset="0"/>
                <a:ea typeface="黑体" pitchFamily="49" charset="-122"/>
              </a:rPr>
              <a:t>：</a:t>
            </a:r>
            <a:endParaRPr lang="en-US" altLang="zh-CN" sz="2000" b="1" dirty="0">
              <a:latin typeface="Times New Roman" pitchFamily="18" charset="0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       一直以来都在美国南加利福尼亚从事儿童画创作。他的工作还包括了标志画、贺卡设计和漫画创作。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蓝鲸是最大的吗？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是他创作的第一本书，通过画笔，他让孩子们想象到了宇宙的巨大。自那时起的二十多年来，他一直在他的工作室里创作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妙想科学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。他说他的书旨在帮助孩子们探索这个神奇的世界。</a:t>
            </a:r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015" y="2309031"/>
            <a:ext cx="2032810" cy="34249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1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2" y="586319"/>
            <a:ext cx="1782763" cy="628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2016125" y="914400"/>
            <a:ext cx="81153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2000" b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游隼：</a:t>
            </a:r>
            <a:endParaRPr lang="en-US" altLang="zh-CN" sz="2000" b="1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        学名： 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Falco peregrinus</a:t>
            </a: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，是中型 猛禽，共有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18</a:t>
            </a: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个 </a:t>
            </a:r>
            <a:endParaRPr lang="en-US" altLang="zh-CN" sz="20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亚种。体长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41-50</a:t>
            </a: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厘米。翅长而尖，眼周黄色，颊有一</a:t>
            </a:r>
            <a:endParaRPr lang="en-US" altLang="zh-CN" sz="20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粗著的垂直向下的黑色 髭纹，头至后颈灰黑色，其余</a:t>
            </a:r>
            <a:endParaRPr lang="en-US" altLang="zh-CN" sz="20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20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上体蓝灰色，尾具数条黑色横带。下体白色，上胸有黑色细斑点，下胸至尾下覆羽密被黑色横斑。飞翔时翼下和尾下白色，密布白色横带，常在鼓翼飞翔时穿插着滑翔，也常在空中翱翔，野外容易识别。幼鸟上体暗褐色，下体淡黄褐色，胸、腹具黑褐色纵纹。主要栖息于山地、丘陵、半荒漠、沼泽与湖泊沿岸地带，也到开阔的农田、耕地和村屯附近活动。分布甚广，几乎遍布于世界各地。是阿拉伯联合酋长国和安哥拉的国鸟。</a:t>
            </a:r>
            <a:endParaRPr lang="zh-CN" altLang="en-US" sz="2000" b="1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16389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2288" y="1497767"/>
            <a:ext cx="1508607" cy="165794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9"/>
          <p:cNvSpPr>
            <a:spLocks noChangeArrowheads="1"/>
          </p:cNvSpPr>
          <p:nvPr/>
        </p:nvSpPr>
        <p:spPr bwMode="auto">
          <a:xfrm>
            <a:off x="2058990" y="840318"/>
            <a:ext cx="804227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200" b="1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流星体：</a:t>
            </a:r>
            <a:endParaRPr lang="en-US" altLang="zh-CN" sz="2200" b="1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       流星体是太阳系内，小至沙尘，大至巨砾，成</a:t>
            </a:r>
            <a:endParaRPr lang="en-US" altLang="zh-CN" sz="22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为颗粒状的碎片。流星体进入地球</a:t>
            </a:r>
            <a:r>
              <a:rPr lang="en-US" altLang="zh-CN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(</a:t>
            </a: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或其他行星</a:t>
            </a:r>
            <a:r>
              <a:rPr lang="en-US" altLang="zh-CN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)</a:t>
            </a: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的</a:t>
            </a:r>
            <a:endParaRPr lang="en-US" altLang="zh-CN" sz="22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大气层之后，在路径上发光并被看见的阶段则被称</a:t>
            </a:r>
            <a:endParaRPr lang="en-US" altLang="zh-CN" sz="22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为流星。许多流星来自相同的方向，并在一段时间内相继出现，则称为流星雨。在有记载的人类历史上，大约有</a:t>
            </a:r>
            <a:r>
              <a:rPr lang="en-US" altLang="zh-CN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万个流星体被重新发现过。其中大约</a:t>
            </a:r>
            <a:r>
              <a:rPr lang="en-US" altLang="zh-CN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600</a:t>
            </a:r>
            <a:r>
              <a:rPr lang="zh-CN" altLang="en-US" sz="22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个流星体主要是由金属构成的，其余的流星体主要是由岩石构成的。</a:t>
            </a:r>
            <a:endParaRPr lang="zh-CN" altLang="en-US" sz="2200" b="1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7802" y="1738850"/>
            <a:ext cx="1590559" cy="1791311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213" y="613833"/>
            <a:ext cx="2019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682" name="组合 5"/>
          <p:cNvGrpSpPr>
            <a:grpSpLocks/>
          </p:cNvGrpSpPr>
          <p:nvPr/>
        </p:nvGrpSpPr>
        <p:grpSpPr bwMode="auto">
          <a:xfrm>
            <a:off x="1643064" y="613835"/>
            <a:ext cx="2073275" cy="662517"/>
            <a:chOff x="0" y="0"/>
            <a:chExt cx="2071702" cy="661806"/>
          </a:xfrm>
        </p:grpSpPr>
        <p:sp>
          <p:nvSpPr>
            <p:cNvPr id="71683" name="直线连接符 21"/>
            <p:cNvSpPr>
              <a:spLocks noChangeShapeType="1"/>
            </p:cNvSpPr>
            <p:nvPr/>
          </p:nvSpPr>
          <p:spPr bwMode="auto">
            <a:xfrm flipV="1">
              <a:off x="0" y="656052"/>
              <a:ext cx="2071702" cy="5754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303913" y="1064929"/>
            <a:ext cx="187205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noProof="1">
                <a:ln w="22225">
                  <a:solidFill>
                    <a:srgbClr val="F07474"/>
                  </a:solidFill>
                  <a:prstDash val="solid"/>
                </a:ln>
                <a:solidFill>
                  <a:srgbClr val="F07474">
                    <a:lumMod val="40000"/>
                    <a:lumOff val="60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我会写</a:t>
            </a:r>
            <a:endParaRPr lang="zh-CN" altLang="en-US" sz="4000" noProof="1">
              <a:ln w="22225">
                <a:solidFill>
                  <a:srgbClr val="F07474"/>
                </a:solidFill>
                <a:prstDash val="solid"/>
              </a:ln>
              <a:solidFill>
                <a:srgbClr val="F07474">
                  <a:lumMod val="40000"/>
                  <a:lumOff val="6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685" name="TextBox 3"/>
          <p:cNvSpPr txBox="1">
            <a:spLocks noChangeArrowheads="1"/>
          </p:cNvSpPr>
          <p:nvPr/>
        </p:nvSpPr>
        <p:spPr bwMode="auto">
          <a:xfrm>
            <a:off x="1957388" y="1962152"/>
            <a:ext cx="21637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guàn</a:t>
            </a:r>
          </a:p>
        </p:txBody>
      </p:sp>
      <p:pic>
        <p:nvPicPr>
          <p:cNvPr id="71686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2" y="2637367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图片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752" y="2637368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8" name="文本框 6"/>
          <p:cNvSpPr txBox="1">
            <a:spLocks noChangeArrowheads="1"/>
          </p:cNvSpPr>
          <p:nvPr/>
        </p:nvSpPr>
        <p:spPr bwMode="auto">
          <a:xfrm>
            <a:off x="5129215" y="2711452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俯（俯冲）</a:t>
            </a:r>
          </a:p>
        </p:txBody>
      </p:sp>
      <p:sp>
        <p:nvSpPr>
          <p:cNvPr id="71689" name="TextBox 23"/>
          <p:cNvSpPr txBox="1">
            <a:spLocks noChangeArrowheads="1"/>
          </p:cNvSpPr>
          <p:nvPr/>
        </p:nvSpPr>
        <p:spPr bwMode="auto">
          <a:xfrm>
            <a:off x="5087940" y="1962152"/>
            <a:ext cx="2033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fǔ</a:t>
            </a:r>
          </a:p>
        </p:txBody>
      </p:sp>
      <p:sp>
        <p:nvSpPr>
          <p:cNvPr id="71690" name="文本框 6"/>
          <p:cNvSpPr txBox="1">
            <a:spLocks noChangeArrowheads="1"/>
          </p:cNvSpPr>
          <p:nvPr/>
        </p:nvSpPr>
        <p:spPr bwMode="auto">
          <a:xfrm>
            <a:off x="1943101" y="2707218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冠（冠军）</a:t>
            </a:r>
          </a:p>
        </p:txBody>
      </p:sp>
      <p:sp>
        <p:nvSpPr>
          <p:cNvPr id="71691" name="TextBox 3"/>
          <p:cNvSpPr txBox="1">
            <a:spLocks noChangeArrowheads="1"/>
          </p:cNvSpPr>
          <p:nvPr/>
        </p:nvSpPr>
        <p:spPr bwMode="auto">
          <a:xfrm>
            <a:off x="1847852" y="3613152"/>
            <a:ext cx="18716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méi</a:t>
            </a:r>
          </a:p>
        </p:txBody>
      </p:sp>
      <p:pic>
        <p:nvPicPr>
          <p:cNvPr id="71692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090" y="4381501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3" name="文本框 6"/>
          <p:cNvSpPr txBox="1">
            <a:spLocks noChangeArrowheads="1"/>
          </p:cNvSpPr>
          <p:nvPr/>
        </p:nvSpPr>
        <p:spPr bwMode="auto">
          <a:xfrm>
            <a:off x="1766890" y="4332818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枚（一枚）</a:t>
            </a:r>
          </a:p>
        </p:txBody>
      </p:sp>
      <p:pic>
        <p:nvPicPr>
          <p:cNvPr id="71694" name="图片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577" y="4366685"/>
            <a:ext cx="841375" cy="84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5" name="文本框 6"/>
          <p:cNvSpPr txBox="1">
            <a:spLocks noChangeArrowheads="1"/>
          </p:cNvSpPr>
          <p:nvPr/>
        </p:nvSpPr>
        <p:spPr bwMode="auto">
          <a:xfrm>
            <a:off x="7870825" y="4294718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浩（浩瀚）</a:t>
            </a:r>
          </a:p>
        </p:txBody>
      </p:sp>
      <p:sp>
        <p:nvSpPr>
          <p:cNvPr id="71696" name="TextBox 23"/>
          <p:cNvSpPr txBox="1">
            <a:spLocks noChangeArrowheads="1"/>
          </p:cNvSpPr>
          <p:nvPr/>
        </p:nvSpPr>
        <p:spPr bwMode="auto">
          <a:xfrm>
            <a:off x="7734302" y="3486152"/>
            <a:ext cx="33305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hào</a:t>
            </a:r>
          </a:p>
        </p:txBody>
      </p:sp>
      <p:sp>
        <p:nvSpPr>
          <p:cNvPr id="71697" name="TextBox 3"/>
          <p:cNvSpPr txBox="1">
            <a:spLocks noChangeArrowheads="1"/>
          </p:cNvSpPr>
          <p:nvPr/>
        </p:nvSpPr>
        <p:spPr bwMode="auto">
          <a:xfrm>
            <a:off x="7675565" y="1890185"/>
            <a:ext cx="2308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pēn</a:t>
            </a:r>
          </a:p>
        </p:txBody>
      </p:sp>
      <p:pic>
        <p:nvPicPr>
          <p:cNvPr id="71698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8590" y="2565401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9" name="文本框 6"/>
          <p:cNvSpPr txBox="1">
            <a:spLocks noChangeArrowheads="1"/>
          </p:cNvSpPr>
          <p:nvPr/>
        </p:nvSpPr>
        <p:spPr bwMode="auto">
          <a:xfrm>
            <a:off x="7745415" y="2637368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喷（喷气）</a:t>
            </a:r>
          </a:p>
        </p:txBody>
      </p:sp>
      <p:sp>
        <p:nvSpPr>
          <p:cNvPr id="71700" name="TextBox 3"/>
          <p:cNvSpPr txBox="1">
            <a:spLocks noChangeArrowheads="1"/>
          </p:cNvSpPr>
          <p:nvPr/>
        </p:nvSpPr>
        <p:spPr bwMode="auto">
          <a:xfrm>
            <a:off x="5016502" y="3566585"/>
            <a:ext cx="13001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jiàn</a:t>
            </a:r>
          </a:p>
        </p:txBody>
      </p:sp>
      <p:pic>
        <p:nvPicPr>
          <p:cNvPr id="71701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177" y="4406900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2" name="文本框 6"/>
          <p:cNvSpPr txBox="1">
            <a:spLocks noChangeArrowheads="1"/>
          </p:cNvSpPr>
          <p:nvPr/>
        </p:nvSpPr>
        <p:spPr bwMode="auto">
          <a:xfrm>
            <a:off x="5168900" y="4356102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箭（火箭）</a:t>
            </a: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213" y="613833"/>
            <a:ext cx="2019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0" name="组合 5"/>
          <p:cNvGrpSpPr>
            <a:grpSpLocks/>
          </p:cNvGrpSpPr>
          <p:nvPr/>
        </p:nvGrpSpPr>
        <p:grpSpPr bwMode="auto">
          <a:xfrm>
            <a:off x="1643064" y="613835"/>
            <a:ext cx="2073275" cy="662517"/>
            <a:chOff x="0" y="0"/>
            <a:chExt cx="2071702" cy="661806"/>
          </a:xfrm>
        </p:grpSpPr>
        <p:sp>
          <p:nvSpPr>
            <p:cNvPr id="73731" name="直线连接符 21"/>
            <p:cNvSpPr>
              <a:spLocks noChangeShapeType="1"/>
            </p:cNvSpPr>
            <p:nvPr/>
          </p:nvSpPr>
          <p:spPr bwMode="auto">
            <a:xfrm flipV="1">
              <a:off x="0" y="656052"/>
              <a:ext cx="2071702" cy="5754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303913" y="1064929"/>
            <a:ext cx="187205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685800">
              <a:defRPr/>
            </a:pPr>
            <a:r>
              <a:rPr lang="zh-CN" altLang="en-US" sz="4000" noProof="1">
                <a:ln w="22225">
                  <a:solidFill>
                    <a:srgbClr val="F07474"/>
                  </a:solidFill>
                  <a:prstDash val="solid"/>
                </a:ln>
                <a:solidFill>
                  <a:srgbClr val="F07474">
                    <a:lumMod val="40000"/>
                    <a:lumOff val="60000"/>
                  </a:srgbClr>
                </a:solidFill>
                <a:latin typeface="Arial" panose="020B0604020202020204" pitchFamily="34" charset="0"/>
                <a:cs typeface="+mn-ea"/>
              </a:rPr>
              <a:t>我会写</a:t>
            </a:r>
            <a:endParaRPr lang="zh-CN" altLang="en-US" sz="4000" noProof="1">
              <a:ln w="22225">
                <a:solidFill>
                  <a:srgbClr val="F07474"/>
                </a:solidFill>
                <a:prstDash val="solid"/>
              </a:ln>
              <a:solidFill>
                <a:srgbClr val="F07474">
                  <a:lumMod val="40000"/>
                  <a:lumOff val="60000"/>
                </a:srgbClr>
              </a:solidFill>
              <a:latin typeface="Arial" panose="020B0604020202020204" pitchFamily="34" charset="0"/>
            </a:endParaRPr>
          </a:p>
        </p:txBody>
      </p:sp>
      <p:sp>
        <p:nvSpPr>
          <p:cNvPr id="73733" name="TextBox 3"/>
          <p:cNvSpPr txBox="1">
            <a:spLocks noChangeArrowheads="1"/>
          </p:cNvSpPr>
          <p:nvPr/>
        </p:nvSpPr>
        <p:spPr bwMode="auto">
          <a:xfrm>
            <a:off x="1957388" y="1938868"/>
            <a:ext cx="21637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tǒng</a:t>
            </a:r>
          </a:p>
        </p:txBody>
      </p:sp>
      <p:pic>
        <p:nvPicPr>
          <p:cNvPr id="73734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852" y="2637367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图片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752" y="2637368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6" name="文本框 6"/>
          <p:cNvSpPr txBox="1">
            <a:spLocks noChangeArrowheads="1"/>
          </p:cNvSpPr>
          <p:nvPr/>
        </p:nvSpPr>
        <p:spPr bwMode="auto">
          <a:xfrm>
            <a:off x="5095877" y="2645835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束（一束）</a:t>
            </a:r>
          </a:p>
        </p:txBody>
      </p:sp>
      <p:sp>
        <p:nvSpPr>
          <p:cNvPr id="73737" name="TextBox 23"/>
          <p:cNvSpPr txBox="1">
            <a:spLocks noChangeArrowheads="1"/>
          </p:cNvSpPr>
          <p:nvPr/>
        </p:nvSpPr>
        <p:spPr bwMode="auto">
          <a:xfrm>
            <a:off x="5087940" y="1938868"/>
            <a:ext cx="2033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shù</a:t>
            </a:r>
          </a:p>
        </p:txBody>
      </p:sp>
      <p:sp>
        <p:nvSpPr>
          <p:cNvPr id="73738" name="文本框 6"/>
          <p:cNvSpPr txBox="1">
            <a:spLocks noChangeArrowheads="1"/>
          </p:cNvSpPr>
          <p:nvPr/>
        </p:nvSpPr>
        <p:spPr bwMode="auto">
          <a:xfrm>
            <a:off x="1909763" y="2641602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筒（邮筒）</a:t>
            </a:r>
          </a:p>
        </p:txBody>
      </p:sp>
      <p:sp>
        <p:nvSpPr>
          <p:cNvPr id="73739" name="TextBox 3"/>
          <p:cNvSpPr txBox="1">
            <a:spLocks noChangeArrowheads="1"/>
          </p:cNvSpPr>
          <p:nvPr/>
        </p:nvSpPr>
        <p:spPr bwMode="auto">
          <a:xfrm>
            <a:off x="1847852" y="3613152"/>
            <a:ext cx="18716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quān</a:t>
            </a:r>
          </a:p>
        </p:txBody>
      </p:sp>
      <p:pic>
        <p:nvPicPr>
          <p:cNvPr id="73740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090" y="4370918"/>
            <a:ext cx="841375" cy="84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1" name="文本框 6"/>
          <p:cNvSpPr txBox="1">
            <a:spLocks noChangeArrowheads="1"/>
          </p:cNvSpPr>
          <p:nvPr/>
        </p:nvSpPr>
        <p:spPr bwMode="auto">
          <a:xfrm>
            <a:off x="1774827" y="4366685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圈（圆圈）</a:t>
            </a:r>
          </a:p>
        </p:txBody>
      </p:sp>
      <p:sp>
        <p:nvSpPr>
          <p:cNvPr id="73742" name="TextBox 3"/>
          <p:cNvSpPr txBox="1">
            <a:spLocks noChangeArrowheads="1"/>
          </p:cNvSpPr>
          <p:nvPr/>
        </p:nvSpPr>
        <p:spPr bwMode="auto">
          <a:xfrm>
            <a:off x="7675565" y="1869019"/>
            <a:ext cx="2308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chì</a:t>
            </a:r>
          </a:p>
        </p:txBody>
      </p:sp>
      <p:pic>
        <p:nvPicPr>
          <p:cNvPr id="73743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8590" y="2565401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4" name="文本框 6"/>
          <p:cNvSpPr txBox="1">
            <a:spLocks noChangeArrowheads="1"/>
          </p:cNvSpPr>
          <p:nvPr/>
        </p:nvSpPr>
        <p:spPr bwMode="auto">
          <a:xfrm>
            <a:off x="7713664" y="2569634"/>
            <a:ext cx="27334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赤（赤道）</a:t>
            </a:r>
          </a:p>
        </p:txBody>
      </p:sp>
      <p:sp>
        <p:nvSpPr>
          <p:cNvPr id="73745" name="TextBox 3"/>
          <p:cNvSpPr txBox="1">
            <a:spLocks noChangeArrowheads="1"/>
          </p:cNvSpPr>
          <p:nvPr/>
        </p:nvSpPr>
        <p:spPr bwMode="auto">
          <a:xfrm>
            <a:off x="5016502" y="3566585"/>
            <a:ext cx="13001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>
                <a:solidFill>
                  <a:srgbClr val="000000"/>
                </a:solidFill>
                <a:latin typeface="方正中等线简体"/>
                <a:ea typeface="方正中等线简体"/>
                <a:cs typeface="方正中等线简体"/>
              </a:rPr>
              <a:t>zhì</a:t>
            </a:r>
          </a:p>
        </p:txBody>
      </p:sp>
      <p:pic>
        <p:nvPicPr>
          <p:cNvPr id="73746" name="图片 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3177" y="4394201"/>
            <a:ext cx="841375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7" name="文本框 6"/>
          <p:cNvSpPr txBox="1">
            <a:spLocks noChangeArrowheads="1"/>
          </p:cNvSpPr>
          <p:nvPr/>
        </p:nvSpPr>
        <p:spPr bwMode="auto">
          <a:xfrm>
            <a:off x="5178426" y="4389968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置（设置）</a:t>
            </a: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658" y="1237525"/>
            <a:ext cx="2338530" cy="39182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2933702" y="1119719"/>
            <a:ext cx="3167063" cy="1680633"/>
            <a:chOff x="1787441" y="883151"/>
            <a:chExt cx="3166853" cy="1260677"/>
          </a:xfrm>
        </p:grpSpPr>
        <p:sp>
          <p:nvSpPr>
            <p:cNvPr id="10" name="云形标注 9"/>
            <p:cNvSpPr/>
            <p:nvPr/>
          </p:nvSpPr>
          <p:spPr>
            <a:xfrm>
              <a:off x="1787441" y="883151"/>
              <a:ext cx="3166853" cy="1260677"/>
            </a:xfrm>
            <a:prstGeom prst="cloudCallout">
              <a:avLst>
                <a:gd name="adj1" fmla="val -44283"/>
                <a:gd name="adj2" fmla="val 70997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828" name="矩形 13"/>
            <p:cNvSpPr>
              <a:spLocks noChangeArrowheads="1"/>
            </p:cNvSpPr>
            <p:nvPr/>
          </p:nvSpPr>
          <p:spPr bwMode="auto">
            <a:xfrm>
              <a:off x="1969743" y="1083340"/>
              <a:ext cx="2819973" cy="623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你知道宇宙中最快的物体是什么吗？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6627621" y="5270501"/>
            <a:ext cx="135293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kern="10" spc="-360" dirty="0">
                <a:ln w="12700">
                  <a:noFill/>
                  <a:round/>
                </a:ln>
                <a:latin typeface="微软雅黑" panose="020B0503020204020204" pitchFamily="34" charset="-122"/>
                <a:ea typeface="微软雅黑" panose="020B0503020204020204" pitchFamily="34" charset="-122"/>
              </a:rPr>
              <a:t>答 案：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950200" y="5234518"/>
            <a:ext cx="11079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光束</a:t>
            </a:r>
            <a:endParaRPr lang="zh-CN" altLang="en-US" sz="3600">
              <a:solidFill>
                <a:srgbClr val="FF3300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3491" y="3469403"/>
            <a:ext cx="1239319" cy="239389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0"/>
              </a:schemeClr>
            </a:prstShdw>
            <a:reflection stA="0" endPos="650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2432050" y="4669368"/>
            <a:ext cx="73596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3888"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是不是觉得难以置信？下面就让我们走进课文了解一下吧！  </a:t>
            </a:r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7827" y="1067182"/>
            <a:ext cx="4840174" cy="3607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1428</Words>
  <Characters>0</Characters>
  <Application>Microsoft Office PowerPoint</Application>
  <DocSecurity>0</DocSecurity>
  <PresentationFormat>宽屏</PresentationFormat>
  <Lines>0</Lines>
  <Paragraphs>129</Paragraphs>
  <Slides>24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Malgun Gothic</vt:lpstr>
      <vt:lpstr>Meiryo</vt:lpstr>
      <vt:lpstr>方正中等线简体</vt:lpstr>
      <vt:lpstr>仿宋</vt:lpstr>
      <vt:lpstr>黑体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第一PPT模板网-WWW.1PPT.COM  </vt:lpstr>
      <vt:lpstr>2_Office 主题</vt:lpstr>
      <vt:lpstr>3_Office 主题​​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679</cp:revision>
  <dcterms:created xsi:type="dcterms:W3CDTF">2015-12-30T08:03:25Z</dcterms:created>
  <dcterms:modified xsi:type="dcterms:W3CDTF">2021-10-03T04:06:12Z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2052-11.1.0.8888</vt:lpwstr>
  </property>
</Properties>
</file>