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2" r:id="rId2"/>
  </p:sldMasterIdLst>
  <p:notesMasterIdLst>
    <p:notesMasterId r:id="rId27"/>
  </p:notesMasterIdLst>
  <p:handoutMasterIdLst>
    <p:handoutMasterId r:id="rId28"/>
  </p:handoutMasterIdLst>
  <p:sldIdLst>
    <p:sldId id="346" r:id="rId3"/>
    <p:sldId id="257" r:id="rId4"/>
    <p:sldId id="265" r:id="rId5"/>
    <p:sldId id="270" r:id="rId6"/>
    <p:sldId id="335" r:id="rId7"/>
    <p:sldId id="299" r:id="rId8"/>
    <p:sldId id="341" r:id="rId9"/>
    <p:sldId id="342" r:id="rId10"/>
    <p:sldId id="339" r:id="rId11"/>
    <p:sldId id="298" r:id="rId12"/>
    <p:sldId id="330" r:id="rId13"/>
    <p:sldId id="331" r:id="rId14"/>
    <p:sldId id="291" r:id="rId15"/>
    <p:sldId id="332" r:id="rId16"/>
    <p:sldId id="340" r:id="rId17"/>
    <p:sldId id="343" r:id="rId18"/>
    <p:sldId id="336" r:id="rId19"/>
    <p:sldId id="344" r:id="rId20"/>
    <p:sldId id="333" r:id="rId21"/>
    <p:sldId id="334" r:id="rId22"/>
    <p:sldId id="292" r:id="rId23"/>
    <p:sldId id="325" r:id="rId24"/>
    <p:sldId id="327" r:id="rId25"/>
    <p:sldId id="347" r:id="rId26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A1C450"/>
    <a:srgbClr val="E04236"/>
    <a:srgbClr val="E1EFE2"/>
    <a:srgbClr val="EFB5AC"/>
    <a:srgbClr val="F7DBCD"/>
    <a:srgbClr val="C14E1E"/>
    <a:srgbClr val="EEAE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3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322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BC598B5-1318-432F-9FE5-51B67F80FD4A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6A7F998-3B36-4A99-8318-6BE000ADBC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75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66EABBB-6B57-470C-BD2B-7A7A4F37EB0E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655529F-6EE5-411F-A33D-375D098A9EA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40089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55529F-6EE5-411F-A33D-375D098A9EAD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633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443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4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4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4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2E48B-7C7A-4252-B380-CE6942DE0C18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80F71-DD1F-4E5C-BAA0-8652A69F8370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8486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DF38A-4C29-4CE9-8722-28D3A959A9A6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6B3B4-5DD7-452D-A0A0-1A64C287E082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8134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581B5-2A30-4805-8D68-A9D51DB9229D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51360-50F7-41A4-9E7D-F6E945827810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7985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20B8E-7F84-48A5-9A77-FD82E479942A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57C4C-5768-4F7C-BDC7-14E3F23A62F4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4563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A4A3B-3BCF-451E-B743-248F8FD0B4C4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98DD8-421C-4D77-911E-AE4ADB3EE220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95073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804AB-276A-4720-9AB2-9B59A2677C0A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F9D43-674D-4DB0-BE46-8EB3BF80D76D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02290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00CF7-E06D-4F07-B763-CED3230ED786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5E3E2-65B9-4BF5-A125-0D3EA6354ACB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20760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BF0B9-F5FC-4212-85D1-CDF0D709E54D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C3088-FC6E-4DFC-B3BE-908FE5352B2C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9386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3DE06-C02F-4E46-80DD-1E8CB9287E8F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7C740-6178-4734-A186-F778101648C4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895307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EB90C-619F-4769-91D6-3C5B26F5AAA5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74771-F434-41A1-AEA7-A10F15DCE230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9495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680C5-0038-4EC9-87EF-DC7059EA5255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EC76D-39A0-4CF5-A5EB-899D061C7EA9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0497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06AF3-76BE-410B-A3FF-8CF284151978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A40D5-4317-4136-A21B-B02F5365E6B9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49861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34BD6-7045-493D-8C21-3ACD70411506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F4E80-51AA-4821-833E-6785518FF91A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410690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F0313-2E01-4F56-9575-3289F0C853EE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B3108-A575-47ED-9A35-8E8C1E40E0AB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79296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DFDD4-FF8D-455E-A6EC-0E49800D04A1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EAC72-185F-4842-B044-C2D9E3A9928B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92121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F1CE1-7113-4D9E-A9C2-FB5ABCA2CE22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83869-A2D4-49CC-AD05-E0D78CB8FF74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417666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439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4398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3427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5908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0725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229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34CFB-6527-4FAD-BDBC-D5F7B4B2D4D7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135DA-24DA-4C54-B5C8-A449C43BED05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27170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6470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9733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0828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0239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624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5FFAA-AC73-476F-B097-A3DFD5FA1FBB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575DA-D61D-483B-9C3C-3C1C0261AE25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9171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BB259-CE9E-418A-B4CD-A20EC0C84DD1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EB5CA-065D-4066-AF13-789D99E6637F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8042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74254-622E-4F47-BDE8-C3664D87C14C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3DDB9-1F10-4084-AFCE-015F9694125B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65209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4FDBC-E23A-461F-8A5C-6DE3E4D85F8F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4478B-F898-495E-9A58-5F1704BC3BC7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31312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B16F1-4D01-445E-A9D8-C9781AD37A98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97085-CF1F-4C7D-8718-9D76D3494B93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6345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4CF4F-A652-48A3-B107-022D082A1E74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5B08F-A270-4123-8C89-994C90816A0C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25793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3.xml"/><Relationship Id="rId30" Type="http://schemas.openxmlformats.org/officeDocument/2006/relationships/tags" Target="../tags/tag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5"/>
            </p:custDataLst>
          </p:nvPr>
        </p:nvSpPr>
        <p:spPr>
          <a:xfrm>
            <a:off x="502444" y="323850"/>
            <a:ext cx="8139113" cy="485775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6"/>
            </p:custDataLst>
          </p:nvPr>
        </p:nvSpPr>
        <p:spPr>
          <a:xfrm>
            <a:off x="502444" y="971550"/>
            <a:ext cx="8139113" cy="3780235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7"/>
            </p:custDataLst>
          </p:nvPr>
        </p:nvSpPr>
        <p:spPr>
          <a:xfrm>
            <a:off x="659606" y="4762500"/>
            <a:ext cx="2025254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295F734-C1B2-4D69-864D-982EF8304FE2}" type="datetimeFigureOut">
              <a:rPr lang="zh-CN" altLang="en-US"/>
              <a:pPr>
                <a:defRPr/>
              </a:pPr>
              <a:t>2021/10/1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8"/>
            </p:custDataLst>
          </p:nvPr>
        </p:nvSpPr>
        <p:spPr>
          <a:xfrm>
            <a:off x="3087291" y="4762500"/>
            <a:ext cx="2969419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9"/>
            </p:custDataLst>
          </p:nvPr>
        </p:nvSpPr>
        <p:spPr>
          <a:xfrm>
            <a:off x="6457950" y="4762500"/>
            <a:ext cx="2025254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906282C-3414-49D1-B2D6-485A1580DAEA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30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  <p:sldLayoutId id="2147483716" r:id="rId18"/>
    <p:sldLayoutId id="2147483717" r:id="rId19"/>
    <p:sldLayoutId id="2147483718" r:id="rId20"/>
    <p:sldLayoutId id="2147483719" r:id="rId21"/>
    <p:sldLayoutId id="2147483720" r:id="rId22"/>
    <p:sldLayoutId id="2147483721" r:id="rId2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100" b="1" kern="1200" spc="15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28806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0" y="1157288"/>
            <a:ext cx="9144000" cy="116205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 kern="1200" spc="15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342900" algn="l" rtl="0" fontAlgn="base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685800" algn="l" rtl="0" fontAlgn="base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1028700" algn="l" rtl="0" fontAlgn="base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1371600" algn="l" rtl="0" fontAlgn="base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zh-CN" altLang="en-US" sz="3600" dirty="0" smtClean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口语交际：制定班级公约</a:t>
            </a:r>
            <a:endParaRPr lang="zh-CN" altLang="en-US" sz="3600" dirty="0">
              <a:solidFill>
                <a:srgbClr val="FF0000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4106520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5997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标注 12"/>
          <p:cNvSpPr/>
          <p:nvPr/>
        </p:nvSpPr>
        <p:spPr>
          <a:xfrm>
            <a:off x="7140179" y="3426619"/>
            <a:ext cx="400050" cy="1520429"/>
          </a:xfrm>
          <a:prstGeom prst="wedgeRoundRectCallout">
            <a:avLst>
              <a:gd name="adj1" fmla="val 103657"/>
              <a:gd name="adj2" fmla="val -83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293144" y="519113"/>
            <a:ext cx="3363516" cy="536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b="1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1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怎样制定班级公约？</a:t>
            </a:r>
            <a:endParaRPr lang="zh-CN" altLang="en-US" sz="21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660798" y="1539478"/>
            <a:ext cx="5992415" cy="60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班级建设的目标：班级想要达到的目标。</a:t>
            </a:r>
            <a:endParaRPr lang="zh-CN" altLang="en-US" sz="24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3712369" y="2541985"/>
            <a:ext cx="525066" cy="2066925"/>
          </a:xfrm>
          <a:prstGeom prst="leftBrace">
            <a:avLst>
              <a:gd name="adj1" fmla="val 31410"/>
              <a:gd name="adj2" fmla="val 50000"/>
            </a:avLst>
          </a:prstGeom>
          <a:ln w="25400"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TextBox 9"/>
          <p:cNvSpPr txBox="1">
            <a:spLocks noChangeArrowheads="1"/>
          </p:cNvSpPr>
          <p:nvPr/>
        </p:nvSpPr>
        <p:spPr bwMode="auto">
          <a:xfrm>
            <a:off x="660798" y="3167062"/>
            <a:ext cx="2953940" cy="60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班级建设实际情况</a:t>
            </a:r>
            <a:endParaRPr lang="zh-CN" altLang="en-US" sz="24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Box 9"/>
          <p:cNvSpPr txBox="1">
            <a:spLocks noChangeArrowheads="1"/>
          </p:cNvSpPr>
          <p:nvPr/>
        </p:nvSpPr>
        <p:spPr bwMode="auto">
          <a:xfrm>
            <a:off x="4442223" y="2275285"/>
            <a:ext cx="929878" cy="2821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学习</a:t>
            </a:r>
            <a:endParaRPr lang="en-US" altLang="zh-CN" sz="24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纪律</a:t>
            </a:r>
            <a:endParaRPr lang="en-US" altLang="zh-CN" sz="24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卫生</a:t>
            </a:r>
            <a:endParaRPr lang="en-US" altLang="zh-CN" sz="24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劳动</a:t>
            </a:r>
            <a:endParaRPr lang="en-US" altLang="zh-CN" sz="24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……</a:t>
            </a:r>
            <a:endParaRPr lang="zh-CN" altLang="en-US" sz="24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7063621" y="3548062"/>
            <a:ext cx="553998" cy="1549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各抒己见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/>
      <p:bldP spid="12" grpId="0"/>
      <p:bldP spid="9" grpId="0" animBg="1"/>
      <p:bldP spid="14" grpId="0"/>
      <p:bldP spid="15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796654" y="820341"/>
            <a:ext cx="3777853" cy="536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b="1">
                <a:latin typeface="楷体" pitchFamily="49" charset="-122"/>
                <a:ea typeface="楷体" pitchFamily="49" charset="-122"/>
              </a:rPr>
              <a:t>     </a:t>
            </a:r>
            <a:r>
              <a:rPr lang="zh-CN" altLang="en-US" sz="21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怎样制定班级公约？</a:t>
            </a:r>
          </a:p>
        </p:txBody>
      </p:sp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660797" y="1539479"/>
            <a:ext cx="4065984" cy="606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分组讨论，形成小组意见。</a:t>
            </a:r>
            <a:endParaRPr lang="zh-CN" altLang="en-US" sz="24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2692004" y="2622948"/>
            <a:ext cx="257175" cy="1616869"/>
          </a:xfrm>
          <a:prstGeom prst="leftBrace">
            <a:avLst>
              <a:gd name="adj1" fmla="val 31410"/>
              <a:gd name="adj2" fmla="val 50000"/>
            </a:avLst>
          </a:prstGeom>
          <a:ln w="25400"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TextBox 9"/>
          <p:cNvSpPr txBox="1">
            <a:spLocks noChangeArrowheads="1"/>
          </p:cNvSpPr>
          <p:nvPr/>
        </p:nvSpPr>
        <p:spPr bwMode="auto">
          <a:xfrm>
            <a:off x="728663" y="2894410"/>
            <a:ext cx="1818085" cy="1159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针对班级建设的目标</a:t>
            </a:r>
            <a:endParaRPr lang="zh-CN" altLang="en-US" sz="24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Box 9"/>
          <p:cNvSpPr txBox="1">
            <a:spLocks noChangeArrowheads="1"/>
          </p:cNvSpPr>
          <p:nvPr/>
        </p:nvSpPr>
        <p:spPr bwMode="auto">
          <a:xfrm>
            <a:off x="3033712" y="2234804"/>
            <a:ext cx="3892154" cy="22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写出两三条公约内容；</a:t>
            </a:r>
            <a:endParaRPr lang="en-US" altLang="zh-CN" sz="24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去除不合理、重复的部分；</a:t>
            </a:r>
            <a:endParaRPr lang="en-US" altLang="zh-CN" sz="24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公约内容要具体，便于落实。</a:t>
            </a:r>
            <a:endParaRPr lang="en-US" altLang="zh-CN" sz="24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7140179" y="3426619"/>
            <a:ext cx="400050" cy="1520429"/>
          </a:xfrm>
          <a:prstGeom prst="wedgeRoundRectCallout">
            <a:avLst>
              <a:gd name="adj1" fmla="val 103657"/>
              <a:gd name="adj2" fmla="val -83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7063621" y="3465910"/>
            <a:ext cx="553998" cy="154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各抒己见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9" grpId="0" animBg="1"/>
      <p:bldP spid="14" grpId="0"/>
      <p:bldP spid="15" grpId="0"/>
      <p:bldP spid="13" grpId="0" animBg="1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796654" y="820341"/>
            <a:ext cx="3777853" cy="536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b="1">
                <a:latin typeface="楷体" pitchFamily="49" charset="-122"/>
                <a:ea typeface="楷体" pitchFamily="49" charset="-122"/>
              </a:rPr>
              <a:t>     </a:t>
            </a:r>
            <a:r>
              <a:rPr lang="zh-CN" altLang="en-US" sz="21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怎样制定班级公约？</a:t>
            </a:r>
          </a:p>
        </p:txBody>
      </p:sp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1025129" y="1663304"/>
            <a:ext cx="3121819" cy="60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全班表决，形成公约。</a:t>
            </a:r>
            <a:endParaRPr lang="zh-CN" altLang="en-US" sz="24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Box 9"/>
          <p:cNvSpPr txBox="1">
            <a:spLocks noChangeArrowheads="1"/>
          </p:cNvSpPr>
          <p:nvPr/>
        </p:nvSpPr>
        <p:spPr bwMode="auto">
          <a:xfrm>
            <a:off x="957263" y="2269331"/>
            <a:ext cx="4352925" cy="22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小组汇报讨论结果；</a:t>
            </a:r>
            <a:endParaRPr lang="en-US" altLang="zh-CN" sz="24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全班同学逐条表决；</a:t>
            </a:r>
            <a:endParaRPr lang="en-US" altLang="zh-CN" sz="24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确定公约内容，形成班级公约。</a:t>
            </a:r>
            <a:endParaRPr lang="en-US" altLang="zh-CN" sz="24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7140179" y="3426619"/>
            <a:ext cx="400050" cy="1520429"/>
          </a:xfrm>
          <a:prstGeom prst="wedgeRoundRectCallout">
            <a:avLst>
              <a:gd name="adj1" fmla="val 103657"/>
              <a:gd name="adj2" fmla="val -83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7063621" y="3548062"/>
            <a:ext cx="553998" cy="1549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各抒己见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5" grpId="0"/>
      <p:bldP spid="11" grpId="0" animBg="1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5"/>
          <p:cNvSpPr>
            <a:spLocks noChangeArrowheads="1"/>
          </p:cNvSpPr>
          <p:nvPr/>
        </p:nvSpPr>
        <p:spPr bwMode="auto">
          <a:xfrm>
            <a:off x="2249092" y="967979"/>
            <a:ext cx="3954065" cy="41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100" b="1">
                <a:latin typeface="微软雅黑" pitchFamily="34" charset="-122"/>
                <a:ea typeface="微软雅黑" pitchFamily="34" charset="-122"/>
              </a:rPr>
              <a:t>进行小组讨论时我们该怎样呢？</a:t>
            </a:r>
            <a:endParaRPr lang="en-US" altLang="zh-CN" sz="21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351485" y="1735932"/>
            <a:ext cx="5878115" cy="2655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提前准备好与班级建设有关的内容；</a:t>
            </a:r>
            <a:endParaRPr lang="en-US" altLang="zh-CN" sz="2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发言时要控制时间；</a:t>
            </a:r>
            <a:endParaRPr lang="en-US" altLang="zh-CN" sz="2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认真听其他组员的发言；</a:t>
            </a:r>
            <a:endParaRPr lang="en-US" altLang="zh-CN" sz="2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对其他组员的内容进行分析讨论。</a:t>
            </a:r>
            <a:endParaRPr lang="en-US" altLang="zh-CN" sz="2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圆角矩形标注 2"/>
          <p:cNvSpPr/>
          <p:nvPr/>
        </p:nvSpPr>
        <p:spPr>
          <a:xfrm>
            <a:off x="351235" y="2489598"/>
            <a:ext cx="1200150" cy="620315"/>
          </a:xfrm>
          <a:prstGeom prst="wedgeRoundRectCallout">
            <a:avLst>
              <a:gd name="adj1" fmla="val -35799"/>
              <a:gd name="adj2" fmla="val 103289"/>
              <a:gd name="adj3" fmla="val 16667"/>
            </a:avLst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365" name="文本框 3"/>
          <p:cNvSpPr txBox="1">
            <a:spLocks noChangeArrowheads="1"/>
          </p:cNvSpPr>
          <p:nvPr/>
        </p:nvSpPr>
        <p:spPr bwMode="auto">
          <a:xfrm>
            <a:off x="351235" y="2581275"/>
            <a:ext cx="123229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想一想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5"/>
          <p:cNvSpPr>
            <a:spLocks noChangeArrowheads="1"/>
          </p:cNvSpPr>
          <p:nvPr/>
        </p:nvSpPr>
        <p:spPr bwMode="auto">
          <a:xfrm>
            <a:off x="2249091" y="967979"/>
            <a:ext cx="4224338" cy="41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在讨论汇报时，组长该如何做呢？</a:t>
            </a:r>
            <a:endParaRPr lang="en-US" altLang="zh-CN" sz="21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249091" y="1735932"/>
            <a:ext cx="6894909" cy="2655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认真记录组员的建议。</a:t>
            </a:r>
            <a:endParaRPr lang="en-US" altLang="zh-CN" sz="28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讨论后做总结，既总结大家共同意见，也要总结有哪些不同意见。</a:t>
            </a:r>
            <a:endParaRPr lang="en-US" altLang="zh-CN" sz="28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8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汇报时声音洪亮，条理清晰。</a:t>
            </a:r>
            <a:endParaRPr lang="en-US" altLang="zh-CN" sz="28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351235" y="2489598"/>
            <a:ext cx="1200150" cy="620315"/>
          </a:xfrm>
          <a:prstGeom prst="wedgeRoundRectCallout">
            <a:avLst>
              <a:gd name="adj1" fmla="val -35799"/>
              <a:gd name="adj2" fmla="val 103289"/>
              <a:gd name="adj3" fmla="val 16667"/>
            </a:avLst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389" name="文本框 11"/>
          <p:cNvSpPr txBox="1">
            <a:spLocks noChangeArrowheads="1"/>
          </p:cNvSpPr>
          <p:nvPr/>
        </p:nvSpPr>
        <p:spPr bwMode="auto">
          <a:xfrm>
            <a:off x="351235" y="2581275"/>
            <a:ext cx="123229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楷体" pitchFamily="49" charset="-122"/>
                <a:ea typeface="楷体" pitchFamily="49" charset="-122"/>
              </a:rPr>
              <a:t>想一想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16"/>
          <p:cNvSpPr>
            <a:spLocks noChangeArrowheads="1"/>
          </p:cNvSpPr>
          <p:nvPr/>
        </p:nvSpPr>
        <p:spPr bwMode="auto">
          <a:xfrm>
            <a:off x="432197" y="686991"/>
            <a:ext cx="23383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4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讨论记录示例：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771526" y="1760935"/>
          <a:ext cx="7600951" cy="280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0238"/>
                <a:gridCol w="1037006"/>
                <a:gridCol w="2763469"/>
                <a:gridCol w="1900238"/>
              </a:tblGrid>
              <a:tr h="401240">
                <a:tc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记录人</a:t>
                      </a: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记录日期</a:t>
                      </a: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1240">
                <a:tc gridSpan="2"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讨论内容</a:t>
                      </a: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班级中存在的主要问题</a:t>
                      </a: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该如何约定</a:t>
                      </a: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1240">
                <a:tc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发言人</a:t>
                      </a:r>
                      <a:r>
                        <a:rPr lang="en-US" altLang="zh-CN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1240">
                <a:tc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发言人</a:t>
                      </a:r>
                      <a:r>
                        <a:rPr lang="en-US" altLang="zh-CN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1240">
                <a:tc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发言人</a:t>
                      </a:r>
                      <a:r>
                        <a:rPr lang="en-US" altLang="zh-CN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1240">
                <a:tc>
                  <a:txBody>
                    <a:bodyPr/>
                    <a:lstStyle/>
                    <a:p>
                      <a:r>
                        <a:rPr lang="en-US" altLang="zh-CN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……</a:t>
                      </a:r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1240">
                <a:tc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讨论结果</a:t>
                      </a: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3" marB="342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7451" name="TextBox 9"/>
          <p:cNvSpPr txBox="1">
            <a:spLocks noChangeArrowheads="1"/>
          </p:cNvSpPr>
          <p:nvPr/>
        </p:nvSpPr>
        <p:spPr bwMode="auto">
          <a:xfrm>
            <a:off x="2137173" y="1062037"/>
            <a:ext cx="5993606" cy="60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五年级（</a:t>
            </a: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）班班级公约讨论记录表</a:t>
            </a:r>
            <a:endParaRPr lang="zh-CN" altLang="en-US" sz="240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16"/>
          <p:cNvSpPr>
            <a:spLocks noChangeArrowheads="1"/>
          </p:cNvSpPr>
          <p:nvPr/>
        </p:nvSpPr>
        <p:spPr bwMode="auto">
          <a:xfrm>
            <a:off x="432197" y="686991"/>
            <a:ext cx="23383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4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讨论记录示例：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771526" y="1760935"/>
          <a:ext cx="7600951" cy="28979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0238"/>
                <a:gridCol w="1037006"/>
                <a:gridCol w="2763469"/>
                <a:gridCol w="1900238"/>
              </a:tblGrid>
              <a:tr h="401261">
                <a:tc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记录人</a:t>
                      </a: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记录日期</a:t>
                      </a: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1261">
                <a:tc gridSpan="2"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讨论内容</a:t>
                      </a: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班级生活中应该遵循哪些规则？</a:t>
                      </a: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1261">
                <a:tc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发言人</a:t>
                      </a:r>
                      <a:r>
                        <a:rPr lang="en-US" altLang="zh-CN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1261">
                <a:tc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发言人</a:t>
                      </a:r>
                      <a:r>
                        <a:rPr lang="en-US" altLang="zh-CN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1261">
                <a:tc>
                  <a:txBody>
                    <a:bodyPr/>
                    <a:lstStyle/>
                    <a:p>
                      <a:r>
                        <a:rPr lang="en-US" altLang="zh-CN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……</a:t>
                      </a:r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91674">
                <a:tc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讨论结果</a:t>
                      </a: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小组成员举手表决情况。</a:t>
                      </a:r>
                      <a:endParaRPr lang="en-US" altLang="zh-CN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通过讨论，汇总出小级制定班级公约内容，准备在全班表决讨论。</a:t>
                      </a: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466" name="TextBox 9"/>
          <p:cNvSpPr txBox="1">
            <a:spLocks noChangeArrowheads="1"/>
          </p:cNvSpPr>
          <p:nvPr/>
        </p:nvSpPr>
        <p:spPr bwMode="auto">
          <a:xfrm>
            <a:off x="2137172" y="1062037"/>
            <a:ext cx="4981575" cy="606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五年级（</a:t>
            </a: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）班班级公约讨论记录表</a:t>
            </a:r>
            <a:endParaRPr lang="zh-CN" altLang="en-US" sz="240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5"/>
          <p:cNvSpPr>
            <a:spLocks noChangeArrowheads="1"/>
          </p:cNvSpPr>
          <p:nvPr/>
        </p:nvSpPr>
        <p:spPr bwMode="auto">
          <a:xfrm>
            <a:off x="2249091" y="967979"/>
            <a:ext cx="5166122" cy="520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进行全班表决时，该怎样做呢？</a:t>
            </a:r>
            <a:endParaRPr lang="en-US" altLang="zh-CN" sz="2800" dirty="0">
              <a:ea typeface="微软雅黑" pitchFamily="34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249092" y="1735932"/>
            <a:ext cx="6269831" cy="2655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选好主持人主持，记录员记录；</a:t>
            </a:r>
            <a:endParaRPr lang="en-US" altLang="zh-CN" sz="2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各小组组长依次进行汇报讨论结果；</a:t>
            </a:r>
            <a:endParaRPr lang="en-US" altLang="zh-CN" sz="2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全班同学对组长的汇报逐条表决；</a:t>
            </a:r>
            <a:endParaRPr lang="en-US" altLang="zh-CN" sz="2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汇报表决结果，形成班级公约。</a:t>
            </a:r>
            <a:endParaRPr lang="en-US" altLang="zh-CN" sz="2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351235" y="2489598"/>
            <a:ext cx="1200150" cy="620315"/>
          </a:xfrm>
          <a:prstGeom prst="wedgeRoundRectCallout">
            <a:avLst>
              <a:gd name="adj1" fmla="val -35799"/>
              <a:gd name="adj2" fmla="val 103289"/>
              <a:gd name="adj3" fmla="val 16667"/>
            </a:avLst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461" name="文本框 11"/>
          <p:cNvSpPr txBox="1">
            <a:spLocks noChangeArrowheads="1"/>
          </p:cNvSpPr>
          <p:nvPr/>
        </p:nvSpPr>
        <p:spPr bwMode="auto">
          <a:xfrm>
            <a:off x="351235" y="2581275"/>
            <a:ext cx="123229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楷体" pitchFamily="49" charset="-122"/>
                <a:ea typeface="楷体" pitchFamily="49" charset="-122"/>
              </a:rPr>
              <a:t>想一想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16"/>
          <p:cNvSpPr>
            <a:spLocks noChangeArrowheads="1"/>
          </p:cNvSpPr>
          <p:nvPr/>
        </p:nvSpPr>
        <p:spPr bwMode="auto">
          <a:xfrm>
            <a:off x="432197" y="686991"/>
            <a:ext cx="23383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讨论记录示例：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507207" y="1522810"/>
          <a:ext cx="8129586" cy="283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647"/>
                <a:gridCol w="818939"/>
                <a:gridCol w="2182355"/>
                <a:gridCol w="437148"/>
                <a:gridCol w="1063499"/>
                <a:gridCol w="1063499"/>
                <a:gridCol w="1063499"/>
              </a:tblGrid>
              <a:tr h="401257">
                <a:tc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记录人</a:t>
                      </a: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记录日期</a:t>
                      </a: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17306">
                <a:tc gridSpan="2"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讨论内容</a:t>
                      </a: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班级生活中应该遵循哪些规则？</a:t>
                      </a: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同意人数</a:t>
                      </a: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反对人数</a:t>
                      </a: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弃权人数</a:t>
                      </a: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1257">
                <a:tc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发言人</a:t>
                      </a:r>
                      <a:r>
                        <a:rPr lang="en-US" altLang="zh-CN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1257">
                <a:tc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发言人</a:t>
                      </a:r>
                      <a:r>
                        <a:rPr lang="en-US" altLang="zh-CN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1257">
                <a:tc>
                  <a:txBody>
                    <a:bodyPr/>
                    <a:lstStyle/>
                    <a:p>
                      <a:r>
                        <a:rPr lang="en-US" altLang="zh-CN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……</a:t>
                      </a:r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17306">
                <a:tc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讨论结果</a:t>
                      </a: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全班成员举手表决情况，</a:t>
                      </a:r>
                      <a:endParaRPr lang="en-US" altLang="zh-CN" sz="1800" b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通过讨论，汇总出班级公约内容，准备进行润色、设计、张贴。</a:t>
                      </a:r>
                    </a:p>
                  </a:txBody>
                  <a:tcPr marL="68576" marR="68576" marT="34295" marB="342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0529" name="TextBox 9"/>
          <p:cNvSpPr txBox="1">
            <a:spLocks noChangeArrowheads="1"/>
          </p:cNvSpPr>
          <p:nvPr/>
        </p:nvSpPr>
        <p:spPr bwMode="auto">
          <a:xfrm>
            <a:off x="2137173" y="1062037"/>
            <a:ext cx="5993606" cy="60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五年级（</a:t>
            </a: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）班班级公约讨论记录表</a:t>
            </a:r>
            <a:endParaRPr lang="zh-CN" altLang="en-US" sz="240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5"/>
          <p:cNvSpPr>
            <a:spLocks noChangeArrowheads="1"/>
          </p:cNvSpPr>
          <p:nvPr/>
        </p:nvSpPr>
        <p:spPr bwMode="auto">
          <a:xfrm>
            <a:off x="2909888" y="971550"/>
            <a:ext cx="3743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如何设计班级公约呢？</a:t>
            </a:r>
            <a:endParaRPr lang="en-US" altLang="zh-CN" sz="2800" dirty="0">
              <a:ea typeface="微软雅黑" pitchFamily="34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420541" y="1781176"/>
            <a:ext cx="6092428" cy="2612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pPr marL="428625" indent="-428625">
              <a:spcAft>
                <a:spcPts val="1500"/>
              </a:spcAft>
              <a:buFont typeface="Wingdings" pitchFamily="2" charset="2"/>
              <a:buChar char="u"/>
            </a:pP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对确定的内容进行梳理，润色，形成简明、易懂、易记的条文。</a:t>
            </a:r>
            <a:endParaRPr lang="en-US" altLang="zh-CN" sz="2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marL="428625" indent="-428625">
              <a:spcAft>
                <a:spcPts val="1500"/>
              </a:spcAft>
              <a:buFont typeface="Wingdings" pitchFamily="2" charset="2"/>
              <a:buChar char="u"/>
            </a:pP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班级公约的样式要与班级文化样式和谐统一。</a:t>
            </a:r>
            <a:r>
              <a:rPr lang="en-US" altLang="zh-CN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</a:t>
            </a:r>
          </a:p>
          <a:p>
            <a:pPr marL="428625" indent="-428625">
              <a:spcAft>
                <a:spcPts val="1500"/>
              </a:spcAft>
              <a:buFont typeface="Wingdings" pitchFamily="2" charset="2"/>
              <a:buChar char="u"/>
            </a:pP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在全班征集设计方案，择优使用。</a:t>
            </a:r>
            <a:r>
              <a:rPr lang="en-US" altLang="zh-CN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 </a:t>
            </a:r>
          </a:p>
        </p:txBody>
      </p:sp>
      <p:sp>
        <p:nvSpPr>
          <p:cNvPr id="11" name="圆角矩形标注 10"/>
          <p:cNvSpPr/>
          <p:nvPr/>
        </p:nvSpPr>
        <p:spPr>
          <a:xfrm>
            <a:off x="351235" y="2489598"/>
            <a:ext cx="1200150" cy="620315"/>
          </a:xfrm>
          <a:prstGeom prst="wedgeRoundRectCallout">
            <a:avLst>
              <a:gd name="adj1" fmla="val -35799"/>
              <a:gd name="adj2" fmla="val 103289"/>
              <a:gd name="adj3" fmla="val 16667"/>
            </a:avLst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09" name="文本框 11"/>
          <p:cNvSpPr txBox="1">
            <a:spLocks noChangeArrowheads="1"/>
          </p:cNvSpPr>
          <p:nvPr/>
        </p:nvSpPr>
        <p:spPr bwMode="auto">
          <a:xfrm>
            <a:off x="351235" y="2581275"/>
            <a:ext cx="123229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楷体" pitchFamily="49" charset="-122"/>
                <a:ea typeface="楷体" pitchFamily="49" charset="-122"/>
              </a:rPr>
              <a:t>想一想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1053704" y="1228725"/>
            <a:ext cx="7412831" cy="2039541"/>
          </a:xfrm>
        </p:spPr>
        <p:txBody>
          <a:bodyPr>
            <a:noAutofit/>
          </a:bodyPr>
          <a:lstStyle/>
          <a:p>
            <a:pPr marL="0" indent="0" defTabSz="342900" eaLnBrk="1" hangingPunct="1">
              <a:lnSpc>
                <a:spcPct val="200000"/>
              </a:lnSpc>
              <a:spcAft>
                <a:spcPct val="0"/>
              </a:spcAft>
              <a:buNone/>
              <a:defRPr/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使学生掌握制定公约的格式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学会制定简单可行的公约。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     </a:t>
            </a:r>
          </a:p>
          <a:p>
            <a:pPr marL="0" indent="0" defTabSz="342900" eaLnBrk="1" hangingPunct="1">
              <a:lnSpc>
                <a:spcPct val="200000"/>
              </a:lnSpc>
              <a:spcAft>
                <a:spcPct val="0"/>
              </a:spcAft>
              <a:buNone/>
              <a:defRPr/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通过讨论学习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提高学生自我约束能力。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    </a:t>
            </a:r>
          </a:p>
          <a:p>
            <a:pPr marL="0" indent="0" defTabSz="342900" eaLnBrk="1" hangingPunct="1">
              <a:lnSpc>
                <a:spcPct val="200000"/>
              </a:lnSpc>
              <a:spcAft>
                <a:spcPct val="0"/>
              </a:spcAft>
              <a:buNone/>
              <a:defRPr/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提高学生条理清楚的书面语言表达的能力。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77273" y="4164858"/>
            <a:ext cx="18688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5"/>
          <p:cNvSpPr>
            <a:spLocks noChangeArrowheads="1"/>
          </p:cNvSpPr>
          <p:nvPr/>
        </p:nvSpPr>
        <p:spPr bwMode="auto">
          <a:xfrm>
            <a:off x="972741" y="1902619"/>
            <a:ext cx="3750469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将班级公约张贴在教室里，要求全班同学自觉遵守。</a:t>
            </a:r>
            <a:endParaRPr lang="en-US" altLang="zh-CN" sz="240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2531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8047" y="1982392"/>
            <a:ext cx="2843213" cy="1678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690563" y="3028950"/>
            <a:ext cx="7858125" cy="571500"/>
          </a:xfrm>
          <a:prstGeom prst="roundRect">
            <a:avLst/>
          </a:prstGeom>
          <a:no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0070C0"/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42938" y="3620691"/>
            <a:ext cx="8001000" cy="571500"/>
          </a:xfrm>
          <a:prstGeom prst="roundRect">
            <a:avLst/>
          </a:prstGeom>
          <a:no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0070C0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742950" y="4106466"/>
            <a:ext cx="7929563" cy="571500"/>
          </a:xfrm>
          <a:prstGeom prst="roundRect">
            <a:avLst/>
          </a:prstGeom>
          <a:no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0070C0"/>
              </a:solidFill>
            </a:endParaRPr>
          </a:p>
        </p:txBody>
      </p:sp>
      <p:sp>
        <p:nvSpPr>
          <p:cNvPr id="23557" name="矩形 2"/>
          <p:cNvSpPr>
            <a:spLocks noChangeArrowheads="1"/>
          </p:cNvSpPr>
          <p:nvPr/>
        </p:nvSpPr>
        <p:spPr bwMode="auto">
          <a:xfrm>
            <a:off x="525067" y="534591"/>
            <a:ext cx="2031206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班级公约示例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396" y="1321433"/>
            <a:ext cx="2535128" cy="3195689"/>
          </a:xfrm>
          <a:prstGeom prst="roundRect">
            <a:avLst/>
          </a:prstGeom>
        </p:spPr>
      </p:pic>
      <p:grpSp>
        <p:nvGrpSpPr>
          <p:cNvPr id="23559" name="组合 4"/>
          <p:cNvGrpSpPr>
            <a:grpSpLocks/>
          </p:cNvGrpSpPr>
          <p:nvPr/>
        </p:nvGrpSpPr>
        <p:grpSpPr bwMode="auto">
          <a:xfrm>
            <a:off x="6126957" y="1288256"/>
            <a:ext cx="2693194" cy="3195638"/>
            <a:chOff x="8169412" y="1717885"/>
            <a:chExt cx="3591124" cy="4260918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9412" y="1717885"/>
              <a:ext cx="3591124" cy="4260918"/>
            </a:xfrm>
            <a:prstGeom prst="round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18861" y="5326077"/>
              <a:ext cx="417364" cy="261959"/>
            </a:xfrm>
            <a:prstGeom prst="roundRect">
              <a:avLst/>
            </a:prstGeom>
          </p:spPr>
        </p:pic>
      </p:grpSp>
      <p:grpSp>
        <p:nvGrpSpPr>
          <p:cNvPr id="23560" name="组合 7"/>
          <p:cNvGrpSpPr>
            <a:grpSpLocks/>
          </p:cNvGrpSpPr>
          <p:nvPr/>
        </p:nvGrpSpPr>
        <p:grpSpPr bwMode="auto">
          <a:xfrm>
            <a:off x="3450432" y="1321593"/>
            <a:ext cx="2536031" cy="3195638"/>
            <a:chOff x="4601339" y="1761911"/>
            <a:chExt cx="3380170" cy="426091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01339" y="1761911"/>
              <a:ext cx="3380170" cy="4260918"/>
            </a:xfrm>
            <a:prstGeom prst="round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60105" y="4179425"/>
              <a:ext cx="3264695" cy="258899"/>
            </a:xfrm>
            <a:prstGeom prst="round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59569" y="902494"/>
            <a:ext cx="8571310" cy="3393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     班级公约是同学们共同（     ）、（     ）的规则，可以营造（                    ），建设（           ）的班集体。</a:t>
            </a:r>
            <a:endParaRPr lang="en-US" altLang="zh-CN" sz="240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>
                <a:latin typeface="楷体" pitchFamily="49" charset="-122"/>
                <a:ea typeface="楷体" pitchFamily="49" charset="-122"/>
              </a:rPr>
              <a:t>     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讨论时发言要（           ）。</a:t>
            </a:r>
            <a:endParaRPr lang="en-US" altLang="zh-CN" sz="240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>
                <a:latin typeface="楷体" pitchFamily="49" charset="-122"/>
                <a:ea typeface="楷体" pitchFamily="49" charset="-122"/>
              </a:rPr>
              <a:t>     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讨论后做小结，既总结大家的（          ），也说明不同意见。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464844" y="1017985"/>
            <a:ext cx="800100" cy="460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制定</a:t>
            </a:r>
            <a:endParaRPr lang="zh-CN" altLang="en-US" sz="2400">
              <a:ea typeface="微软雅黑" pitchFamily="34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156722" y="1023937"/>
            <a:ext cx="80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认可</a:t>
            </a:r>
            <a:endParaRPr lang="zh-CN" altLang="en-US" sz="2400">
              <a:ea typeface="微软雅黑" pitchFamily="34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743075" y="1521619"/>
            <a:ext cx="23383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良好的学习环境</a:t>
            </a:r>
            <a:endParaRPr lang="zh-CN" altLang="en-US" sz="2400" dirty="0">
              <a:ea typeface="微软雅黑" pitchFamily="34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251973" y="1571625"/>
            <a:ext cx="141565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团结友爱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519487" y="2580085"/>
            <a:ext cx="1415654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控制时间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5447110" y="3177778"/>
            <a:ext cx="141565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共同意见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1" grpId="0"/>
      <p:bldP spid="12" grpId="0"/>
      <p:bldP spid="13" grpId="0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1"/>
          <p:cNvSpPr>
            <a:spLocks noChangeArrowheads="1"/>
          </p:cNvSpPr>
          <p:nvPr/>
        </p:nvSpPr>
        <p:spPr bwMode="auto">
          <a:xfrm>
            <a:off x="839391" y="1779985"/>
            <a:ext cx="7741444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 </a:t>
            </a:r>
            <a:endParaRPr lang="en-US" altLang="zh-CN" sz="2400" dirty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发言时要控制时间。（   ）</a:t>
            </a:r>
            <a:endParaRPr lang="en-US" altLang="zh-CN" sz="2400" dirty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 </a:t>
            </a:r>
            <a:endParaRPr lang="en-US" altLang="zh-CN" sz="2400" dirty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总结只总结大家共同的意见，对于不同的意思可以不理睬。（   ）</a:t>
            </a:r>
          </a:p>
        </p:txBody>
      </p:sp>
      <p:sp>
        <p:nvSpPr>
          <p:cNvPr id="27651" name="矩形 2"/>
          <p:cNvSpPr>
            <a:spLocks noChangeArrowheads="1"/>
          </p:cNvSpPr>
          <p:nvPr/>
        </p:nvSpPr>
        <p:spPr bwMode="auto">
          <a:xfrm>
            <a:off x="676275" y="1009650"/>
            <a:ext cx="6673454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一、我们在制定班级公约时下列做法正确的是。</a:t>
            </a:r>
            <a:endParaRPr lang="en-US" altLang="zh-CN" sz="24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16004" y="2043113"/>
            <a:ext cx="494109" cy="460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√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37185" y="3256360"/>
            <a:ext cx="49172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</a:t>
            </a:r>
            <a:endParaRPr lang="zh-CN" altLang="en-US" sz="24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569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47" y="1286680"/>
            <a:ext cx="2282053" cy="3021514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30301" y="1270381"/>
            <a:ext cx="2285363" cy="2988915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4238" y="1257018"/>
            <a:ext cx="2355524" cy="3015641"/>
          </a:xfrm>
          <a:prstGeom prst="roundRect">
            <a:avLst/>
          </a:prstGeom>
          <a:noFill/>
          <a:ln>
            <a:noFill/>
          </a:ln>
        </p:spPr>
      </p:pic>
      <p:sp>
        <p:nvSpPr>
          <p:cNvPr id="6" name="圆角矩形 5"/>
          <p:cNvSpPr/>
          <p:nvPr/>
        </p:nvSpPr>
        <p:spPr>
          <a:xfrm>
            <a:off x="492919" y="504825"/>
            <a:ext cx="2044304" cy="444104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微软雅黑" panose="020B0503020204020204" pitchFamily="34" charset="-122"/>
              </a:rPr>
              <a:t>各类公约介绍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对话气泡: 圆角矩形 8"/>
          <p:cNvSpPr/>
          <p:nvPr/>
        </p:nvSpPr>
        <p:spPr>
          <a:xfrm>
            <a:off x="3499247" y="1725216"/>
            <a:ext cx="4433888" cy="784622"/>
          </a:xfrm>
          <a:prstGeom prst="wedgeRoundRectCallout">
            <a:avLst>
              <a:gd name="adj1" fmla="val 43191"/>
              <a:gd name="adj2" fmla="val 123098"/>
              <a:gd name="adj3" fmla="val 16667"/>
            </a:avLst>
          </a:prstGeom>
          <a:solidFill>
            <a:srgbClr val="F7DBCD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47" name="TextBox 9"/>
          <p:cNvSpPr txBox="1">
            <a:spLocks noChangeArrowheads="1"/>
          </p:cNvSpPr>
          <p:nvPr/>
        </p:nvSpPr>
        <p:spPr bwMode="auto">
          <a:xfrm>
            <a:off x="3577828" y="1859757"/>
            <a:ext cx="4710113" cy="536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我们生活离不开“规则”二字！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075" y="3267158"/>
            <a:ext cx="2125260" cy="1443635"/>
          </a:xfrm>
          <a:prstGeom prst="round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4057" y="3273536"/>
            <a:ext cx="2344130" cy="1443635"/>
          </a:xfrm>
          <a:prstGeom prst="round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993" y="375558"/>
            <a:ext cx="1813418" cy="2698611"/>
          </a:xfrm>
          <a:prstGeom prst="round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对话气泡: 圆角矩形 8"/>
          <p:cNvSpPr/>
          <p:nvPr/>
        </p:nvSpPr>
        <p:spPr>
          <a:xfrm>
            <a:off x="4127898" y="1981200"/>
            <a:ext cx="4183856" cy="1540669"/>
          </a:xfrm>
          <a:prstGeom prst="wedgeRoundRectCallout">
            <a:avLst>
              <a:gd name="adj1" fmla="val 39270"/>
              <a:gd name="adj2" fmla="val 64844"/>
              <a:gd name="adj3" fmla="val 16667"/>
            </a:avLst>
          </a:prstGeom>
          <a:solidFill>
            <a:srgbClr val="EFB5AC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52913" y="2078832"/>
            <a:ext cx="4026694" cy="1021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班上有班级公约吗？怎样制定班级公约呢？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265" y="861946"/>
            <a:ext cx="2827724" cy="3378976"/>
          </a:xfrm>
          <a:prstGeom prst="round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430191" y="1897857"/>
            <a:ext cx="5170884" cy="1436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000" b="1" dirty="0">
                <a:latin typeface="楷体" pitchFamily="49" charset="-122"/>
                <a:ea typeface="楷体" pitchFamily="49" charset="-122"/>
              </a:rPr>
              <a:t>班级公约是同学们共同制定、认可的规则。</a:t>
            </a:r>
            <a:endParaRPr lang="zh-CN" altLang="en-US" sz="3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思想气泡: 云 1"/>
          <p:cNvSpPr/>
          <p:nvPr/>
        </p:nvSpPr>
        <p:spPr>
          <a:xfrm>
            <a:off x="1021556" y="1897856"/>
            <a:ext cx="2001441" cy="1176338"/>
          </a:xfrm>
          <a:prstGeom prst="cloudCallout">
            <a:avLst>
              <a:gd name="adj1" fmla="val -28652"/>
              <a:gd name="adj2" fmla="val 79891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什么是班级公约呢？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989660" y="697706"/>
            <a:ext cx="2833688" cy="744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000" b="1" dirty="0">
                <a:latin typeface="楷体" pitchFamily="49" charset="-122"/>
                <a:ea typeface="楷体" pitchFamily="49" charset="-122"/>
              </a:rPr>
              <a:t> 班级存在问题</a:t>
            </a:r>
            <a:endParaRPr lang="zh-CN" altLang="en-US" sz="30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876" y="1793082"/>
            <a:ext cx="2745581" cy="1988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7569" y="1814512"/>
            <a:ext cx="2600325" cy="196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192882" y="3781425"/>
            <a:ext cx="8427244" cy="744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0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100">
                <a:latin typeface="楷体" pitchFamily="49" charset="-122"/>
                <a:ea typeface="楷体" pitchFamily="49" charset="-122"/>
              </a:rPr>
              <a:t>课堂纪律差             不团结              教室脏乱 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7894" y="1814512"/>
            <a:ext cx="2701529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260997" y="726282"/>
            <a:ext cx="5170884" cy="74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000" b="1">
                <a:latin typeface="楷体" pitchFamily="49" charset="-122"/>
                <a:ea typeface="楷体" pitchFamily="49" charset="-122"/>
              </a:rPr>
              <a:t>    班级公约制定目标</a:t>
            </a:r>
            <a:endParaRPr lang="zh-CN" altLang="en-US" sz="30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192882" y="3781425"/>
            <a:ext cx="8427244" cy="744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000" b="1">
                <a:latin typeface="楷体" pitchFamily="49" charset="-122"/>
                <a:ea typeface="楷体" pitchFamily="49" charset="-122"/>
              </a:rPr>
              <a:t>    课堂纪律优     同学团结     教室整洁 </a:t>
            </a:r>
            <a:endParaRPr lang="zh-CN" altLang="en-US" sz="300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7766" y="1793080"/>
            <a:ext cx="2768222" cy="1824515"/>
          </a:xfrm>
          <a:prstGeom prst="round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43429" y="1900322"/>
            <a:ext cx="2257143" cy="1881141"/>
          </a:xfrm>
          <a:prstGeom prst="round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706" y="1900322"/>
            <a:ext cx="2768223" cy="1932726"/>
          </a:xfrm>
          <a:prstGeom prst="round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412332" y="1325167"/>
            <a:ext cx="5170885" cy="2821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标题：标明公约的名称。 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    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正文：公约的具体内容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即是参加订立公约的成员要遵守的具体事项。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结尾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在右下方写上订立公约的班级名称与日期。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思想气泡: 云 1"/>
          <p:cNvSpPr/>
          <p:nvPr/>
        </p:nvSpPr>
        <p:spPr>
          <a:xfrm>
            <a:off x="1185863" y="1516856"/>
            <a:ext cx="2135981" cy="1176338"/>
          </a:xfrm>
          <a:prstGeom prst="cloudCallout">
            <a:avLst>
              <a:gd name="adj1" fmla="val -28652"/>
              <a:gd name="adj2" fmla="val 79891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班级公约的格式是怎样的呢？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727</Words>
  <Application>Microsoft Office PowerPoint</Application>
  <PresentationFormat>全屏显示(16:9)</PresentationFormat>
  <Paragraphs>131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Meiryo</vt:lpstr>
      <vt:lpstr>楷体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</cp:revision>
  <dcterms:created xsi:type="dcterms:W3CDTF">2019-01-28T06:44:00Z</dcterms:created>
  <dcterms:modified xsi:type="dcterms:W3CDTF">2021-10-01T04:53:38Z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2052-11.1.0.8661</vt:lpwstr>
  </property>
</Properties>
</file>