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2" r:id="rId1"/>
    <p:sldMasterId id="2147483696" r:id="rId2"/>
  </p:sldMasterIdLst>
  <p:notesMasterIdLst>
    <p:notesMasterId r:id="rId12"/>
  </p:notesMasterIdLst>
  <p:handoutMasterIdLst>
    <p:handoutMasterId r:id="rId13"/>
  </p:handoutMasterIdLst>
  <p:sldIdLst>
    <p:sldId id="272" r:id="rId3"/>
    <p:sldId id="447" r:id="rId4"/>
    <p:sldId id="469" r:id="rId5"/>
    <p:sldId id="403" r:id="rId6"/>
    <p:sldId id="470" r:id="rId7"/>
    <p:sldId id="471" r:id="rId8"/>
    <p:sldId id="457" r:id="rId9"/>
    <p:sldId id="361" r:id="rId10"/>
    <p:sldId id="472" r:id="rId11"/>
  </p:sldIdLst>
  <p:sldSz cx="9144000" cy="5143500" type="screen16x9"/>
  <p:notesSz cx="6858000" cy="9144000"/>
  <p:custDataLst>
    <p:tags r:id="rId1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6">
          <p15:clr>
            <a:srgbClr val="A4A3A4"/>
          </p15:clr>
        </p15:guide>
        <p15:guide id="2" orient="horz" pos="108">
          <p15:clr>
            <a:srgbClr val="A4A3A4"/>
          </p15:clr>
        </p15:guide>
        <p15:guide id="3" orient="horz" pos="843">
          <p15:clr>
            <a:srgbClr val="A4A3A4"/>
          </p15:clr>
        </p15:guide>
        <p15:guide id="4" orient="horz" pos="773">
          <p15:clr>
            <a:srgbClr val="A4A3A4"/>
          </p15:clr>
        </p15:guide>
        <p15:guide id="5" pos="188">
          <p15:clr>
            <a:srgbClr val="A4A3A4"/>
          </p15:clr>
        </p15:guide>
        <p15:guide id="6" pos="383">
          <p15:clr>
            <a:srgbClr val="A4A3A4"/>
          </p15:clr>
        </p15:guide>
        <p15:guide id="7" pos="45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35849"/>
    <a:srgbClr val="FE9802"/>
    <a:srgbClr val="F1E8F8"/>
    <a:srgbClr val="F4EDF9"/>
    <a:srgbClr val="F3F4D6"/>
    <a:srgbClr val="FEBC28"/>
    <a:srgbClr val="BABD3D"/>
    <a:srgbClr val="FECC2B"/>
    <a:srgbClr val="EE57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6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66" y="120"/>
      </p:cViewPr>
      <p:guideLst>
        <p:guide orient="horz" pos="2106"/>
        <p:guide orient="horz" pos="108"/>
        <p:guide orient="horz" pos="843"/>
        <p:guide orient="horz" pos="773"/>
        <p:guide pos="188"/>
        <p:guide pos="383"/>
        <p:guide pos="457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pPr/>
              <a:t>2021/10/1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77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4CCA6-6EA6-4EEA-A4EB-59FEDC1331C9}" type="datetimeFigureOut">
              <a:rPr lang="zh-CN" altLang="en-US" smtClean="0"/>
              <a:pPr/>
              <a:t>2021/10/1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A43CB-8CD8-481B-826F-9EA9627E8B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510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786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874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245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5374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4071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8707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2021/10/1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280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585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6747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672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2035"/>
            <a:ext cx="7886700" cy="69770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850D-0D6D-4A73-86CC-0144F5CF1F23}" type="datetimeFigureOut">
              <a:rPr lang="zh-CN" altLang="en-US" smtClean="0"/>
              <a:pPr/>
              <a:t>2021/10/1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5E4F-3AC7-4976-9CE3-A9364AC471B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970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027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390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102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917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210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169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555E3-E0C3-4E24-9BB5-2257FD7A1AFC}" type="datetimeFigureOut">
              <a:rPr lang="zh-CN" altLang="en-US" smtClean="0"/>
              <a:t>2021/10/1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DDB8E-4F4B-4B01-B508-FF9EE86F64F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781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41c6a923b4450f21dbed0d27c75287dc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2375" y="725208"/>
            <a:ext cx="5535526" cy="2939217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422779" y="1582829"/>
            <a:ext cx="6121021" cy="146963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5000" b="1" spc="225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口语交际</a:t>
            </a:r>
            <a:endParaRPr lang="en-US" altLang="zh-CN" sz="5000" b="1" spc="225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algn="ctr"/>
            <a:r>
              <a:rPr lang="zh-CN" altLang="en-US" sz="4100" b="1" spc="225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制定班级公约</a:t>
            </a:r>
            <a:endParaRPr lang="zh-CN" altLang="en-US" sz="2100" b="1" spc="225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1"/>
            <a:ext cx="1322615" cy="98723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" y="4382745"/>
            <a:ext cx="9143999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  <p:bldLst>
      <p:bldP spid="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51749" y="1638026"/>
            <a:ext cx="6432186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-385763">
              <a:lnSpc>
                <a:spcPct val="150000"/>
              </a:lnSpc>
            </a:pPr>
            <a:r>
              <a:rPr lang="zh-CN" altLang="en-US" sz="2400" b="1" spc="225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    培养有条理的说话能力和交际能力，学会与大家交流分享。</a:t>
            </a:r>
          </a:p>
        </p:txBody>
      </p:sp>
      <p:graphicFrame>
        <p:nvGraphicFramePr>
          <p:cNvPr id="8" name="对象 7">
            <a:hlinkClick r:id="" action="ppaction://ole?verb=0"/>
          </p:cNvPr>
          <p:cNvGraphicFramePr>
            <a:graphicFrameLocks/>
          </p:cNvGraphicFramePr>
          <p:nvPr/>
        </p:nvGraphicFramePr>
        <p:xfrm>
          <a:off x="4229100" y="2490788"/>
          <a:ext cx="6858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5" imgW="2743200" imgH="5181600" progId="Equation.3">
                  <p:embed/>
                </p:oleObj>
              </mc:Choice>
              <mc:Fallback>
                <p:oleObj r:id="rId5" imgW="2743200" imgH="5181600" progId="Equation.3">
                  <p:embed/>
                  <p:pic>
                    <p:nvPicPr>
                      <p:cNvPr id="0" name="Picture 1" descr="image10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9100" y="2490788"/>
                        <a:ext cx="685800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1"/>
            <a:ext cx="1322615" cy="987236"/>
          </a:xfrm>
          <a:prstGeom prst="rect">
            <a:avLst/>
          </a:prstGeom>
        </p:spPr>
      </p:pic>
      <p:sp>
        <p:nvSpPr>
          <p:cNvPr id="14" name="文本框 5"/>
          <p:cNvSpPr txBox="1"/>
          <p:nvPr/>
        </p:nvSpPr>
        <p:spPr>
          <a:xfrm>
            <a:off x="1130816" y="493619"/>
            <a:ext cx="142460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78C00"/>
                </a:solidFill>
              </a:rPr>
              <a:t>课时目标</a:t>
            </a:r>
          </a:p>
        </p:txBody>
      </p:sp>
      <p:sp>
        <p:nvSpPr>
          <p:cNvPr id="6" name="心形 5"/>
          <p:cNvSpPr/>
          <p:nvPr/>
        </p:nvSpPr>
        <p:spPr>
          <a:xfrm>
            <a:off x="1924337" y="1842448"/>
            <a:ext cx="245660" cy="245660"/>
          </a:xfrm>
          <a:prstGeom prst="hear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824461" y="420491"/>
            <a:ext cx="2195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f13e4c6691c280048de1df5763720ec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3912" y="176774"/>
            <a:ext cx="7932761" cy="478248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70134" y="451519"/>
            <a:ext cx="1785559" cy="43858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r>
              <a:rPr lang="zh-CN" altLang="en-US" sz="2400" spc="225" dirty="0">
                <a:latin typeface="+mn-ea"/>
              </a:rPr>
              <a:t> 班级公约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5335" cy="80474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516604" y="1125380"/>
            <a:ext cx="2113099" cy="438581"/>
          </a:xfrm>
          <a:prstGeom prst="rect">
            <a:avLst/>
          </a:prstGeom>
          <a:ln w="28575">
            <a:noFill/>
            <a:prstDash val="dash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spc="225" dirty="0">
                <a:solidFill>
                  <a:srgbClr val="FE9802"/>
                </a:solidFill>
                <a:latin typeface="+mn-ea"/>
              </a:rPr>
              <a:t>【</a:t>
            </a:r>
            <a:r>
              <a:rPr lang="zh-CN" altLang="en-US" sz="2400" b="1" spc="225" dirty="0">
                <a:solidFill>
                  <a:srgbClr val="FE9802"/>
                </a:solidFill>
                <a:latin typeface="+mn-ea"/>
              </a:rPr>
              <a:t>学习方面</a:t>
            </a:r>
            <a:r>
              <a:rPr lang="en-US" altLang="zh-CN" sz="2400" b="1" spc="225" dirty="0">
                <a:solidFill>
                  <a:srgbClr val="FE9802"/>
                </a:solidFill>
                <a:latin typeface="+mn-ea"/>
              </a:rPr>
              <a:t>】</a:t>
            </a:r>
            <a:endParaRPr lang="zh-CN" altLang="en-US" sz="2400" b="1" spc="225" dirty="0">
              <a:solidFill>
                <a:srgbClr val="FE9802"/>
              </a:solidFill>
              <a:latin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73502" y="1710529"/>
            <a:ext cx="6543504" cy="2331407"/>
          </a:xfrm>
          <a:prstGeom prst="rect">
            <a:avLst/>
          </a:prstGeom>
          <a:ln w="28575">
            <a:noFill/>
            <a:prstDash val="dash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spc="225" dirty="0">
                <a:latin typeface="+mn-ea"/>
              </a:rPr>
              <a:t>1</a:t>
            </a:r>
            <a:r>
              <a:rPr lang="zh-CN" altLang="en-US" sz="2100" b="1" spc="225" dirty="0">
                <a:latin typeface="+mn-ea"/>
              </a:rPr>
              <a:t>．上课认真听讲，积极思考问题，乐于回答老师的提问。</a:t>
            </a:r>
          </a:p>
          <a:p>
            <a:r>
              <a:rPr lang="en-US" altLang="zh-CN" sz="2100" b="1" spc="225" dirty="0">
                <a:latin typeface="+mn-ea"/>
              </a:rPr>
              <a:t>2</a:t>
            </a:r>
            <a:r>
              <a:rPr lang="zh-CN" altLang="en-US" sz="2100" b="1" spc="225" dirty="0">
                <a:latin typeface="+mn-ea"/>
              </a:rPr>
              <a:t>．认真完成作业，不拖欠，不抄袭，保证字迹清晰，页面工整。</a:t>
            </a:r>
          </a:p>
          <a:p>
            <a:r>
              <a:rPr lang="en-US" altLang="zh-CN" sz="2100" b="1" spc="225" dirty="0">
                <a:latin typeface="+mn-ea"/>
              </a:rPr>
              <a:t>3</a:t>
            </a:r>
            <a:r>
              <a:rPr lang="zh-CN" altLang="en-US" sz="2100" b="1" spc="225" dirty="0">
                <a:latin typeface="+mn-ea"/>
              </a:rPr>
              <a:t>．自习课班干部要组织同学们主动学习。</a:t>
            </a:r>
          </a:p>
          <a:p>
            <a:r>
              <a:rPr lang="en-US" altLang="zh-CN" sz="2100" b="1" spc="225" dirty="0">
                <a:latin typeface="+mn-ea"/>
              </a:rPr>
              <a:t>4</a:t>
            </a:r>
            <a:r>
              <a:rPr lang="zh-CN" altLang="en-US" sz="2100" b="1" spc="225" dirty="0">
                <a:latin typeface="+mn-ea"/>
              </a:rPr>
              <a:t>．合理地计划、安排自己的学习时间。</a:t>
            </a:r>
          </a:p>
          <a:p>
            <a:r>
              <a:rPr lang="en-US" altLang="zh-CN" sz="2100" b="1" spc="225" dirty="0">
                <a:latin typeface="+mn-ea"/>
              </a:rPr>
              <a:t>5</a:t>
            </a:r>
            <a:r>
              <a:rPr lang="zh-CN" altLang="en-US" sz="2100" b="1" spc="225" dirty="0">
                <a:latin typeface="+mn-ea"/>
              </a:rPr>
              <a:t>．善于观察，从生活、社会中去学习知识。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5335" cy="804742"/>
          </a:xfrm>
          <a:prstGeom prst="rect">
            <a:avLst/>
          </a:prstGeom>
        </p:spPr>
      </p:pic>
      <p:pic>
        <p:nvPicPr>
          <p:cNvPr id="8" name="图片 7" descr="图片19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895" y="740109"/>
            <a:ext cx="8679980" cy="392137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906468" y="1237972"/>
            <a:ext cx="2317819" cy="438581"/>
          </a:xfrm>
          <a:prstGeom prst="rect">
            <a:avLst/>
          </a:prstGeom>
          <a:ln w="28575">
            <a:noFill/>
            <a:prstDash val="dash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spc="225" dirty="0">
                <a:solidFill>
                  <a:srgbClr val="E35849"/>
                </a:solidFill>
                <a:latin typeface="+mn-ea"/>
              </a:rPr>
              <a:t>【</a:t>
            </a:r>
            <a:r>
              <a:rPr lang="zh-CN" altLang="en-US" sz="2400" b="1" spc="225" dirty="0">
                <a:solidFill>
                  <a:srgbClr val="E35849"/>
                </a:solidFill>
                <a:latin typeface="+mn-ea"/>
              </a:rPr>
              <a:t>纪律方面</a:t>
            </a:r>
            <a:r>
              <a:rPr lang="en-US" altLang="zh-CN" sz="2400" b="1" spc="225" dirty="0">
                <a:solidFill>
                  <a:srgbClr val="E35849"/>
                </a:solidFill>
                <a:latin typeface="+mn-ea"/>
              </a:rPr>
              <a:t>】</a:t>
            </a:r>
            <a:endParaRPr lang="zh-CN" altLang="en-US" sz="2400" b="1" spc="225" dirty="0">
              <a:solidFill>
                <a:srgbClr val="E35849"/>
              </a:solidFill>
              <a:latin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79827" y="1802648"/>
            <a:ext cx="7599502" cy="2008242"/>
          </a:xfrm>
          <a:prstGeom prst="rect">
            <a:avLst/>
          </a:prstGeom>
          <a:ln w="28575">
            <a:noFill/>
            <a:prstDash val="dash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spc="225" dirty="0">
                <a:latin typeface="+mn-ea"/>
              </a:rPr>
              <a:t>1</a:t>
            </a:r>
            <a:r>
              <a:rPr lang="zh-CN" altLang="en-US" sz="2100" b="1" spc="225" dirty="0">
                <a:latin typeface="+mn-ea"/>
              </a:rPr>
              <a:t>．在教室里不能大声喧哗，以免影响其他同学的学习。</a:t>
            </a:r>
          </a:p>
          <a:p>
            <a:r>
              <a:rPr lang="en-US" altLang="zh-CN" sz="2100" b="1" spc="225" dirty="0">
                <a:latin typeface="+mn-ea"/>
              </a:rPr>
              <a:t>2</a:t>
            </a:r>
            <a:r>
              <a:rPr lang="zh-CN" altLang="en-US" sz="2100" b="1" spc="225" dirty="0">
                <a:latin typeface="+mn-ea"/>
              </a:rPr>
              <a:t>．上课期间除了讨论以外不能交头接耳，要集中精力。</a:t>
            </a:r>
          </a:p>
          <a:p>
            <a:r>
              <a:rPr lang="en-US" altLang="zh-CN" sz="2100" b="1" spc="225" dirty="0">
                <a:latin typeface="+mn-ea"/>
              </a:rPr>
              <a:t>3</a:t>
            </a:r>
            <a:r>
              <a:rPr lang="zh-CN" altLang="en-US" sz="2100" b="1" spc="225" dirty="0">
                <a:latin typeface="+mn-ea"/>
              </a:rPr>
              <a:t>．按照学校的作息时间吃饭、休息。</a:t>
            </a:r>
          </a:p>
          <a:p>
            <a:r>
              <a:rPr lang="en-US" altLang="zh-CN" sz="2100" b="1" spc="225" dirty="0">
                <a:latin typeface="+mn-ea"/>
              </a:rPr>
              <a:t>4</a:t>
            </a:r>
            <a:r>
              <a:rPr lang="zh-CN" altLang="en-US" sz="2100" b="1" spc="225" dirty="0">
                <a:latin typeface="+mn-ea"/>
              </a:rPr>
              <a:t>．在宿舍就寝不能吵闹，以免影响大家，干扰别人。</a:t>
            </a:r>
          </a:p>
          <a:p>
            <a:r>
              <a:rPr lang="en-US" altLang="zh-CN" sz="2100" b="1" spc="225" dirty="0">
                <a:latin typeface="+mn-ea"/>
              </a:rPr>
              <a:t>5</a:t>
            </a:r>
            <a:r>
              <a:rPr lang="zh-CN" altLang="en-US" sz="2100" b="1" spc="225" dirty="0">
                <a:latin typeface="+mn-ea"/>
              </a:rPr>
              <a:t>．要养成节约的好习惯，不浪费资源。</a:t>
            </a:r>
          </a:p>
          <a:p>
            <a:r>
              <a:rPr lang="en-US" altLang="zh-CN" sz="2100" b="1" spc="225" dirty="0">
                <a:latin typeface="+mn-ea"/>
              </a:rPr>
              <a:t>6</a:t>
            </a:r>
            <a:r>
              <a:rPr lang="zh-CN" altLang="en-US" sz="2100" b="1" spc="225" dirty="0">
                <a:latin typeface="+mn-ea"/>
              </a:rPr>
              <a:t>．不在教室里吃零食。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0fa221e3aa0f10c2338b0c18b6bf799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51124" y="0"/>
            <a:ext cx="6408597" cy="5143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5335" cy="80474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506362" y="1309624"/>
            <a:ext cx="2317819" cy="438581"/>
          </a:xfrm>
          <a:prstGeom prst="rect">
            <a:avLst/>
          </a:prstGeom>
          <a:ln w="28575">
            <a:noFill/>
            <a:prstDash val="dash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spc="225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【</a:t>
            </a:r>
            <a:r>
              <a:rPr lang="zh-CN" altLang="en-US" sz="2400" b="1" spc="225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卫生方面</a:t>
            </a:r>
            <a:r>
              <a:rPr lang="en-US" altLang="zh-CN" sz="2400" b="1" spc="225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】</a:t>
            </a:r>
            <a:endParaRPr lang="zh-CN" altLang="en-US" sz="2400" b="1" spc="225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47164" y="1802650"/>
            <a:ext cx="5128146" cy="2654573"/>
          </a:xfrm>
          <a:prstGeom prst="rect">
            <a:avLst/>
          </a:prstGeom>
          <a:ln w="28575">
            <a:noFill/>
            <a:prstDash val="dash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spc="225" dirty="0">
                <a:latin typeface="+mn-ea"/>
              </a:rPr>
              <a:t>1</a:t>
            </a:r>
            <a:r>
              <a:rPr lang="zh-CN" altLang="en-US" sz="2100" b="1" spc="225" dirty="0">
                <a:latin typeface="+mn-ea"/>
              </a:rPr>
              <a:t>．保证教室、清洁区干净整洁，做到及时打扫、清理。</a:t>
            </a:r>
          </a:p>
          <a:p>
            <a:r>
              <a:rPr lang="en-US" altLang="zh-CN" sz="2100" b="1" spc="225" dirty="0">
                <a:latin typeface="+mn-ea"/>
              </a:rPr>
              <a:t>2</a:t>
            </a:r>
            <a:r>
              <a:rPr lang="zh-CN" altLang="en-US" sz="2100" b="1" spc="225" dirty="0">
                <a:latin typeface="+mn-ea"/>
              </a:rPr>
              <a:t>．要珍惜别人的劳动成果，不随手扔垃圾，不随地吐痰。</a:t>
            </a:r>
          </a:p>
          <a:p>
            <a:r>
              <a:rPr lang="en-US" altLang="zh-CN" sz="2100" b="1" spc="225" dirty="0">
                <a:latin typeface="+mn-ea"/>
              </a:rPr>
              <a:t>3</a:t>
            </a:r>
            <a:r>
              <a:rPr lang="zh-CN" altLang="en-US" sz="2100" b="1" spc="225" dirty="0">
                <a:latin typeface="+mn-ea"/>
              </a:rPr>
              <a:t>．不吃垃圾食品，不喝生水。</a:t>
            </a:r>
          </a:p>
          <a:p>
            <a:r>
              <a:rPr lang="en-US" altLang="zh-CN" sz="2100" b="1" spc="225" dirty="0">
                <a:latin typeface="+mn-ea"/>
              </a:rPr>
              <a:t>4</a:t>
            </a:r>
            <a:r>
              <a:rPr lang="zh-CN" altLang="en-US" sz="2100" b="1" spc="225" dirty="0">
                <a:latin typeface="+mn-ea"/>
              </a:rPr>
              <a:t>．讲究个人卫生，保持衣帽整洁，做到勤洗手、勤洗头、勤洗澡、勤换洗衣服。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f13e4c6691c280048de1df5763720ec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5328" y="176774"/>
            <a:ext cx="7932761" cy="478248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5335" cy="80474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506367" y="439578"/>
            <a:ext cx="2317819" cy="484748"/>
          </a:xfrm>
          <a:prstGeom prst="rect">
            <a:avLst/>
          </a:prstGeom>
          <a:ln w="28575">
            <a:noFill/>
            <a:prstDash val="dash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b="1" spc="225" dirty="0">
                <a:solidFill>
                  <a:srgbClr val="0070C0"/>
                </a:solidFill>
                <a:latin typeface="+mn-ea"/>
              </a:rPr>
              <a:t>【</a:t>
            </a:r>
            <a:r>
              <a:rPr lang="zh-CN" altLang="en-US" sz="2700" b="1" spc="225" dirty="0">
                <a:solidFill>
                  <a:srgbClr val="0070C0"/>
                </a:solidFill>
                <a:latin typeface="+mn-ea"/>
              </a:rPr>
              <a:t>安全方面</a:t>
            </a:r>
            <a:r>
              <a:rPr lang="en-US" altLang="zh-CN" sz="2700" b="1" spc="225" dirty="0">
                <a:solidFill>
                  <a:srgbClr val="0070C0"/>
                </a:solidFill>
                <a:latin typeface="+mn-ea"/>
              </a:rPr>
              <a:t>】</a:t>
            </a:r>
            <a:endParaRPr lang="zh-CN" altLang="en-US" sz="2700" b="1" spc="225" dirty="0">
              <a:solidFill>
                <a:srgbClr val="0070C0"/>
              </a:solidFill>
              <a:latin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53032" y="1260149"/>
            <a:ext cx="6553738" cy="2977739"/>
          </a:xfrm>
          <a:prstGeom prst="rect">
            <a:avLst/>
          </a:prstGeom>
          <a:ln w="28575">
            <a:noFill/>
            <a:prstDash val="dash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spc="225" dirty="0">
                <a:latin typeface="+mn-ea"/>
              </a:rPr>
              <a:t>1</a:t>
            </a:r>
            <a:r>
              <a:rPr lang="zh-CN" altLang="en-US" sz="2100" b="1" spc="225" dirty="0">
                <a:latin typeface="+mn-ea"/>
              </a:rPr>
              <a:t>．上下楼梯不拥挤，靠右行，不能从扶梯上往下滑。</a:t>
            </a:r>
          </a:p>
          <a:p>
            <a:r>
              <a:rPr lang="en-US" altLang="zh-CN" sz="2100" b="1" spc="225" dirty="0">
                <a:latin typeface="+mn-ea"/>
              </a:rPr>
              <a:t>2</a:t>
            </a:r>
            <a:r>
              <a:rPr lang="zh-CN" altLang="en-US" sz="2100" b="1" spc="225" dirty="0">
                <a:latin typeface="+mn-ea"/>
              </a:rPr>
              <a:t>．不能在教室里追逐打闹，以免被桌椅撞伤。</a:t>
            </a:r>
          </a:p>
          <a:p>
            <a:r>
              <a:rPr lang="en-US" altLang="zh-CN" sz="2100" b="1" spc="225" dirty="0">
                <a:latin typeface="+mn-ea"/>
              </a:rPr>
              <a:t>3</a:t>
            </a:r>
            <a:r>
              <a:rPr lang="zh-CN" altLang="en-US" sz="2100" b="1" spc="225" dirty="0">
                <a:latin typeface="+mn-ea"/>
              </a:rPr>
              <a:t>．不能带刀具进校，以免误伤他人。</a:t>
            </a:r>
          </a:p>
          <a:p>
            <a:r>
              <a:rPr lang="en-US" altLang="zh-CN" sz="2100" b="1" spc="225" dirty="0">
                <a:latin typeface="+mn-ea"/>
              </a:rPr>
              <a:t>4</a:t>
            </a:r>
            <a:r>
              <a:rPr lang="zh-CN" altLang="en-US" sz="2100" b="1" spc="225" dirty="0">
                <a:latin typeface="+mn-ea"/>
              </a:rPr>
              <a:t>．要遵守交通规则，不能在马路上乱跑，遇见车辆要主动避让。不乘坐“三无”车辆。</a:t>
            </a:r>
          </a:p>
          <a:p>
            <a:r>
              <a:rPr lang="en-US" altLang="zh-CN" sz="2100" b="1" spc="225" dirty="0">
                <a:latin typeface="+mn-ea"/>
              </a:rPr>
              <a:t>5</a:t>
            </a:r>
            <a:r>
              <a:rPr lang="zh-CN" altLang="en-US" sz="2100" b="1" spc="225" dirty="0">
                <a:latin typeface="+mn-ea"/>
              </a:rPr>
              <a:t>．不能独自到河边玩耍，必要时需要有大人陪同。</a:t>
            </a:r>
          </a:p>
          <a:p>
            <a:r>
              <a:rPr lang="en-US" altLang="zh-CN" sz="2100" b="1" spc="225" dirty="0">
                <a:latin typeface="+mn-ea"/>
              </a:rPr>
              <a:t>6</a:t>
            </a:r>
            <a:r>
              <a:rPr lang="zh-CN" altLang="en-US" sz="2100" b="1" spc="225" dirty="0">
                <a:latin typeface="+mn-ea"/>
              </a:rPr>
              <a:t>．放学后要及时回家，不能在路上玩耍、逗留。</a:t>
            </a:r>
          </a:p>
          <a:p>
            <a:r>
              <a:rPr lang="en-US" altLang="zh-CN" sz="2100" b="1" spc="225" dirty="0">
                <a:latin typeface="+mn-ea"/>
              </a:rPr>
              <a:t>7</a:t>
            </a:r>
            <a:r>
              <a:rPr lang="zh-CN" altLang="en-US" sz="2100" b="1" spc="225" dirty="0">
                <a:latin typeface="+mn-ea"/>
              </a:rPr>
              <a:t>．不要轻易相信陌生人。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5335" cy="80474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5524" y="1053726"/>
            <a:ext cx="7599502" cy="22852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  <a:prstDash val="dash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225" dirty="0"/>
              <a:t>我们在进行口语交际的时候要联系自己生活、学习的实际情况，要做到语句通顺，条理清楚，声音响亮清晰，语速适中，神情自然，还要积极接受他人有价值的建议，求同存异。</a:t>
            </a:r>
          </a:p>
        </p:txBody>
      </p:sp>
      <p:pic>
        <p:nvPicPr>
          <p:cNvPr id="7" name="图片 6" descr="bed79a817b2a294642cd56a10240e44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6776" y="2534726"/>
            <a:ext cx="1709383" cy="239875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94410" y="1671637"/>
            <a:ext cx="8692039" cy="99155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000" dirty="0">
                <a:latin typeface="华文新魏" panose="02010800040101010101" charset="-122"/>
                <a:ea typeface="华文新魏" panose="02010800040101010101" charset="-122"/>
              </a:rPr>
              <a:t>谢谢</a:t>
            </a:r>
            <a:r>
              <a:rPr lang="zh-CN" altLang="en-US" sz="3000" dirty="0"/>
              <a:t> </a:t>
            </a:r>
            <a:r>
              <a:rPr lang="zh-CN" altLang="en-US" sz="6000" dirty="0">
                <a:latin typeface="华文新魏" panose="02010800040101010101" charset="-122"/>
                <a:ea typeface="华文新魏" panose="02010800040101010101" charset="-122"/>
              </a:rPr>
              <a:t>观看！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  <p:bldLst>
      <p:bldP spid="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206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de9e77fd-3039-462b-b014-6f960b576bc7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5"/>
  <p:tag name="KSO_WM_SLIDE_INDEX" val="5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122*102"/>
  <p:tag name="KSO_WM_SLIDE_SIZE" val="715*41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5"/>
  <p:tag name="KSO_WM_SLIDE_INDEX" val="5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122*102"/>
  <p:tag name="KSO_WM_SLIDE_SIZE" val="715*41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494</Words>
  <Application>Microsoft Office PowerPoint</Application>
  <PresentationFormat>全屏显示(16:9)</PresentationFormat>
  <Paragraphs>50</Paragraphs>
  <Slides>9</Slides>
  <Notes>6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Meiryo</vt:lpstr>
      <vt:lpstr>华文新魏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1799</cp:revision>
  <dcterms:created xsi:type="dcterms:W3CDTF">2015-04-02T07:05:00Z</dcterms:created>
  <dcterms:modified xsi:type="dcterms:W3CDTF">2021-10-01T04:04:53Z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