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76" r:id="rId2"/>
  </p:sldMasterIdLst>
  <p:notesMasterIdLst>
    <p:notesMasterId r:id="rId15"/>
  </p:notesMasterIdLst>
  <p:sldIdLst>
    <p:sldId id="645" r:id="rId3"/>
    <p:sldId id="527" r:id="rId4"/>
    <p:sldId id="630" r:id="rId5"/>
    <p:sldId id="622" r:id="rId6"/>
    <p:sldId id="623" r:id="rId7"/>
    <p:sldId id="624" r:id="rId8"/>
    <p:sldId id="625" r:id="rId9"/>
    <p:sldId id="626" r:id="rId10"/>
    <p:sldId id="627" r:id="rId11"/>
    <p:sldId id="628" r:id="rId12"/>
    <p:sldId id="620" r:id="rId13"/>
    <p:sldId id="646" r:id="rId14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  <a:srgbClr val="02BE76"/>
    <a:srgbClr val="06BA35"/>
    <a:srgbClr val="FFFF99"/>
    <a:srgbClr val="70AC2E"/>
    <a:srgbClr val="9BFDA7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11624-4ECE-4C8F-9EB8-7654BEA61DB0}" type="datetimeFigureOut">
              <a:rPr lang="zh-CN" altLang="en-US" smtClean="0"/>
              <a:t>2021/10/1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A524C-3A95-4740-BE89-84C0AF1398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66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6A524C-3A95-4740-BE89-84C0AF13985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677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8084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61407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566248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1" y="142876"/>
            <a:ext cx="2734733" cy="62388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18" y="142876"/>
            <a:ext cx="8005233" cy="62388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28857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83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944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572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599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1320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9084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163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215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181657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632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4616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27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2511273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8" y="1441450"/>
            <a:ext cx="5369983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441450"/>
            <a:ext cx="5369984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80210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36758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76402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679612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4170860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5478647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>
            <a:spLocks noChangeArrowheads="1"/>
          </p:cNvSpPr>
          <p:nvPr/>
        </p:nvSpPr>
        <p:spPr bwMode="auto">
          <a:xfrm>
            <a:off x="0" y="0"/>
            <a:ext cx="12192000" cy="908050"/>
          </a:xfrm>
          <a:prstGeom prst="rect">
            <a:avLst/>
          </a:prstGeom>
          <a:gradFill rotWithShape="1">
            <a:gsLst>
              <a:gs pos="0">
                <a:srgbClr val="B7D9FF"/>
              </a:gs>
              <a:gs pos="35001">
                <a:srgbClr val="CBE3FF"/>
              </a:gs>
              <a:gs pos="100000">
                <a:srgbClr val="E8F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20000" dir="5400000" algn="ctr" rotWithShape="0">
              <a:srgbClr val="000000">
                <a:alpha val="25000"/>
              </a:srgbClr>
            </a:outerShdw>
          </a:effectLst>
        </p:spPr>
        <p:txBody>
          <a:bodyPr lIns="92199" tIns="46099" rIns="92199" bIns="46099" anchor="ctr"/>
          <a:lstStyle/>
          <a:p>
            <a:pPr algn="ctr"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24418" y="142875"/>
            <a:ext cx="1094316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标题文本样式：微软雅黑</a:t>
            </a:r>
            <a:r>
              <a:rPr lang="zh-CN" altLang="zh-CN" smtClean="0"/>
              <a:t>/26</a:t>
            </a:r>
            <a:r>
              <a:rPr lang="zh-CN" smtClean="0"/>
              <a:t>号  </a:t>
            </a:r>
            <a:r>
              <a:rPr lang="zh-CN" altLang="zh-CN" smtClean="0"/>
              <a:t>Arial/26pt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4418" y="1441450"/>
            <a:ext cx="10943167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199" tIns="46099" rIns="92199" bIns="46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第一级内容文本样式：微软雅黑</a:t>
            </a:r>
            <a:r>
              <a:rPr lang="zh-CN" altLang="zh-CN" smtClean="0"/>
              <a:t>/20</a:t>
            </a:r>
            <a:r>
              <a:rPr lang="zh-CN" smtClean="0"/>
              <a:t>号  </a:t>
            </a:r>
            <a:r>
              <a:rPr lang="zh-CN" altLang="zh-CN" smtClean="0"/>
              <a:t>Arial/20pt</a:t>
            </a:r>
          </a:p>
          <a:p>
            <a:pPr lvl="1"/>
            <a:r>
              <a:rPr lang="zh-CN" smtClean="0"/>
              <a:t>第二级内容文本样式：微软雅黑</a:t>
            </a:r>
            <a:r>
              <a:rPr lang="zh-CN" altLang="zh-CN" smtClean="0"/>
              <a:t>/18</a:t>
            </a:r>
            <a:r>
              <a:rPr lang="zh-CN" smtClean="0"/>
              <a:t>号  </a:t>
            </a:r>
            <a:r>
              <a:rPr lang="zh-CN" altLang="zh-CN" smtClean="0"/>
              <a:t>Arial/18pt</a:t>
            </a:r>
          </a:p>
          <a:p>
            <a:pPr lvl="2"/>
            <a:r>
              <a:rPr lang="zh-CN" smtClean="0"/>
              <a:t>第三级内容文本样式：微软雅黑</a:t>
            </a:r>
            <a:r>
              <a:rPr lang="zh-CN" altLang="zh-CN" smtClean="0"/>
              <a:t>/16</a:t>
            </a:r>
            <a:r>
              <a:rPr lang="zh-CN" smtClean="0"/>
              <a:t>号  </a:t>
            </a:r>
            <a:r>
              <a:rPr lang="zh-CN" altLang="zh-CN" smtClean="0"/>
              <a:t>Arial/16pt</a:t>
            </a:r>
          </a:p>
          <a:p>
            <a:pPr lvl="3"/>
            <a:r>
              <a:rPr lang="zh-CN" smtClean="0"/>
              <a:t>第四级内容文本样式：微软雅黑</a:t>
            </a:r>
            <a:r>
              <a:rPr lang="zh-CN" altLang="zh-CN" smtClean="0"/>
              <a:t>/14</a:t>
            </a:r>
            <a:r>
              <a:rPr lang="zh-CN" smtClean="0"/>
              <a:t>号  </a:t>
            </a:r>
            <a:r>
              <a:rPr lang="zh-CN" altLang="zh-CN" smtClean="0"/>
              <a:t>Arial/14pt</a:t>
            </a:r>
          </a:p>
          <a:p>
            <a:pPr lvl="4"/>
            <a:r>
              <a:rPr lang="zh-CN" smtClean="0"/>
              <a:t>第五级内容文本样式：微软雅黑</a:t>
            </a:r>
            <a:r>
              <a:rPr lang="zh-CN" altLang="zh-CN" smtClean="0"/>
              <a:t>/12</a:t>
            </a:r>
            <a:r>
              <a:rPr lang="zh-CN" smtClean="0"/>
              <a:t>号  </a:t>
            </a:r>
            <a:r>
              <a:rPr lang="zh-CN" altLang="zh-CN" smtClean="0"/>
              <a:t>Arial/12pt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ransition>
    <p:fade/>
  </p:transition>
  <p:txStyles>
    <p:titleStyle>
      <a:lvl1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+mj-lt"/>
          <a:ea typeface="+mj-ea"/>
          <a:cs typeface="+mj-cs"/>
        </a:defRPr>
      </a:lvl1pPr>
      <a:lvl2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2pPr>
      <a:lvl3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3pPr>
      <a:lvl4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4pPr>
      <a:lvl5pPr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5pPr>
      <a:lvl6pPr marL="4572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6pPr>
      <a:lvl7pPr marL="9144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7pPr>
      <a:lvl8pPr marL="13716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8pPr>
      <a:lvl9pPr marL="1828800" algn="l" defTabSz="922338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54FA9"/>
          </a:solidFill>
          <a:latin typeface="Arial" pitchFamily="34" charset="0"/>
          <a:ea typeface="微软雅黑" pitchFamily="34" charset="-122"/>
        </a:defRPr>
      </a:lvl9pPr>
    </p:titleStyle>
    <p:bodyStyle>
      <a:lvl1pPr marL="182563" indent="-18256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546100" indent="-18256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</a:defRPr>
      </a:lvl2pPr>
      <a:lvl3pPr marL="903288" indent="-176213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600">
          <a:solidFill>
            <a:schemeClr val="tx1"/>
          </a:solidFill>
          <a:latin typeface="+mn-lt"/>
          <a:ea typeface="+mn-ea"/>
        </a:defRPr>
      </a:lvl3pPr>
      <a:lvl4pPr marL="1266825" indent="-184150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</a:defRPr>
      </a:lvl4pPr>
      <a:lvl5pPr marL="16319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5pPr>
      <a:lvl6pPr marL="20891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6pPr>
      <a:lvl7pPr marL="25463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7pPr>
      <a:lvl8pPr marL="30035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8pPr>
      <a:lvl9pPr marL="3460750" indent="-185738" algn="l" defTabSz="922338" rtl="0" eaLnBrk="1" fontAlgn="ctr" hangingPunct="1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20795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标题 1"/>
          <p:cNvSpPr txBox="1">
            <a:spLocks noChangeArrowheads="1"/>
          </p:cNvSpPr>
          <p:nvPr/>
        </p:nvSpPr>
        <p:spPr bwMode="auto">
          <a:xfrm>
            <a:off x="1524001" y="1512890"/>
            <a:ext cx="9143999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>
              <a:lnSpc>
                <a:spcPct val="90000"/>
              </a:lnSpc>
            </a:pPr>
            <a:r>
              <a:rPr lang="zh-CN" altLang="en-US" sz="4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口语交际：制定班级公约</a:t>
            </a: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2393158" y="3416302"/>
            <a:ext cx="7560469" cy="1"/>
          </a:xfrm>
          <a:prstGeom prst="line">
            <a:avLst/>
          </a:prstGeom>
          <a:ln w="571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" name="标题 1"/>
          <p:cNvSpPr txBox="1">
            <a:spLocks noChangeArrowheads="1"/>
          </p:cNvSpPr>
          <p:nvPr/>
        </p:nvSpPr>
        <p:spPr bwMode="auto">
          <a:xfrm>
            <a:off x="1524001" y="3519488"/>
            <a:ext cx="9143999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五年级上册</a:t>
            </a:r>
            <a:r>
              <a:rPr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﹒</a:t>
            </a: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第一单元</a:t>
            </a:r>
          </a:p>
        </p:txBody>
      </p:sp>
      <p:sp>
        <p:nvSpPr>
          <p:cNvPr id="5" name="矩形 4"/>
          <p:cNvSpPr/>
          <p:nvPr/>
        </p:nvSpPr>
        <p:spPr>
          <a:xfrm>
            <a:off x="1524001" y="5640046"/>
            <a:ext cx="9143999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3"/>
          <p:cNvSpPr txBox="1">
            <a:spLocks noChangeArrowheads="1"/>
          </p:cNvSpPr>
          <p:nvPr/>
        </p:nvSpPr>
        <p:spPr bwMode="auto">
          <a:xfrm>
            <a:off x="2671763" y="1731962"/>
            <a:ext cx="6805612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一、上课。</a:t>
            </a:r>
            <a:b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听到铃声，快步坐到位子上，安静坐好，等候老师上课。</a:t>
            </a:r>
            <a:br>
              <a:rPr lang="zh-CN" altLang="en-US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</a:br>
            <a:r>
              <a:rPr lang="en-US" altLang="zh-CN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听讲：</a:t>
            </a:r>
            <a:br>
              <a:rPr lang="zh-CN" altLang="en-US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</a:br>
            <a:r>
              <a:rPr lang="zh-CN" altLang="en-US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）坐端正，眼睛看老师，耳朵专心听讲，边听边思考，不懂的地方等老师讲完再举手提问。</a:t>
            </a:r>
            <a:br>
              <a:rPr lang="zh-CN" altLang="en-US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</a:br>
            <a:r>
              <a:rPr lang="zh-CN" altLang="en-US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）同学发言时要仔细听，如有不同意见，等同学讲完后再举手发言。</a:t>
            </a:r>
            <a:endParaRPr lang="en-US" altLang="zh-CN" sz="2000" b="1" dirty="0">
              <a:solidFill>
                <a:srgbClr val="548235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二、下课。</a:t>
            </a:r>
            <a:br>
              <a:rPr lang="zh-CN" altLang="en-US" sz="2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下课铃响，全体起立，立正，眼睛看着老师向老师说：“谢谢老师。”</a:t>
            </a:r>
            <a:br>
              <a:rPr lang="zh-CN" altLang="en-US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</a:br>
            <a:r>
              <a:rPr lang="en-US" altLang="zh-CN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000" b="1" dirty="0">
                <a:solidFill>
                  <a:srgbClr val="548235"/>
                </a:solidFill>
                <a:latin typeface="楷体" pitchFamily="49" charset="-122"/>
                <a:ea typeface="楷体" pitchFamily="49" charset="-122"/>
              </a:rPr>
              <a:t>放好上节课的学习用品，准备好下节课所需的学习用品再出教室。</a:t>
            </a: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4302920" y="498477"/>
            <a:ext cx="3158729" cy="665163"/>
          </a:xfrm>
          <a:prstGeom prst="roundRect">
            <a:avLst>
              <a:gd name="adj" fmla="val 16667"/>
            </a:avLst>
          </a:prstGeom>
          <a:solidFill>
            <a:srgbClr val="9BFDA7"/>
          </a:solidFill>
          <a:ln w="28575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3400" b="1" noProof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班级公约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文本框 2"/>
          <p:cNvSpPr txBox="1">
            <a:spLocks noChangeArrowheads="1"/>
          </p:cNvSpPr>
          <p:nvPr/>
        </p:nvSpPr>
        <p:spPr bwMode="auto">
          <a:xfrm>
            <a:off x="2213373" y="1600200"/>
            <a:ext cx="7861697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同学们，我们都是班级中的一员，班级的目标靠我们共同来实现，班级的荣誉靠我们共同来维护，班级的公约靠我们共同来遵守。 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683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1991916" y="503238"/>
            <a:ext cx="2015728" cy="901700"/>
          </a:xfrm>
          <a:prstGeom prst="roundRect">
            <a:avLst/>
          </a:prstGeom>
          <a:solidFill>
            <a:srgbClr val="9BFDA7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32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交际内容</a:t>
            </a:r>
          </a:p>
        </p:txBody>
      </p:sp>
      <p:sp>
        <p:nvSpPr>
          <p:cNvPr id="3074" name="文本框 2"/>
          <p:cNvSpPr txBox="1">
            <a:spLocks noChangeArrowheads="1"/>
          </p:cNvSpPr>
          <p:nvPr/>
        </p:nvSpPr>
        <p:spPr bwMode="auto">
          <a:xfrm>
            <a:off x="2189560" y="1851565"/>
            <a:ext cx="787955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本次口语交际的内容是“制定班级公约”。</a:t>
            </a:r>
          </a:p>
        </p:txBody>
      </p:sp>
      <p:sp>
        <p:nvSpPr>
          <p:cNvPr id="3075" name="文本框 10"/>
          <p:cNvSpPr txBox="1">
            <a:spLocks noChangeArrowheads="1"/>
          </p:cNvSpPr>
          <p:nvPr/>
        </p:nvSpPr>
        <p:spPr bwMode="auto">
          <a:xfrm>
            <a:off x="2189560" y="3284540"/>
            <a:ext cx="7879556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    俗话说：“没有规矩，不成方圆。”班级公约是同学们共同制定、认可的规则。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84738" y="5869863"/>
            <a:ext cx="290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文本框 2"/>
          <p:cNvSpPr txBox="1">
            <a:spLocks noChangeArrowheads="1"/>
          </p:cNvSpPr>
          <p:nvPr/>
        </p:nvSpPr>
        <p:spPr bwMode="auto">
          <a:xfrm>
            <a:off x="2496742" y="1303339"/>
            <a:ext cx="7419975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    制定班级公约，可以营造良好的学习环境，建设团结友爱的班集体，能让班级更加和谐美好。在交流中，大家要对“我们应该遵守哪些规则”进行讨论。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2255045" y="3078163"/>
            <a:ext cx="774263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）根据班级的实际情况来制定；</a:t>
            </a:r>
            <a:endParaRPr lang="en-US" altLang="zh-CN" sz="32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）主要针对学习、纪律、卫生、文明礼貌等方面来制定公约。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644379" y="2047876"/>
            <a:ext cx="536614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提出班级建设的目标。</a:t>
            </a:r>
            <a:endParaRPr lang="en-US" altLang="zh-CN" sz="40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991916" y="503238"/>
            <a:ext cx="2015728" cy="901700"/>
          </a:xfrm>
          <a:prstGeom prst="roundRect">
            <a:avLst/>
          </a:prstGeom>
          <a:solidFill>
            <a:srgbClr val="9BFDA7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3200" b="1" noProof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交际方法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6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2540794" y="1296989"/>
            <a:ext cx="702230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分组讨论，形成小组意见。</a:t>
            </a:r>
            <a:endParaRPr lang="en-US" altLang="zh-CN" sz="40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218135" y="2355851"/>
            <a:ext cx="8001000" cy="4478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针对班级建设目标，每位同学在纸条上写出两三条自己认为比较重要的公约内容。再分组讨论，去除不合理的、重复的部分，形成小组意见。公约内容要具体、便于落实。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2938463" y="2084390"/>
            <a:ext cx="54816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4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全班表决，形成公约。</a:t>
            </a:r>
            <a:endParaRPr lang="en-US" altLang="zh-CN" sz="40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644379" y="3082926"/>
            <a:ext cx="7140178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8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小组汇报讨论结果。全班同学逐条表决，形成班级公约。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900237" y="2076450"/>
            <a:ext cx="4929189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不无故旷课、迟到、早退，有事要向老师请假。</a:t>
            </a:r>
            <a:endParaRPr lang="en-US" altLang="zh-CN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遵守课堂纪律，上课认真听讲，不搞小动作，踊跃发言。</a:t>
            </a:r>
            <a:endParaRPr lang="en-US" altLang="zh-CN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积极参加集体劳动，认真负责、由始至终地做好值日工作。</a:t>
            </a: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1720454" y="1041402"/>
            <a:ext cx="4604147" cy="665163"/>
          </a:xfrm>
          <a:prstGeom prst="roundRect">
            <a:avLst>
              <a:gd name="adj" fmla="val 16667"/>
            </a:avLst>
          </a:prstGeom>
          <a:solidFill>
            <a:srgbClr val="9BFDA7"/>
          </a:solidFill>
          <a:ln w="28575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r>
              <a:rPr lang="zh-CN" altLang="en-US" sz="3200" b="1" noProof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一、我们一定要遵守班纪、校规。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4454" y="2278063"/>
            <a:ext cx="3613547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5856685" y="1939926"/>
            <a:ext cx="4544615" cy="458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早读不迟到，做到大声朗读。</a:t>
            </a:r>
            <a:b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认真完成课堂作业和课外作业。</a:t>
            </a:r>
            <a:endParaRPr lang="en-US" altLang="zh-CN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在学习中同学们要取长补短，尊重学习有困难的同学，要友善帮助，不歧视他们。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6185" y="1939926"/>
            <a:ext cx="3887390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1862138" y="901702"/>
            <a:ext cx="3158729" cy="665163"/>
          </a:xfrm>
          <a:prstGeom prst="roundRect">
            <a:avLst>
              <a:gd name="adj" fmla="val 16667"/>
            </a:avLst>
          </a:prstGeom>
          <a:solidFill>
            <a:srgbClr val="9BFDA7"/>
          </a:solidFill>
          <a:ln w="28575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r>
              <a:rPr lang="zh-CN" altLang="en-US" sz="3200" b="1" noProof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二、我们要努力学习。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850233" y="1673227"/>
            <a:ext cx="4516041" cy="5221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5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做到每天佩戴红领巾到校。</a:t>
            </a:r>
            <a:b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对老师要有礼貌，对同学要友好互助，不要打架斗殴。</a:t>
            </a:r>
            <a:b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要爱护公物，不在课桌、墙上乱刻乱画，不乱扔垃圾、果皮纸屑。</a:t>
            </a:r>
            <a:endParaRPr lang="en-US" altLang="zh-CN" sz="2400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ts val="5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4.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做文明游戏，不在课间、午休后追逐打闹。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3924" y="2535238"/>
            <a:ext cx="3763565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1850233" y="638177"/>
            <a:ext cx="3083719" cy="665163"/>
          </a:xfrm>
          <a:prstGeom prst="roundRect">
            <a:avLst>
              <a:gd name="adj" fmla="val 16667"/>
            </a:avLst>
          </a:prstGeom>
          <a:solidFill>
            <a:srgbClr val="9BFDA7"/>
          </a:solidFill>
          <a:ln w="28575">
            <a:solidFill>
              <a:schemeClr val="bg1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r>
              <a:rPr lang="zh-CN" altLang="en-US" sz="3200" b="1" noProof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三、讲文明、讲礼貌。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让PPT飞起来丨pptshare.qzone.qq.com 4">
      <a:dk1>
        <a:srgbClr val="000000"/>
      </a:dk1>
      <a:lt1>
        <a:srgbClr val="FFFFFF"/>
      </a:lt1>
      <a:dk2>
        <a:srgbClr val="FFFFFF"/>
      </a:dk2>
      <a:lt2>
        <a:srgbClr val="B2B2B2"/>
      </a:lt2>
      <a:accent1>
        <a:srgbClr val="3399FF"/>
      </a:accent1>
      <a:accent2>
        <a:srgbClr val="0875F8"/>
      </a:accent2>
      <a:accent3>
        <a:srgbClr val="FFFFFF"/>
      </a:accent3>
      <a:accent4>
        <a:srgbClr val="000000"/>
      </a:accent4>
      <a:accent5>
        <a:srgbClr val="ADCAFF"/>
      </a:accent5>
      <a:accent6>
        <a:srgbClr val="0669E1"/>
      </a:accent6>
      <a:hlink>
        <a:srgbClr val="0E58C4"/>
      </a:hlink>
      <a:folHlink>
        <a:srgbClr val="B2B2B2"/>
      </a:folHlink>
    </a:clrScheme>
    <a:fontScheme name="让PPT飞起来丨pptshare.qzone.qq.com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13500000" algn="ctr" rotWithShape="0">
            <a:schemeClr val="tx1">
              <a:gamma/>
              <a:shade val="60000"/>
              <a:invGamma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让PPT飞起来丨pptshare.qzone.qq.com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2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3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B2B2B2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让PPT飞起来丨pptshare.qzone.qq.com 4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3399FF"/>
        </a:accent1>
        <a:accent2>
          <a:srgbClr val="0875F8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0669E1"/>
        </a:accent6>
        <a:hlink>
          <a:srgbClr val="0E58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434</Words>
  <Application>Microsoft Office PowerPoint</Application>
  <PresentationFormat>宽屏</PresentationFormat>
  <Paragraphs>41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2018-03-12T14:29:00Z</dcterms:created>
  <dcterms:modified xsi:type="dcterms:W3CDTF">2021-10-01T03:58:23Z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2052-11.1.0.8806</vt:lpwstr>
  </property>
</Properties>
</file>