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1"/>
  </p:notesMasterIdLst>
  <p:sldIdLst>
    <p:sldId id="274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5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C8EEB-8B9E-451B-9BD2-492D14E5E84B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E86F5-B0AF-49F0-9177-C402101103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13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E86F5-B0AF-49F0-9177-C4021011035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929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6355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158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56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480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9838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63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73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67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92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049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513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52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77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4417623" y="1311901"/>
            <a:ext cx="4726379" cy="14850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000" dirty="0"/>
              <a:t>4*</a:t>
            </a:r>
            <a:r>
              <a:rPr lang="zh-CN" altLang="en-US" sz="5000" dirty="0"/>
              <a:t>珍珠鸟</a:t>
            </a:r>
          </a:p>
          <a:p>
            <a:pPr algn="ctr"/>
            <a:endParaRPr lang="zh-CN" altLang="en-US" sz="2100" dirty="0"/>
          </a:p>
          <a:p>
            <a:pPr algn="ctr"/>
            <a:r>
              <a:rPr lang="zh-CN" altLang="en-US" sz="2100" dirty="0"/>
              <a:t>冯骥才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101" y="355115"/>
            <a:ext cx="4141520" cy="33909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435137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9380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6750" y="665797"/>
            <a:ext cx="607933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eaLnBrk="1" hangingPunct="1"/>
            <a:r>
              <a:rPr lang="en-US" altLang="zh-CN" sz="2100" dirty="0">
                <a:ea typeface="黑体" panose="02010609060101010101" charset="-122"/>
                <a:sym typeface="+mn-ea"/>
              </a:rPr>
              <a:t>3</a:t>
            </a:r>
            <a:r>
              <a:rPr lang="zh-CN" altLang="en-US" sz="2100" dirty="0">
                <a:ea typeface="黑体" panose="02010609060101010101" charset="-122"/>
                <a:sym typeface="+mn-ea"/>
              </a:rPr>
              <a:t>、在关爱之情的驱使下，我为鸟儿做了哪些事？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666752" y="1430655"/>
            <a:ext cx="730567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答：为鸟儿布置更好的环境；按时添食加水；按捺自己的好奇心决不轻易打扰它们的生活。</a:t>
            </a:r>
          </a:p>
          <a:p>
            <a:endParaRPr lang="zh-CN" altLang="en-US" sz="1800" b="1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0113" y="917734"/>
            <a:ext cx="7381875" cy="23775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800" b="1" dirty="0">
                <a:latin typeface="Arial" panose="020B0604020202020204" pitchFamily="34" charset="0"/>
                <a:ea typeface="楷体_GB2312" pitchFamily="49" charset="-122"/>
                <a:sym typeface="+mn-ea"/>
              </a:rPr>
              <a:t>4</a:t>
            </a:r>
            <a:r>
              <a:rPr lang="zh-CN" altLang="en-US" sz="1800" b="1" dirty="0">
                <a:latin typeface="Arial" panose="020B0604020202020204" pitchFamily="34" charset="0"/>
                <a:ea typeface="楷体_GB2312" pitchFamily="49" charset="-122"/>
                <a:sym typeface="+mn-ea"/>
              </a:rPr>
              <a:t>、我把它挂在窗前。那儿还有一大盆异常茂盛的法国吊兰。我便</a:t>
            </a:r>
            <a:r>
              <a:rPr lang="zh-CN" altLang="en-US" sz="1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  <a:sym typeface="+mn-ea"/>
              </a:rPr>
              <a:t>用吊兰长长的、串生着小绿叶的垂蔓</a:t>
            </a:r>
            <a:r>
              <a:rPr lang="en-US" altLang="zh-CN" sz="18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  <a:sym typeface="+mn-ea"/>
              </a:rPr>
              <a:t>(màn)</a:t>
            </a:r>
            <a:r>
              <a:rPr lang="zh-CN" altLang="en-US" sz="1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_GB2312" pitchFamily="49" charset="-122"/>
                <a:sym typeface="+mn-ea"/>
              </a:rPr>
              <a:t>蒙盖在鸟笼上，</a:t>
            </a:r>
            <a:r>
              <a:rPr lang="zh-CN" altLang="en-US" sz="1800" b="1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  <a:sym typeface="+mn-ea"/>
              </a:rPr>
              <a:t>它们就</a:t>
            </a:r>
            <a:r>
              <a:rPr lang="zh-CN" altLang="en-US" sz="1800" b="1" u="sng" dirty="0">
                <a:solidFill>
                  <a:srgbClr val="C00000"/>
                </a:solidFill>
                <a:latin typeface="Arial" panose="020B0604020202020204" pitchFamily="34" charset="0"/>
                <a:ea typeface="楷体_GB2312" pitchFamily="49" charset="-122"/>
                <a:sym typeface="+mn-ea"/>
              </a:rPr>
              <a:t>像躲进深幽的丛林一样安全</a:t>
            </a:r>
            <a:r>
              <a:rPr lang="zh-CN" altLang="en-US" sz="1800" b="1" dirty="0">
                <a:latin typeface="Arial" panose="020B0604020202020204" pitchFamily="34" charset="0"/>
                <a:ea typeface="楷体_GB2312" pitchFamily="49" charset="-122"/>
                <a:sym typeface="+mn-ea"/>
              </a:rPr>
              <a:t>，从中传出的笛儿般又细又亮的叫声，也就格外轻松自在了</a:t>
            </a:r>
            <a:r>
              <a:rPr lang="zh-CN" altLang="en-US" sz="1800" b="1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。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试分析一下这句话中，表达出作者的什么情感？          </a:t>
            </a:r>
            <a:endParaRPr lang="zh-CN" altLang="en-US" sz="1800" b="1" dirty="0"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答：表达了作者的</a:t>
            </a:r>
            <a:r>
              <a:rPr lang="en-US" altLang="zh-CN" sz="2100" b="1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  <a:sym typeface="+mn-ea"/>
              </a:rPr>
              <a:t>爱鸟、懂鸟、细心、体贴。</a:t>
            </a:r>
            <a:endParaRPr lang="en-US" altLang="zh-CN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0554" y="622937"/>
            <a:ext cx="7505224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chemeClr val="tx2"/>
                </a:solidFill>
                <a:latin typeface="Tahoma" panose="020B0604030504040204" pitchFamily="34" charset="0"/>
                <a:ea typeface="黑体" panose="02010609060101010101" charset="-122"/>
                <a:sym typeface="+mn-ea"/>
              </a:rPr>
              <a:t>5</a:t>
            </a:r>
            <a:r>
              <a:rPr lang="zh-CN" altLang="en-US" sz="2100" b="1" dirty="0">
                <a:solidFill>
                  <a:schemeClr val="tx2"/>
                </a:solidFill>
                <a:latin typeface="Tahoma" panose="020B0604030504040204" pitchFamily="34" charset="0"/>
                <a:ea typeface="黑体" panose="02010609060101010101" charset="-122"/>
                <a:sym typeface="+mn-ea"/>
              </a:rPr>
              <a:t>、我对珍珠鸟关心爱护，鸟儿有怎样的反应？</a:t>
            </a:r>
            <a:endParaRPr lang="zh-CN" altLang="en-US" sz="2100" b="1" dirty="0">
              <a:solidFill>
                <a:schemeClr val="tx2"/>
              </a:solidFill>
              <a:latin typeface="Tahoma" panose="020B0604030504040204" pitchFamily="34" charset="0"/>
              <a:ea typeface="黑体" panose="02010609060101010101" charset="-122"/>
            </a:endParaRPr>
          </a:p>
          <a:p>
            <a:endParaRPr lang="zh-CN" altLang="en-US" sz="2100"/>
          </a:p>
        </p:txBody>
      </p:sp>
      <p:sp>
        <p:nvSpPr>
          <p:cNvPr id="3" name="文本框 2"/>
          <p:cNvSpPr txBox="1"/>
          <p:nvPr/>
        </p:nvSpPr>
        <p:spPr>
          <a:xfrm>
            <a:off x="1308736" y="1288257"/>
            <a:ext cx="14901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dirty="0">
                <a:latin typeface="Times New Roman" panose="02020603050405020304" charset="0"/>
                <a:ea typeface="隶书" pitchFamily="49" charset="-122"/>
                <a:sym typeface="+mn-ea"/>
              </a:rPr>
              <a:t>“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我</a:t>
            </a:r>
            <a:r>
              <a:rPr lang="zh-CN" altLang="en-US" sz="1800" dirty="0">
                <a:latin typeface="Times New Roman" panose="02020603050405020304" charset="0"/>
                <a:ea typeface="隶书" pitchFamily="49" charset="-122"/>
                <a:sym typeface="+mn-ea"/>
              </a:rPr>
              <a:t>”</a:t>
            </a:r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的爱护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120991" y="1287782"/>
            <a:ext cx="247935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latin typeface="隶书" pitchFamily="49" charset="-122"/>
                <a:ea typeface="隶书" pitchFamily="49" charset="-122"/>
                <a:sym typeface="+mn-ea"/>
              </a:rPr>
              <a:t>鸟的变化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37298" y="1790701"/>
            <a:ext cx="190547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提供环境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066225" y="1904525"/>
            <a:ext cx="148447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sz="1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显得怕人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08259" y="2276476"/>
            <a:ext cx="12168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不去惊动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066699" y="2275524"/>
            <a:ext cx="148399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sz="1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渐渐胆大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08735" y="2788921"/>
            <a:ext cx="105822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不去伤害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66699" y="2790827"/>
            <a:ext cx="121920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r>
              <a:rPr lang="zh-CN" altLang="en-US" sz="1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开始亲近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08261" y="3329941"/>
            <a:ext cx="9086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不去惊扰</a:t>
            </a:r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181953" y="3376613"/>
            <a:ext cx="13687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完全信赖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4650105" y="1598772"/>
            <a:ext cx="0" cy="3590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704874" y="2171225"/>
            <a:ext cx="0" cy="1647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4728686" y="2547937"/>
            <a:ext cx="7620" cy="242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4727260" y="3136106"/>
            <a:ext cx="9049" cy="2400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8232" y="996457"/>
            <a:ext cx="6367463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ea typeface="黑体" panose="02010609060101010101" charset="-122"/>
                <a:sym typeface="+mn-ea"/>
              </a:rPr>
              <a:t>6</a:t>
            </a:r>
            <a:r>
              <a:rPr lang="zh-CN" altLang="en-US" sz="2100" dirty="0">
                <a:ea typeface="黑体" panose="02010609060101010101" charset="-122"/>
                <a:sym typeface="+mn-ea"/>
              </a:rPr>
              <a:t>、文章开头用单独一段强调珍珠鸟“怕人”有哪些用意？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1088233" y="1931335"/>
            <a:ext cx="6367463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答：为下文特别关爱鸟儿作了铺垫；与下文的鸟儿亲近人形成对比，突出中心。</a:t>
            </a:r>
            <a:endParaRPr lang="zh-CN" altLang="en-US" sz="1800" dirty="0"/>
          </a:p>
          <a:p>
            <a:pPr>
              <a:lnSpc>
                <a:spcPct val="150000"/>
              </a:lnSpc>
            </a:pPr>
            <a:endParaRPr lang="zh-CN" altLang="en-US" sz="1800" dirty="0"/>
          </a:p>
        </p:txBody>
      </p:sp>
      <p:sp>
        <p:nvSpPr>
          <p:cNvPr id="4" name="文本框 3"/>
          <p:cNvSpPr txBox="1"/>
          <p:nvPr/>
        </p:nvSpPr>
        <p:spPr>
          <a:xfrm>
            <a:off x="973455" y="3289124"/>
            <a:ext cx="486822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 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6766" y="556261"/>
            <a:ext cx="632364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dirty="0"/>
              <a:t>7</a:t>
            </a:r>
            <a:r>
              <a:rPr lang="zh-CN" altLang="en-US" sz="2400" dirty="0"/>
              <a:t>、</a:t>
            </a:r>
            <a:r>
              <a:rPr lang="en-US" altLang="zh-CN" sz="2400" b="1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sym typeface="+mn-ea"/>
              </a:rPr>
              <a:t>“</a:t>
            </a:r>
            <a:r>
              <a:rPr lang="zh-CN" altLang="en-US" sz="2400" b="1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sym typeface="+mn-ea"/>
              </a:rPr>
              <a:t>我”从和鸟儿的相处中得到了什么感受</a:t>
            </a:r>
            <a:r>
              <a:rPr lang="zh-CN" altLang="en-US" sz="2400" b="1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隶书" pitchFamily="49" charset="-122"/>
                <a:sym typeface="+mn-ea"/>
              </a:rPr>
              <a:t>？</a:t>
            </a:r>
            <a:endParaRPr lang="zh-CN" alt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隶书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5349" y="1367314"/>
            <a:ext cx="576786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rgbClr val="D60093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           </a:t>
            </a:r>
            <a:r>
              <a:rPr lang="zh-CN" altLang="en-US" sz="2100" b="1" dirty="0">
                <a:solidFill>
                  <a:srgbClr val="D60093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信赖</a:t>
            </a:r>
            <a:r>
              <a:rPr lang="zh-CN" altLang="en-US" sz="2100" b="1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sz="2100" b="1" dirty="0">
                <a:solidFill>
                  <a:schemeClr val="accent2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往往创造出美好的境界。</a:t>
            </a:r>
            <a:endParaRPr lang="zh-CN" altLang="en-US" sz="2100"/>
          </a:p>
        </p:txBody>
      </p:sp>
      <p:sp>
        <p:nvSpPr>
          <p:cNvPr id="226315" name="AutoShape 11"/>
          <p:cNvSpPr/>
          <p:nvPr/>
        </p:nvSpPr>
        <p:spPr>
          <a:xfrm>
            <a:off x="1589723" y="1728311"/>
            <a:ext cx="216694" cy="1257300"/>
          </a:xfrm>
          <a:prstGeom prst="downArrow">
            <a:avLst>
              <a:gd name="adj1" fmla="val 50000"/>
              <a:gd name="adj2" fmla="val 61099"/>
            </a:avLst>
          </a:prstGeom>
          <a:gradFill rotWithShape="0">
            <a:gsLst>
              <a:gs pos="0">
                <a:srgbClr val="FB701B"/>
              </a:gs>
              <a:gs pos="100000">
                <a:schemeClr val="tx1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lIns="68580" tIns="34290" rIns="68580" bIns="3429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6318" name="AutoShape 14"/>
          <p:cNvSpPr/>
          <p:nvPr/>
        </p:nvSpPr>
        <p:spPr>
          <a:xfrm>
            <a:off x="4429128" y="1728311"/>
            <a:ext cx="177641" cy="1257300"/>
          </a:xfrm>
          <a:prstGeom prst="downArrow">
            <a:avLst>
              <a:gd name="adj1" fmla="val 50000"/>
              <a:gd name="adj2" fmla="val 61099"/>
            </a:avLst>
          </a:prstGeom>
          <a:gradFill rotWithShape="0">
            <a:gsLst>
              <a:gs pos="0">
                <a:srgbClr val="FB701B"/>
              </a:gs>
              <a:gs pos="100000">
                <a:schemeClr val="tx1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lIns="68580" tIns="34290" rIns="68580" bIns="34290" anchor="ctr"/>
          <a:lstStyle/>
          <a:p>
            <a:pPr algn="ctr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3947" y="3105150"/>
            <a:ext cx="4356735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因为我（善良、有爱心）</a:t>
            </a:r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雏儿离我（越来越近）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130394" y="3272315"/>
            <a:ext cx="458629" cy="211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892268" y="3581401"/>
            <a:ext cx="687705" cy="352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632836" y="3325655"/>
            <a:ext cx="154352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D60093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信赖</a:t>
            </a:r>
            <a:r>
              <a:rPr lang="zh-CN" altLang="en-US" b="1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，</a:t>
            </a:r>
            <a:r>
              <a:rPr lang="zh-CN" altLang="en-US" b="1" dirty="0">
                <a:solidFill>
                  <a:schemeClr val="accent2"/>
                </a:solidFill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往往创造出美好的境界。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5" grpId="0" bldLvl="0" animBg="1"/>
      <p:bldP spid="22631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6061" y="1905477"/>
            <a:ext cx="353943" cy="1887379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/>
              <a:t>珍珠鸟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1847140" y="855821"/>
            <a:ext cx="238125" cy="275177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73372" y="802958"/>
            <a:ext cx="253126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营造鸟巢    （舒适温暖）</a:t>
            </a:r>
          </a:p>
        </p:txBody>
      </p:sp>
      <p:sp>
        <p:nvSpPr>
          <p:cNvPr id="5" name="文本框 4"/>
          <p:cNvSpPr txBox="1"/>
          <p:nvPr/>
        </p:nvSpPr>
        <p:spPr>
          <a:xfrm rot="10800000" flipV="1">
            <a:off x="2136701" y="1896005"/>
            <a:ext cx="118348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熟悉过程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2940608" y="1243964"/>
            <a:ext cx="159068" cy="18078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143491" y="1261587"/>
            <a:ext cx="13758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在笼子里飞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143493" y="1720215"/>
            <a:ext cx="93487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在屋里飞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160636" y="2176463"/>
            <a:ext cx="100631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落在桌上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161114" y="2743200"/>
            <a:ext cx="110251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落在肩头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61952" y="3475197"/>
            <a:ext cx="159591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内心感受</a:t>
            </a:r>
            <a:endParaRPr lang="en-US" altLang="zh-CN"/>
          </a:p>
        </p:txBody>
      </p:sp>
      <p:sp>
        <p:nvSpPr>
          <p:cNvPr id="13" name="右箭头 12"/>
          <p:cNvSpPr/>
          <p:nvPr/>
        </p:nvSpPr>
        <p:spPr>
          <a:xfrm>
            <a:off x="3134920" y="3607117"/>
            <a:ext cx="484823" cy="61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672604" y="3475197"/>
            <a:ext cx="296322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信赖，往往能创造美好的境界。</a:t>
            </a:r>
          </a:p>
        </p:txBody>
      </p:sp>
      <p:sp>
        <p:nvSpPr>
          <p:cNvPr id="15" name="右大括号 14"/>
          <p:cNvSpPr/>
          <p:nvPr/>
        </p:nvSpPr>
        <p:spPr>
          <a:xfrm>
            <a:off x="6080525" y="935355"/>
            <a:ext cx="168116" cy="2671763"/>
          </a:xfrm>
          <a:prstGeom prst="rightBrace">
            <a:avLst>
              <a:gd name="adj1" fmla="val 8333"/>
              <a:gd name="adj2" fmla="val 5000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348654" y="2046447"/>
            <a:ext cx="95202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人与动物和谐相处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3035" y="564834"/>
            <a:ext cx="3898106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+mj-cs"/>
                <a:sym typeface="+mn-ea"/>
              </a:rPr>
              <a:t>学完本文，你有什么心得体会？</a:t>
            </a:r>
            <a:endParaRPr lang="zh-CN" altLang="en-US" sz="21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+mj-cs"/>
            </a:endParaRPr>
          </a:p>
          <a:p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825089" y="1466374"/>
            <a:ext cx="7527608" cy="12507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生命如此美丽，请善待和珍爱我们身边的一切生命！关爱、尊重、宽容、理解、平等、自由等产生信赖，信赖创造美好的（和睦、和谐、和平）境</a:t>
            </a:r>
            <a:r>
              <a:rPr lang="zh-CN" altLang="en-US" sz="1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界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25241" y="0"/>
            <a:ext cx="9194959" cy="857250"/>
          </a:xfrm>
          <a:prstGeom prst="rect">
            <a:avLst/>
          </a:prstGeom>
          <a:solidFill>
            <a:schemeClr val="accent6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随堂演练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09126" y="1243966"/>
            <a:ext cx="44629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/>
              <a:t>一、写出下列词语的反义词。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75325" y="1861186"/>
            <a:ext cx="433054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/>
              <a:t>信赖</a:t>
            </a:r>
            <a:r>
              <a:rPr lang="en-US" altLang="zh-CN" dirty="0"/>
              <a:t>----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C00000"/>
                </a:solidFill>
              </a:rPr>
              <a:t>怀疑</a:t>
            </a:r>
            <a:r>
              <a:rPr lang="zh-CN" altLang="en-US" dirty="0"/>
              <a:t>）         索性</a:t>
            </a:r>
            <a:r>
              <a:rPr lang="en-US" altLang="zh-CN" dirty="0"/>
              <a:t>----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C00000"/>
                </a:solidFill>
              </a:rPr>
              <a:t>犹豫</a:t>
            </a:r>
            <a:r>
              <a:rPr lang="zh-CN" altLang="en-US" dirty="0"/>
              <a:t> ）</a:t>
            </a:r>
          </a:p>
          <a:p>
            <a:endParaRPr lang="zh-CN" altLang="en-US" dirty="0"/>
          </a:p>
          <a:p>
            <a:r>
              <a:rPr lang="zh-CN" altLang="en-US" dirty="0"/>
              <a:t>茂盛</a:t>
            </a:r>
            <a:r>
              <a:rPr lang="en-US" altLang="zh-CN" dirty="0"/>
              <a:t>----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C00000"/>
                </a:solidFill>
              </a:rPr>
              <a:t>稀疏      </a:t>
            </a:r>
            <a:r>
              <a:rPr lang="zh-CN" altLang="en-US" dirty="0"/>
              <a:t>）          熟悉</a:t>
            </a:r>
            <a:r>
              <a:rPr lang="en-US" altLang="zh-CN" dirty="0"/>
              <a:t>----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C00000"/>
                </a:solidFill>
              </a:rPr>
              <a:t> 陌生    </a:t>
            </a:r>
            <a:r>
              <a:rPr lang="zh-CN" altLang="en-US" dirty="0"/>
              <a:t>）  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5325" y="3060860"/>
            <a:ext cx="337327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/>
              <a:t>二、写出下列句子所用的修辞手法。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50333" y="3600661"/>
            <a:ext cx="418052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、它好肥，身子像一个蓬松的球儿。（ </a:t>
            </a:r>
            <a:r>
              <a:rPr lang="zh-CN" altLang="en-US" dirty="0">
                <a:solidFill>
                  <a:srgbClr val="C00000"/>
                </a:solidFill>
              </a:rPr>
              <a:t>比喻 </a:t>
            </a:r>
            <a:r>
              <a:rPr lang="zh-CN" altLang="en-US" dirty="0"/>
              <a:t>   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2473" y="4048603"/>
            <a:ext cx="595630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、它一会落在柜顶上，一回儿神气十足地站在书架上，啄着书背上那些大文豪的名字，一会儿把灯绳撞得来回滚动。（</a:t>
            </a:r>
            <a:r>
              <a:rPr lang="zh-CN" altLang="en-US" dirty="0">
                <a:solidFill>
                  <a:srgbClr val="C00000"/>
                </a:solidFill>
              </a:rPr>
              <a:t>排比</a:t>
            </a:r>
            <a:r>
              <a:rPr lang="zh-CN" altLang="en-US" dirty="0"/>
              <a:t>）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77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59532" y="1191102"/>
            <a:ext cx="4374833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     1942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年出生于天津，祖籍宁波慈溪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.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曾做过天津男子篮球队专业队员。后因伤从事美术工作。</a:t>
            </a:r>
          </a:p>
          <a:p>
            <a:endParaRPr lang="zh-CN" altLang="en-US" sz="2100" b="1" dirty="0">
              <a:latin typeface="隶书" pitchFamily="49" charset="-122"/>
              <a:ea typeface="隶书" pitchFamily="49" charset="-122"/>
              <a:sym typeface="+mn-ea"/>
            </a:endParaRPr>
          </a:p>
          <a:p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    文学作品有：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《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义和拳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》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、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《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神鞭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》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。其中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《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神鞭</a:t>
            </a:r>
            <a:r>
              <a:rPr lang="en-US" altLang="zh-CN" sz="2100" b="1" dirty="0">
                <a:latin typeface="隶书" pitchFamily="49" charset="-122"/>
                <a:ea typeface="隶书" pitchFamily="49" charset="-122"/>
                <a:sym typeface="+mn-ea"/>
              </a:rPr>
              <a:t>》</a:t>
            </a:r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被改编为同名影片。</a:t>
            </a:r>
            <a:endParaRPr lang="zh-CN" altLang="en-US" sz="2100" b="1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100" b="1" dirty="0">
                <a:latin typeface="隶书" pitchFamily="49" charset="-122"/>
                <a:ea typeface="隶书" pitchFamily="49" charset="-122"/>
                <a:sym typeface="+mn-ea"/>
              </a:rPr>
              <a:t>    他的散文哲理深邃，意境高远，想象丰富奇特，给人以心灵的陶冶，美的享受</a:t>
            </a:r>
            <a:r>
              <a:rPr lang="zh-CN" altLang="en-US" sz="2100" b="1" dirty="0">
                <a:latin typeface="Times New Roman" panose="02020603050405020304" charset="0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1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41" y="1288598"/>
            <a:ext cx="2726531" cy="2722245"/>
          </a:xfrm>
          <a:prstGeom prst="ellipse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94186" y="389994"/>
            <a:ext cx="441817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/>
              <a:t>走进作者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06774" y="300350"/>
            <a:ext cx="2155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25241" y="0"/>
            <a:ext cx="9194959" cy="857250"/>
          </a:xfrm>
          <a:prstGeom prst="rect">
            <a:avLst/>
          </a:prstGeom>
          <a:solidFill>
            <a:schemeClr val="accent6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我爱学字词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3902" y="1667351"/>
            <a:ext cx="148399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33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垂 蔓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285047" y="1684973"/>
            <a:ext cx="1465898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深 幽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828098" y="1667351"/>
            <a:ext cx="1173004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宋体" panose="02010600030101010101" pitchFamily="2" charset="-122"/>
                <a:ea typeface="宋体" panose="02010600030101010101" pitchFamily="2" charset="-122"/>
              </a:rPr>
              <a:t>熟 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115880" y="1755457"/>
            <a:ext cx="90868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</a:t>
            </a:r>
            <a:r>
              <a:rPr lang="zh-CN" altLang="en-US" sz="2100" dirty="0"/>
              <a:t>呦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747510" y="1729264"/>
            <a:ext cx="195786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柜  顶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3900" y="3404712"/>
            <a:ext cx="105822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享   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117408" y="3308032"/>
            <a:ext cx="120824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陪  伴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316605" y="3246121"/>
            <a:ext cx="128778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待   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216242" y="3263743"/>
            <a:ext cx="120824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</a:t>
            </a:r>
            <a:r>
              <a:rPr lang="zh-CN" altLang="en-US" sz="1800" dirty="0"/>
              <a:t>趴   着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213034" y="3217546"/>
            <a:ext cx="112871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</a:t>
            </a:r>
            <a:r>
              <a:rPr lang="zh-CN" altLang="en-US" sz="2100" dirty="0"/>
              <a:t>眼    睑  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94609" y="3246121"/>
            <a:ext cx="156114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          </a:t>
            </a:r>
            <a:r>
              <a:rPr lang="en-US" altLang="zh-CN" sz="2100" dirty="0"/>
              <a:t> </a:t>
            </a:r>
            <a:r>
              <a:rPr lang="zh-CN" altLang="en-US" sz="2100" dirty="0"/>
              <a:t>眸    子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032510" y="1341122"/>
            <a:ext cx="74961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  </a:t>
            </a:r>
            <a:r>
              <a:rPr lang="zh-CN" altLang="en-US" sz="1800" b="1">
                <a:solidFill>
                  <a:srgbClr val="C00000"/>
                </a:solidFill>
              </a:rPr>
              <a:t>màn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777968" y="1411607"/>
            <a:ext cx="7591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yōu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193858" y="1358743"/>
            <a:ext cx="67865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/>
              <a:t>    </a:t>
            </a:r>
            <a:r>
              <a:rPr lang="zh-CN" altLang="en-US" sz="1800" b="1">
                <a:solidFill>
                  <a:srgbClr val="C00000"/>
                </a:solidFill>
              </a:rPr>
              <a:t> xī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213033" y="1180625"/>
            <a:ext cx="48006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>
                <a:solidFill>
                  <a:srgbClr val="C00000"/>
                </a:solidFill>
              </a:rPr>
              <a:t> </a:t>
            </a:r>
            <a:r>
              <a:rPr lang="zh-CN" altLang="en-US" sz="1800">
                <a:solidFill>
                  <a:srgbClr val="C00000"/>
                </a:solidFill>
              </a:rPr>
              <a:t>yōu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747513" y="1082993"/>
            <a:ext cx="486251" cy="7771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 </a:t>
            </a:r>
            <a:r>
              <a:rPr lang="zh-CN" altLang="en-US" sz="1800">
                <a:solidFill>
                  <a:srgbClr val="C00000"/>
                </a:solidFill>
              </a:rPr>
              <a:t>guì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65798" y="2919889"/>
            <a:ext cx="87677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</a:t>
            </a:r>
          </a:p>
          <a:p>
            <a:r>
              <a:rPr lang="en-US" altLang="zh-CN"/>
              <a:t> </a:t>
            </a:r>
            <a:r>
              <a:rPr lang="zh-CN" altLang="en-US" sz="1800" b="1">
                <a:solidFill>
                  <a:srgbClr val="C00000"/>
                </a:solidFill>
              </a:rPr>
              <a:t>xiǎng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116933" y="3078482"/>
            <a:ext cx="52292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>
                <a:solidFill>
                  <a:srgbClr val="C00000"/>
                </a:solidFill>
              </a:rPr>
              <a:t>péi 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316607" y="3007997"/>
            <a:ext cx="51149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dāi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193859" y="2998948"/>
            <a:ext cx="59531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    </a:t>
            </a:r>
            <a:r>
              <a:rPr lang="zh-CN" altLang="en-US" sz="1800">
                <a:solidFill>
                  <a:srgbClr val="C00000"/>
                </a:solidFill>
              </a:rPr>
              <a:t>pā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425440" y="2757964"/>
            <a:ext cx="124539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  </a:t>
            </a:r>
            <a:r>
              <a:rPr lang="zh-CN" altLang="en-US"/>
              <a:t> </a:t>
            </a:r>
          </a:p>
          <a:p>
            <a:r>
              <a:rPr lang="zh-CN" altLang="en-US"/>
              <a:t>          </a:t>
            </a:r>
            <a:r>
              <a:rPr lang="zh-CN" altLang="en-US" sz="1800">
                <a:solidFill>
                  <a:srgbClr val="C00000"/>
                </a:solidFill>
              </a:rPr>
              <a:t>  jiǎn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006590" y="2998948"/>
            <a:ext cx="100203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>
                <a:solidFill>
                  <a:srgbClr val="C00000"/>
                </a:solidFill>
              </a:rPr>
              <a:t>móu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25241" y="0"/>
            <a:ext cx="9194959" cy="857250"/>
          </a:xfrm>
          <a:prstGeom prst="rect">
            <a:avLst/>
          </a:prstGeom>
          <a:solidFill>
            <a:schemeClr val="accent6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1482" y="1482091"/>
            <a:ext cx="547687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垂蔓 </a:t>
            </a:r>
            <a:r>
              <a:rPr lang="zh-CN" altLang="en-US" dirty="0"/>
              <a:t>         文中指吊篮垂下来的一条长长的茎。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1483" y="2011204"/>
            <a:ext cx="318373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索性   </a:t>
            </a:r>
            <a:r>
              <a:rPr lang="zh-CN" altLang="en-US" dirty="0"/>
              <a:t>       表示直截了当；干脆。    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7670" y="2655094"/>
            <a:ext cx="433006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</a:t>
            </a:r>
            <a:r>
              <a:rPr lang="zh-CN" altLang="en-US" sz="2100" dirty="0"/>
              <a:t>眸子       </a:t>
            </a:r>
            <a:r>
              <a:rPr lang="zh-CN" altLang="en-US" dirty="0"/>
              <a:t> 本指瞳仁(瞳孔,也指眼珠),泛指眼睛。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7669" y="3317557"/>
            <a:ext cx="469487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流泻  </a:t>
            </a:r>
            <a:r>
              <a:rPr lang="zh-CN" altLang="en-US" dirty="0"/>
              <a:t>      （液体、光线等）迅速地流出、射出、跑过。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668" y="3843832"/>
            <a:ext cx="489442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境界    </a:t>
            </a:r>
            <a:r>
              <a:rPr lang="zh-CN" altLang="en-US" dirty="0"/>
              <a:t>   1.土地的界限。2.事物所达到的程度或表现的情况。 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7668" y="4341496"/>
            <a:ext cx="365379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信赖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46359" y="4427697"/>
            <a:ext cx="3607118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/>
              <a:t>信</a:t>
            </a:r>
            <a:r>
              <a:rPr lang="zh-CN" altLang="en-US" dirty="0"/>
              <a:t>任并依靠。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25241" y="0"/>
            <a:ext cx="9194959" cy="857250"/>
          </a:xfrm>
          <a:prstGeom prst="rect">
            <a:avLst/>
          </a:prstGeom>
          <a:solidFill>
            <a:schemeClr val="accent6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帮你学课文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44406" y="2538889"/>
            <a:ext cx="7329011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1800" b="1" dirty="0"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、本文讲述了一个什么故事？表达了作者对珍珠鸟的什么感情？</a:t>
            </a:r>
            <a:endParaRPr lang="zh-CN" altLang="en-US" sz="1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、概括每段的大意。</a:t>
            </a: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6300" y="1384936"/>
            <a:ext cx="318373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快速浏览课文，边读边想：</a:t>
            </a:r>
            <a:endParaRPr lang="zh-CN" altLang="en-US" sz="2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0093" y="759144"/>
            <a:ext cx="5547836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作者在文中表达了怎样的思想感情？</a:t>
            </a:r>
            <a:endParaRPr lang="zh-CN" altLang="en-US" sz="2100" b="1" dirty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405289" y="1852613"/>
            <a:ext cx="7426166" cy="15927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/>
              <a:t>        </a:t>
            </a:r>
            <a:r>
              <a:rPr lang="zh-CN" altLang="en-US" sz="1800" dirty="0"/>
              <a:t>文章通过介绍珍珠鸟在</a:t>
            </a:r>
            <a:r>
              <a:rPr lang="en-US" altLang="zh-CN" sz="1800" dirty="0"/>
              <a:t>“</a:t>
            </a:r>
            <a:r>
              <a:rPr lang="zh-CN" altLang="en-US" sz="1800" dirty="0"/>
              <a:t>我</a:t>
            </a:r>
            <a:r>
              <a:rPr lang="en-US" altLang="zh-CN" sz="1800" dirty="0"/>
              <a:t>”</a:t>
            </a:r>
            <a:r>
              <a:rPr lang="zh-CN" altLang="en-US" sz="1800" dirty="0"/>
              <a:t>的细心照料下，由害怕人到亲近人的过程，表达了作者对珍珠鸟的喜爱，也告诉我们：信赖，往往创造出美好的境界。</a:t>
            </a:r>
          </a:p>
          <a:p>
            <a:endParaRPr lang="zh-CN" alt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8621" y="688657"/>
            <a:ext cx="724090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默读课文，概括每段大意：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378618" y="1429226"/>
            <a:ext cx="842990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/>
              <a:t>第</a:t>
            </a:r>
            <a:r>
              <a:rPr lang="zh-CN" altLang="en-US" sz="1800" dirty="0"/>
              <a:t>一部分（</a:t>
            </a:r>
            <a:r>
              <a:rPr lang="en-US" altLang="zh-CN" sz="1800" dirty="0"/>
              <a:t>1</a:t>
            </a:r>
            <a:r>
              <a:rPr lang="zh-CN" altLang="en-US" sz="1800" dirty="0"/>
              <a:t>）：朋友送</a:t>
            </a:r>
            <a:r>
              <a:rPr lang="en-US" altLang="zh-CN" sz="1800" dirty="0"/>
              <a:t>“</a:t>
            </a:r>
            <a:r>
              <a:rPr lang="zh-CN" altLang="en-US" sz="1800" dirty="0"/>
              <a:t>我</a:t>
            </a:r>
            <a:r>
              <a:rPr lang="en-US" altLang="zh-CN" sz="1800" dirty="0"/>
              <a:t>”</a:t>
            </a:r>
            <a:r>
              <a:rPr lang="zh-CN" altLang="en-US" sz="1800" dirty="0"/>
              <a:t>一对珍珠鸟，我为他们创造了一个温暖、舒适、安全的家。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9890" y="2615566"/>
            <a:ext cx="721963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/>
              <a:t>第二部分（</a:t>
            </a:r>
            <a:r>
              <a:rPr lang="en-US" altLang="zh-CN" sz="1800" dirty="0"/>
              <a:t>2-12</a:t>
            </a:r>
            <a:r>
              <a:rPr lang="zh-CN" altLang="en-US" sz="1800" dirty="0"/>
              <a:t>）： 珍珠鸟慢慢对我产生信任的过程。</a:t>
            </a:r>
          </a:p>
          <a:p>
            <a:endParaRPr lang="zh-CN" altLang="en-US" sz="1800" dirty="0"/>
          </a:p>
          <a:p>
            <a:r>
              <a:rPr lang="zh-CN" altLang="en-US" sz="1800" dirty="0"/>
              <a:t>第三部分（</a:t>
            </a:r>
            <a:r>
              <a:rPr lang="en-US" altLang="zh-CN" sz="1800" dirty="0"/>
              <a:t>13-14</a:t>
            </a:r>
            <a:r>
              <a:rPr lang="zh-CN" altLang="en-US" sz="1800" dirty="0"/>
              <a:t>）：我的内心感受</a:t>
            </a:r>
            <a:r>
              <a:rPr lang="en-US" altLang="zh-CN" sz="1800" dirty="0"/>
              <a:t>--</a:t>
            </a:r>
            <a:r>
              <a:rPr lang="zh-CN" altLang="en-US" sz="1800" dirty="0"/>
              <a:t>信赖，往往能创造美好的境界。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25241" y="0"/>
            <a:ext cx="9194959" cy="857250"/>
          </a:xfrm>
          <a:prstGeom prst="rect">
            <a:avLst/>
          </a:prstGeom>
          <a:solidFill>
            <a:schemeClr val="accent6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问题提出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5664" y="1297306"/>
            <a:ext cx="7113746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zh-CN" altLang="en-US" sz="21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瞧，多么像它的父母：红嘴红脚，灰蓝色的毛，只是后背还没生出珍珠似的圆圆的白点；它好肥，整个身子好像一个蓬松的球儿。本句运用了什么修辞方法？有什么作用？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91153" y="2776476"/>
            <a:ext cx="690276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答：运用了</a:t>
            </a:r>
            <a:r>
              <a:rPr lang="zh-CN" altLang="en-US" sz="1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比喻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的修辞方法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 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抓住珍珠鸟的外形来描写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en-US" altLang="zh-CN" sz="1800" b="1" dirty="0">
                <a:solidFill>
                  <a:srgbClr val="0016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写出珍珠鸟毛茸茸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又肥又圆的特点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很可爱的样子。</a:t>
            </a: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7212" y="609964"/>
            <a:ext cx="778145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、它先是离我较远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见我不去伤害它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便一点点的挨近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然后蹦到我的杯子上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俯下头来喝茶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再偏过脸瞧瞧我的反应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我只是微微一笑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依旧写东西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它就放开胆子跑到稿纸上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绕者我的笔尖蹦来蹦去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;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跳动的小红爪子在纸上发出”嚓嚓”响。试分析一下句子？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1507" y="2282667"/>
            <a:ext cx="757223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答：本句运用</a:t>
            </a:r>
            <a:r>
              <a:rPr lang="zh-CN" altLang="en-US" sz="18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拟人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的修辞方法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 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抓住鸟的</a:t>
            </a:r>
            <a:r>
              <a:rPr lang="zh-CN" altLang="en-US" sz="1800" b="1" dirty="0">
                <a:solidFill>
                  <a:schemeClr val="folHlin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动作</a:t>
            </a:r>
            <a:r>
              <a:rPr lang="en-US" altLang="zh-CN" sz="1800" b="1" dirty="0">
                <a:solidFill>
                  <a:schemeClr val="folHlin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solidFill>
                  <a:schemeClr val="folHlin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神态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来写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赋予鸟人的灵性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像个娇憨顽皮的孩子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居然懂得看人的脸色行事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多聪明的鸟呀</a:t>
            </a:r>
            <a:r>
              <a:rPr lang="en-US" altLang="zh-CN" sz="1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!</a:t>
            </a:r>
            <a:endParaRPr lang="zh-CN" altLang="en-US" sz="1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1189</Words>
  <Application>Microsoft Office PowerPoint</Application>
  <PresentationFormat>全屏显示(16:9)</PresentationFormat>
  <Paragraphs>117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Meiryo</vt:lpstr>
      <vt:lpstr>黑体</vt:lpstr>
      <vt:lpstr>楷体_GB2312</vt:lpstr>
      <vt:lpstr>隶书</vt:lpstr>
      <vt:lpstr>宋体</vt:lpstr>
      <vt:lpstr>微软雅黑</vt:lpstr>
      <vt:lpstr>Arial</vt:lpstr>
      <vt:lpstr>Calibri</vt:lpstr>
      <vt:lpstr>Calibri Light</vt:lpstr>
      <vt:lpstr>Tahoma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38</cp:revision>
  <dcterms:created xsi:type="dcterms:W3CDTF">2019-09-07T07:38:00Z</dcterms:created>
  <dcterms:modified xsi:type="dcterms:W3CDTF">2021-09-30T03:59:35Z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