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2"/>
  </p:notesMasterIdLst>
  <p:sldIdLst>
    <p:sldId id="260" r:id="rId3"/>
    <p:sldId id="288" r:id="rId4"/>
    <p:sldId id="259" r:id="rId5"/>
    <p:sldId id="299" r:id="rId6"/>
    <p:sldId id="302" r:id="rId7"/>
    <p:sldId id="331" r:id="rId8"/>
    <p:sldId id="261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9" r:id="rId32"/>
    <p:sldId id="290" r:id="rId33"/>
    <p:sldId id="295" r:id="rId34"/>
    <p:sldId id="296" r:id="rId35"/>
    <p:sldId id="297" r:id="rId36"/>
    <p:sldId id="291" r:id="rId37"/>
    <p:sldId id="292" r:id="rId38"/>
    <p:sldId id="293" r:id="rId39"/>
    <p:sldId id="264" r:id="rId40"/>
    <p:sldId id="332" r:id="rId4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8D5C5-0C7A-4A32-8453-AA58EFAEADF6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466C7-F5C6-4F66-A9C6-C3631EBCF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720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466C7-F5C6-4F66-A9C6-C3631EBCFC0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677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794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3813" y="-9525"/>
            <a:ext cx="9206865" cy="5162550"/>
          </a:xfrm>
          <a:prstGeom prst="rect">
            <a:avLst/>
          </a:prstGeom>
        </p:spPr>
      </p:pic>
      <p:sp>
        <p:nvSpPr>
          <p:cNvPr id="8" name="圆角矩形 15"/>
          <p:cNvSpPr/>
          <p:nvPr userDrawn="1"/>
        </p:nvSpPr>
        <p:spPr>
          <a:xfrm>
            <a:off x="277178" y="318611"/>
            <a:ext cx="8572024" cy="4516755"/>
          </a:xfrm>
          <a:prstGeom prst="roundRect">
            <a:avLst>
              <a:gd name="adj" fmla="val 6713"/>
            </a:avLst>
          </a:prstGeom>
          <a:solidFill>
            <a:srgbClr val="FFF9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00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9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89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76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62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63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463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7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3813" y="-9525"/>
            <a:ext cx="9206865" cy="5162550"/>
          </a:xfrm>
          <a:prstGeom prst="rect">
            <a:avLst/>
          </a:prstGeom>
        </p:spPr>
      </p:pic>
      <p:sp>
        <p:nvSpPr>
          <p:cNvPr id="8" name="圆角矩形 15"/>
          <p:cNvSpPr/>
          <p:nvPr userDrawn="1"/>
        </p:nvSpPr>
        <p:spPr>
          <a:xfrm>
            <a:off x="277178" y="318611"/>
            <a:ext cx="8572024" cy="4516755"/>
          </a:xfrm>
          <a:prstGeom prst="roundRect">
            <a:avLst>
              <a:gd name="adj" fmla="val 6713"/>
            </a:avLst>
          </a:prstGeom>
          <a:solidFill>
            <a:srgbClr val="FFF9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310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83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98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2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文本框 14"/>
          <p:cNvSpPr txBox="1"/>
          <p:nvPr/>
        </p:nvSpPr>
        <p:spPr>
          <a:xfrm>
            <a:off x="320514" y="830580"/>
            <a:ext cx="8471059" cy="219290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ED544A"/>
                </a:solidFill>
                <a:latin typeface="楷体" panose="02010609060101010101" charset="-122"/>
                <a:ea typeface="楷体" panose="02010609060101010101" charset="-122"/>
              </a:rPr>
              <a:t>第八单</a:t>
            </a:r>
            <a:r>
              <a:rPr lang="zh-CN" altLang="en-US" sz="3200" dirty="0" smtClean="0">
                <a:solidFill>
                  <a:srgbClr val="ED544A"/>
                </a:solidFill>
                <a:latin typeface="楷体" panose="02010609060101010101" charset="-122"/>
                <a:ea typeface="楷体" panose="02010609060101010101" charset="-122"/>
              </a:rPr>
              <a:t>元 习</a:t>
            </a:r>
            <a:r>
              <a:rPr lang="zh-CN" altLang="en-US" sz="3200" dirty="0">
                <a:solidFill>
                  <a:srgbClr val="ED544A"/>
                </a:solidFill>
                <a:latin typeface="楷体" panose="02010609060101010101" charset="-122"/>
                <a:ea typeface="楷体" panose="02010609060101010101" charset="-122"/>
              </a:rPr>
              <a:t>作</a:t>
            </a:r>
          </a:p>
          <a:p>
            <a:pPr algn="ctr">
              <a:lnSpc>
                <a:spcPct val="150000"/>
              </a:lnSpc>
            </a:pPr>
            <a:r>
              <a:rPr lang="zh-CN" altLang="en-US" sz="6000" dirty="0" smtClean="0">
                <a:solidFill>
                  <a:srgbClr val="ED544A"/>
                </a:solidFill>
                <a:latin typeface="楷体" panose="02010609060101010101" charset="-122"/>
                <a:ea typeface="楷体" panose="02010609060101010101" charset="-122"/>
              </a:rPr>
              <a:t>故</a:t>
            </a:r>
            <a:r>
              <a:rPr lang="zh-CN" altLang="en-US" sz="6000" dirty="0">
                <a:solidFill>
                  <a:srgbClr val="ED544A"/>
                </a:solidFill>
                <a:latin typeface="楷体" panose="02010609060101010101" charset="-122"/>
                <a:ea typeface="楷体" panose="02010609060101010101" charset="-122"/>
              </a:rPr>
              <a:t>事新编</a:t>
            </a:r>
          </a:p>
        </p:txBody>
      </p:sp>
      <p:sp>
        <p:nvSpPr>
          <p:cNvPr id="4" name="矩形 3"/>
          <p:cNvSpPr/>
          <p:nvPr/>
        </p:nvSpPr>
        <p:spPr>
          <a:xfrm>
            <a:off x="4025288" y="3565889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4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82567" y="1375886"/>
            <a:ext cx="4809649" cy="434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选一个熟悉的故事，创编新故事。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8280" y="1844516"/>
            <a:ext cx="5186363" cy="27284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20549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限制词：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fontAlgn="auto"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熟悉的故事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fontAlgn="auto"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创编新故事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20549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中心词：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有趣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20549B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提示词：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设想结局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</a:p>
          <a:p>
            <a:pPr fontAlgn="auto"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“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想象新的故事情节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</p:txBody>
      </p:sp>
      <p:sp>
        <p:nvSpPr>
          <p:cNvPr id="6" name="文本框 112"/>
          <p:cNvSpPr txBox="1"/>
          <p:nvPr/>
        </p:nvSpPr>
        <p:spPr>
          <a:xfrm>
            <a:off x="987267" y="584359"/>
            <a:ext cx="1507331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审清题意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0193" y="2005012"/>
            <a:ext cx="3057525" cy="2450783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29" y="902494"/>
            <a:ext cx="2363914" cy="2835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103" name="TextBox 4"/>
          <p:cNvSpPr txBox="1"/>
          <p:nvPr/>
        </p:nvSpPr>
        <p:spPr>
          <a:xfrm>
            <a:off x="2706052" y="1130141"/>
            <a:ext cx="5159693" cy="5257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3000" b="1" dirty="0">
                <a:solidFill>
                  <a:srgbClr val="FF33CC"/>
                </a:solidFill>
                <a:latin typeface="黑体" panose="02010609060101010101" charset="-122"/>
                <a:ea typeface="黑体" panose="02010609060101010101" charset="-122"/>
              </a:rPr>
              <a:t>“故事新编”是什么？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70347" y="1815941"/>
            <a:ext cx="5461159" cy="26746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7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所谓“故事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新</a:t>
            </a:r>
            <a:r>
              <a:rPr lang="zh-CN" altLang="en-US" sz="27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编”，即在作文中，根据成语故事、民间故事或名人名作中的人物，重新演绎故事，使其成为一种崭新的故事的写法。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12"/>
          <p:cNvSpPr txBox="1"/>
          <p:nvPr/>
        </p:nvSpPr>
        <p:spPr>
          <a:xfrm>
            <a:off x="1066324" y="652939"/>
            <a:ext cx="1403509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写作重点</a:t>
            </a:r>
          </a:p>
        </p:txBody>
      </p:sp>
      <p:grpSp>
        <p:nvGrpSpPr>
          <p:cNvPr id="39" name="组合 33"/>
          <p:cNvGrpSpPr/>
          <p:nvPr/>
        </p:nvGrpSpPr>
        <p:grpSpPr>
          <a:xfrm>
            <a:off x="1868201" y="1554382"/>
            <a:ext cx="4689939" cy="867930"/>
            <a:chOff x="3597504" y="2444625"/>
            <a:chExt cx="6253252" cy="1157240"/>
          </a:xfrm>
        </p:grpSpPr>
        <p:sp>
          <p:nvSpPr>
            <p:cNvPr id="1048593" name="文本框 24"/>
            <p:cNvSpPr txBox="1"/>
            <p:nvPr/>
          </p:nvSpPr>
          <p:spPr>
            <a:xfrm>
              <a:off x="4434206" y="2444625"/>
              <a:ext cx="5416550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100" b="1" spc="225" dirty="0">
                  <a:cs typeface="+mn-ea"/>
                  <a:sym typeface="+mn-lt"/>
                </a:rPr>
                <a:t>要熟悉故事，即了解原故事的</a:t>
              </a:r>
            </a:p>
            <a:p>
              <a:pPr fontAlgn="auto">
                <a:lnSpc>
                  <a:spcPct val="120000"/>
                </a:lnSpc>
              </a:pPr>
              <a:r>
                <a:rPr lang="zh-CN" altLang="en-US" sz="2100" b="1" spc="225" dirty="0">
                  <a:cs typeface="+mn-ea"/>
                  <a:sym typeface="+mn-lt"/>
                </a:rPr>
                <a:t>人物、背景和寓意。</a:t>
              </a:r>
            </a:p>
          </p:txBody>
        </p:sp>
        <p:sp>
          <p:nvSpPr>
            <p:cNvPr id="1048594" name="圆角矩形 25"/>
            <p:cNvSpPr/>
            <p:nvPr/>
          </p:nvSpPr>
          <p:spPr>
            <a:xfrm>
              <a:off x="3597911" y="2558290"/>
              <a:ext cx="655320" cy="7177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596" name="矩形 32"/>
            <p:cNvSpPr/>
            <p:nvPr/>
          </p:nvSpPr>
          <p:spPr>
            <a:xfrm>
              <a:off x="3597504" y="2653996"/>
              <a:ext cx="609568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40" name="组合 34"/>
          <p:cNvGrpSpPr/>
          <p:nvPr/>
        </p:nvGrpSpPr>
        <p:grpSpPr>
          <a:xfrm>
            <a:off x="1868506" y="2649554"/>
            <a:ext cx="4859179" cy="538319"/>
            <a:chOff x="3597911" y="2837690"/>
            <a:chExt cx="6478905" cy="717759"/>
          </a:xfrm>
        </p:grpSpPr>
        <p:sp>
          <p:nvSpPr>
            <p:cNvPr id="1048597" name="文本框 35"/>
            <p:cNvSpPr txBox="1"/>
            <p:nvPr/>
          </p:nvSpPr>
          <p:spPr>
            <a:xfrm>
              <a:off x="4434206" y="2925955"/>
              <a:ext cx="56426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spc="225" dirty="0">
                  <a:cs typeface="+mn-ea"/>
                  <a:sym typeface="+mn-lt"/>
                </a:rPr>
                <a:t>想象合理，构思新的故事情节。</a:t>
              </a:r>
            </a:p>
          </p:txBody>
        </p:sp>
        <p:sp>
          <p:nvSpPr>
            <p:cNvPr id="1048598" name="圆角矩形 36"/>
            <p:cNvSpPr/>
            <p:nvPr/>
          </p:nvSpPr>
          <p:spPr>
            <a:xfrm>
              <a:off x="3597911" y="2837690"/>
              <a:ext cx="655320" cy="717759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3" name="矩形 38"/>
            <p:cNvSpPr/>
            <p:nvPr/>
          </p:nvSpPr>
          <p:spPr>
            <a:xfrm>
              <a:off x="3641954" y="2933395"/>
              <a:ext cx="609569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1" name="组合 39"/>
          <p:cNvGrpSpPr/>
          <p:nvPr/>
        </p:nvGrpSpPr>
        <p:grpSpPr>
          <a:xfrm>
            <a:off x="1889461" y="3638522"/>
            <a:ext cx="2867501" cy="538319"/>
            <a:chOff x="3625851" y="3075180"/>
            <a:chExt cx="3823335" cy="717759"/>
          </a:xfrm>
        </p:grpSpPr>
        <p:sp>
          <p:nvSpPr>
            <p:cNvPr id="2" name="文本框 40"/>
            <p:cNvSpPr txBox="1"/>
            <p:nvPr/>
          </p:nvSpPr>
          <p:spPr>
            <a:xfrm>
              <a:off x="4462146" y="3136775"/>
              <a:ext cx="298704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spc="225" dirty="0">
                  <a:cs typeface="+mn-ea"/>
                  <a:sym typeface="+mn-lt"/>
                </a:rPr>
                <a:t>表达一个主题。</a:t>
              </a:r>
            </a:p>
          </p:txBody>
        </p:sp>
        <p:sp>
          <p:nvSpPr>
            <p:cNvPr id="7" name="圆角矩形 41"/>
            <p:cNvSpPr/>
            <p:nvPr/>
          </p:nvSpPr>
          <p:spPr>
            <a:xfrm>
              <a:off x="3625851" y="3075180"/>
              <a:ext cx="655320" cy="7177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604" name="矩形 43"/>
            <p:cNvSpPr/>
            <p:nvPr/>
          </p:nvSpPr>
          <p:spPr>
            <a:xfrm>
              <a:off x="3669892" y="3170885"/>
              <a:ext cx="609569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cs typeface="+mn-ea"/>
                  <a:sym typeface="+mn-lt"/>
                </a:rPr>
                <a:t>03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371" y="1257777"/>
            <a:ext cx="1326833" cy="330374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文本框 24"/>
          <p:cNvSpPr txBox="1"/>
          <p:nvPr/>
        </p:nvSpPr>
        <p:spPr>
          <a:xfrm>
            <a:off x="1797367" y="850583"/>
            <a:ext cx="6904673" cy="3886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225" dirty="0">
                <a:cs typeface="+mn-ea"/>
                <a:sym typeface="+mn-lt"/>
              </a:rPr>
              <a:t>要熟悉故事，即了解原故事的人物、背景和寓意。</a:t>
            </a:r>
          </a:p>
        </p:txBody>
      </p:sp>
      <p:sp>
        <p:nvSpPr>
          <p:cNvPr id="1048594" name="圆角矩形 25"/>
          <p:cNvSpPr/>
          <p:nvPr/>
        </p:nvSpPr>
        <p:spPr>
          <a:xfrm>
            <a:off x="1191278" y="792859"/>
            <a:ext cx="491490" cy="5383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048596" name="矩形 32"/>
          <p:cNvSpPr/>
          <p:nvPr/>
        </p:nvSpPr>
        <p:spPr>
          <a:xfrm>
            <a:off x="1214057" y="864638"/>
            <a:ext cx="41101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b="1" dirty="0">
                <a:cs typeface="+mn-ea"/>
                <a:sym typeface="+mn-lt"/>
              </a:rPr>
              <a:t>01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5" y="1518761"/>
            <a:ext cx="2952096" cy="221400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4010502" y="1241107"/>
            <a:ext cx="3934301" cy="27838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人物：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农民、兔子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背景：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战国时期宋国有一个农民，看见一只兔子撞在树桩上死了，于是他便放下锄头每天在树桩旁等待，希望再得到撞死的兔子。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寓意：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批判那些不知变通，死守教条的思想方法。 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38213" y="4037647"/>
            <a:ext cx="7414260" cy="780214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dirty="0">
                <a:latin typeface="宋体" panose="02010600030101010101" pitchFamily="2" charset="-122"/>
              </a:rPr>
              <a:t>    </a:t>
            </a:r>
            <a:r>
              <a:rPr sz="2100" b="1" dirty="0">
                <a:latin typeface="宋体" panose="02010600030101010101" pitchFamily="2" charset="-122"/>
              </a:rPr>
              <a:t>只有这样，新编出来的故事才能与原故事中人物的言行、性格以及语言风格相吻合。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3" grpId="0"/>
      <p:bldP spid="1048594" grpId="0" bldLvl="0" animBg="1"/>
      <p:bldP spid="1048596" grpId="0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文本框 35"/>
          <p:cNvSpPr txBox="1"/>
          <p:nvPr/>
        </p:nvSpPr>
        <p:spPr>
          <a:xfrm>
            <a:off x="1762302" y="1301290"/>
            <a:ext cx="4231958" cy="3886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225" dirty="0">
                <a:cs typeface="+mn-ea"/>
                <a:sym typeface="+mn-lt"/>
              </a:rPr>
              <a:t>想象合理，构思新的故事情节。</a:t>
            </a:r>
          </a:p>
        </p:txBody>
      </p:sp>
      <p:sp>
        <p:nvSpPr>
          <p:cNvPr id="1048598" name="圆角矩形 36"/>
          <p:cNvSpPr/>
          <p:nvPr/>
        </p:nvSpPr>
        <p:spPr>
          <a:xfrm>
            <a:off x="1135081" y="1235092"/>
            <a:ext cx="491490" cy="5383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3" name="矩形 38"/>
          <p:cNvSpPr/>
          <p:nvPr/>
        </p:nvSpPr>
        <p:spPr>
          <a:xfrm>
            <a:off x="1191195" y="1306871"/>
            <a:ext cx="41101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b="1" dirty="0">
                <a:cs typeface="+mn-ea"/>
                <a:sym typeface="+mn-lt"/>
              </a:rPr>
              <a:t>02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59192" y="1987391"/>
            <a:ext cx="4592003" cy="1988820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sz="2100" dirty="0">
                <a:latin typeface="宋体" panose="02010600030101010101" pitchFamily="2" charset="-122"/>
              </a:rPr>
              <a:t>注意不能简单地复述原故事，可以结合我们</a:t>
            </a:r>
            <a:r>
              <a:rPr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现代生活的细节和科技产品</a:t>
            </a:r>
            <a:r>
              <a:rPr sz="2100" dirty="0">
                <a:latin typeface="宋体" panose="02010600030101010101" pitchFamily="2" charset="-122"/>
              </a:rPr>
              <a:t>，在</a:t>
            </a:r>
            <a:r>
              <a:rPr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情节、寓意</a:t>
            </a:r>
            <a:r>
              <a:rPr sz="2100" dirty="0">
                <a:latin typeface="宋体" panose="02010600030101010101" pitchFamily="2" charset="-122"/>
              </a:rPr>
              <a:t>上令人</a:t>
            </a:r>
            <a:r>
              <a:rPr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耳目一新</a:t>
            </a:r>
            <a:r>
              <a:rPr sz="2100" dirty="0">
                <a:latin typeface="宋体" panose="02010600030101010101" pitchFamily="2" charset="-122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944" y="1483995"/>
            <a:ext cx="2369311" cy="29700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7" grpId="0"/>
      <p:bldP spid="1048598" grpId="0" bldLvl="0" animBg="1"/>
      <p:bldP spid="3" grpId="0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943452" y="866299"/>
            <a:ext cx="7324248" cy="37256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 algn="just">
              <a:lnSpc>
                <a:spcPct val="110000"/>
              </a:lnSpc>
            </a:pPr>
            <a:r>
              <a:rPr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黄鼠狼还没弄明白怎么回事，只听到一个声音从屋里传来：“再狡猾的黄鼠狼也斗不过高科技呀！你再也别想伤害我和我的宝宝们了。我们现在住的可是高科技的智能小屋，小屋装有气味分析仪，你们黄鼠狼一出现在我家附近，气味分析仪就会发出警报。我早就安排了一个机器人在门口迎接你了。”</a:t>
            </a:r>
          </a:p>
          <a:p>
            <a:pPr indent="540068" algn="just">
              <a:lnSpc>
                <a:spcPct val="110000"/>
              </a:lnSpc>
            </a:pPr>
            <a:r>
              <a:rPr sz="24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原来，鸡妈妈早就有了防备。刚才说“新年好”的根本就不是鸡妈妈，而是一个长得和鸡妈妈一模一样的机器人</a:t>
            </a:r>
            <a:r>
              <a:rPr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0"/>
          <p:cNvSpPr txBox="1"/>
          <p:nvPr/>
        </p:nvSpPr>
        <p:spPr>
          <a:xfrm>
            <a:off x="1804212" y="1222505"/>
            <a:ext cx="2240280" cy="3886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225" dirty="0">
                <a:cs typeface="+mn-ea"/>
                <a:sym typeface="+mn-lt"/>
              </a:rPr>
              <a:t>表达一个主题。</a:t>
            </a:r>
          </a:p>
        </p:txBody>
      </p:sp>
      <p:sp>
        <p:nvSpPr>
          <p:cNvPr id="7" name="圆角矩形 41"/>
          <p:cNvSpPr/>
          <p:nvPr/>
        </p:nvSpPr>
        <p:spPr>
          <a:xfrm>
            <a:off x="1176991" y="1134400"/>
            <a:ext cx="491490" cy="5383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048604" name="矩形 43"/>
          <p:cNvSpPr/>
          <p:nvPr/>
        </p:nvSpPr>
        <p:spPr>
          <a:xfrm>
            <a:off x="1233105" y="1206179"/>
            <a:ext cx="41101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b="1" dirty="0">
                <a:cs typeface="+mn-ea"/>
                <a:sym typeface="+mn-lt"/>
              </a:rPr>
              <a:t>03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48239" y="1916906"/>
            <a:ext cx="5250180" cy="1988820"/>
          </a:xfrm>
          <a:prstGeom prst="rect">
            <a:avLst/>
          </a:prstGeom>
          <a:noFill/>
          <a:ln w="254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可以是反映出某种社会现象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可以是告诉人们一个道理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sz="2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可以是赞扬人物身上的某种品质。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sz="21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100" dirty="0">
                <a:latin typeface="宋体" panose="02010600030101010101" pitchFamily="2" charset="-122"/>
              </a:rPr>
              <a:t>只有这样，写出来的作文才有意义。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67901" y="1796416"/>
            <a:ext cx="2375535" cy="2113121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1048604" grpId="0"/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2"/>
          <p:cNvSpPr txBox="1"/>
          <p:nvPr/>
        </p:nvSpPr>
        <p:spPr>
          <a:xfrm>
            <a:off x="1104424" y="611029"/>
            <a:ext cx="1419225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写法指导</a:t>
            </a:r>
          </a:p>
        </p:txBody>
      </p:sp>
      <p:grpSp>
        <p:nvGrpSpPr>
          <p:cNvPr id="40" name="组合 7"/>
          <p:cNvGrpSpPr/>
          <p:nvPr/>
        </p:nvGrpSpPr>
        <p:grpSpPr>
          <a:xfrm>
            <a:off x="2795588" y="1210153"/>
            <a:ext cx="3480435" cy="440264"/>
            <a:chOff x="1675648" y="2052477"/>
            <a:chExt cx="2758640" cy="587902"/>
          </a:xfrm>
        </p:grpSpPr>
        <p:sp>
          <p:nvSpPr>
            <p:cNvPr id="1048591" name="流程图: 可选过程 10"/>
            <p:cNvSpPr/>
            <p:nvPr/>
          </p:nvSpPr>
          <p:spPr>
            <a:xfrm flipH="1">
              <a:off x="1675648" y="2052477"/>
              <a:ext cx="2630249" cy="535994"/>
            </a:xfrm>
            <a:prstGeom prst="flowChartAlternateProcess">
              <a:avLst/>
            </a:prstGeom>
            <a:noFill/>
            <a:ln w="28575">
              <a:solidFill>
                <a:srgbClr val="E58D3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rgbClr val="F9E08B"/>
                </a:solidFill>
              </a:endParaRPr>
            </a:p>
          </p:txBody>
        </p:sp>
        <p:sp>
          <p:nvSpPr>
            <p:cNvPr id="3" name="矩形 11"/>
            <p:cNvSpPr/>
            <p:nvPr/>
          </p:nvSpPr>
          <p:spPr>
            <a:xfrm>
              <a:off x="1682421" y="2085547"/>
              <a:ext cx="2751867" cy="554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1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lt"/>
              </a:endParaRPr>
            </a:p>
          </p:txBody>
        </p:sp>
      </p:grpSp>
      <p:sp>
        <p:nvSpPr>
          <p:cNvPr id="6" name="矩形 11"/>
          <p:cNvSpPr/>
          <p:nvPr/>
        </p:nvSpPr>
        <p:spPr>
          <a:xfrm>
            <a:off x="2852738" y="1189196"/>
            <a:ext cx="3227070" cy="434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lt"/>
              </a:rPr>
              <a:t>倒推法想象故事情节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68743" y="1762601"/>
            <a:ext cx="6619875" cy="27238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本次习作要求新编故事，我们可以运用倒推法来想象故事的情节，即</a:t>
            </a:r>
            <a:r>
              <a:rPr sz="23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先设想新编故事的结局</a:t>
            </a:r>
            <a:r>
              <a:rPr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，然后</a:t>
            </a:r>
            <a:r>
              <a:rPr sz="23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推想哪些原因可以导致这一结局</a:t>
            </a:r>
            <a:r>
              <a:rPr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，根据这些去</a:t>
            </a:r>
            <a:r>
              <a:rPr sz="23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构思新编的故事中发生的事，事情的经过是怎样的</a:t>
            </a:r>
            <a:r>
              <a:rPr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，在事情经过中</a:t>
            </a:r>
            <a:r>
              <a:rPr sz="23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想象主人公的行为表现</a:t>
            </a:r>
            <a:r>
              <a:rPr sz="2300" dirty="0">
                <a:latin typeface="黑体" panose="02010609060101010101" charset="-122"/>
                <a:ea typeface="黑体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78632" y="479584"/>
            <a:ext cx="5785485" cy="43165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20000"/>
              </a:lnSpc>
            </a:pPr>
            <a:r>
              <a:rPr sz="2300" dirty="0">
                <a:latin typeface="楷体" panose="02010609060101010101" charset="-122"/>
                <a:ea typeface="楷体" panose="02010609060101010101" charset="-122"/>
                <a:sym typeface="+mn-ea"/>
              </a:rPr>
              <a:t>《〈龟兔赛跑〉新编》中，我们可以先设想故事结局是：兔子与乌龟赛跑，兔子输了→兔子输了的原因是：乌龟在比赛过程中使用了高科技的飞火轮→发生的事：森林举办运动会→事情经过：兔子和乌龟再次参加跑步比赛，兔子全力以赴发挥个人优势，乌龟使用飞火轮，轻松赢得比赛→事情经过中主人公的表现：兔子比赛前的准备与心理，比赛过程中乌龟使用飞火轮的动作与效果，兔子输了比赛后的心理。</a:t>
            </a:r>
          </a:p>
        </p:txBody>
      </p:sp>
      <p:sp>
        <p:nvSpPr>
          <p:cNvPr id="2" name="左箭头 1"/>
          <p:cNvSpPr/>
          <p:nvPr/>
        </p:nvSpPr>
        <p:spPr>
          <a:xfrm rot="10800000">
            <a:off x="6264117" y="2254567"/>
            <a:ext cx="498634" cy="286703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7044" y="1214437"/>
            <a:ext cx="1764983" cy="2728439"/>
          </a:xfrm>
          <a:prstGeom prst="rect">
            <a:avLst/>
          </a:prstGeom>
          <a:noFill/>
          <a:ln w="41275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68" algn="ctr">
              <a:lnSpc>
                <a:spcPct val="120000"/>
              </a:lnSpc>
            </a:pP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简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析：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这里就成功地运用倒推法想象了一个有趣的故事情节。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uiExpand="1" build="allAtOnce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12"/>
          <p:cNvSpPr txBox="1"/>
          <p:nvPr/>
        </p:nvSpPr>
        <p:spPr>
          <a:xfrm>
            <a:off x="1066324" y="624364"/>
            <a:ext cx="1406366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写作思路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9184" y="1808321"/>
            <a:ext cx="6447949" cy="2811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）可以点明故事的主人公，简要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  交代时间、地点及故事的起因；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）可以交代故事的背景，引出下文；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）可以先交代新编故事的结局，再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  去写故事的起因、经过。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189672" y="1219200"/>
            <a:ext cx="1443038" cy="625793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112"/>
          <p:cNvSpPr txBox="1"/>
          <p:nvPr/>
        </p:nvSpPr>
        <p:spPr>
          <a:xfrm>
            <a:off x="1300163" y="1278256"/>
            <a:ext cx="1291590" cy="4893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en-US" altLang="zh-CN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</a:t>
            </a:r>
            <a:r>
              <a:rPr lang="zh-CN" altLang="en-US" sz="21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开 头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5535" y="1530667"/>
            <a:ext cx="2295000" cy="3037859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1" y="0"/>
            <a:ext cx="8994098" cy="5143500"/>
          </a:xfrm>
          <a:prstGeom prst="rect">
            <a:avLst/>
          </a:prstGeom>
        </p:spPr>
      </p:pic>
      <p:sp>
        <p:nvSpPr>
          <p:cNvPr id="5" name="文本框 5"/>
          <p:cNvSpPr txBox="1"/>
          <p:nvPr/>
        </p:nvSpPr>
        <p:spPr>
          <a:xfrm>
            <a:off x="98048" y="144304"/>
            <a:ext cx="646331" cy="237410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3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情 境 导 入</a:t>
            </a:r>
          </a:p>
        </p:txBody>
      </p:sp>
      <p:sp>
        <p:nvSpPr>
          <p:cNvPr id="6" name="矩形 5"/>
          <p:cNvSpPr/>
          <p:nvPr/>
        </p:nvSpPr>
        <p:spPr>
          <a:xfrm>
            <a:off x="845344" y="340043"/>
            <a:ext cx="4524375" cy="1029513"/>
          </a:xfrm>
          <a:prstGeom prst="rect">
            <a:avLst/>
          </a:prstGeom>
          <a:ln>
            <a:noFill/>
            <a:prstDash val="lgDashDot"/>
          </a:ln>
        </p:spPr>
        <p:txBody>
          <a:bodyPr wrap="square" lIns="68580" tIns="34290" rIns="68580" bIns="34290">
            <a:spAutoFit/>
          </a:bodyPr>
          <a:lstStyle/>
          <a:p>
            <a:pPr indent="3429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+mn-ea"/>
                <a:ea typeface="宋体" panose="02010600030101010101" pitchFamily="2" charset="-122"/>
              </a:rPr>
              <a:t>   </a:t>
            </a:r>
            <a:r>
              <a:rPr lang="zh-CN" altLang="en-US" sz="2400" b="1" dirty="0">
                <a:latin typeface="+mn-ea"/>
                <a:ea typeface="宋体" panose="02010600030101010101" pitchFamily="2" charset="-122"/>
              </a:rPr>
              <a:t>请一位同学来讲一讲《龟兔赛跑》的故事。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596265" y="1398746"/>
            <a:ext cx="3934301" cy="22631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200000"/>
              </a:lnSpc>
            </a:pPr>
            <a:r>
              <a:rPr sz="2400">
                <a:latin typeface="楷体" panose="02010609060101010101" charset="-122"/>
                <a:ea typeface="楷体" panose="02010609060101010101" charset="-122"/>
                <a:sym typeface="+mn-ea"/>
              </a:rPr>
              <a:t>自从上次比赛输给乌龟后，兔子就不服气，一心想要和乌龟再进行一次比赛。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0566" y="1351121"/>
            <a:ext cx="3753000" cy="235350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1580" y="1677829"/>
            <a:ext cx="6340793" cy="22631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主要根据设想好的结局去想象、构思新的故事情节，把故事的经过写清楚，并通过语言、动作、心理等描写来刻画主人公，使故事情节更加生动、有趣。</a:t>
            </a:r>
            <a:endParaRPr lang="en-US" altLang="zh-CN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燕尾形箭头 1"/>
          <p:cNvSpPr/>
          <p:nvPr/>
        </p:nvSpPr>
        <p:spPr>
          <a:xfrm>
            <a:off x="1188721" y="844391"/>
            <a:ext cx="1570196" cy="731520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12"/>
          <p:cNvSpPr txBox="1"/>
          <p:nvPr/>
        </p:nvSpPr>
        <p:spPr>
          <a:xfrm>
            <a:off x="1246823" y="914400"/>
            <a:ext cx="1291590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en-US" altLang="zh-CN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中  间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926782" y="923925"/>
            <a:ext cx="7205663" cy="36148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 algn="just">
              <a:lnSpc>
                <a:spcPct val="120000"/>
              </a:lnSpc>
            </a:pPr>
            <a:r>
              <a:rPr sz="24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小作者在</a:t>
            </a:r>
            <a:r>
              <a:rPr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《〈龟兔赛跑〉新编》中是这样安排故事情节的：兔子在比赛途中跑得很快，他吸取了上次的教训，没有休息，但他没有认真了解比赛的路线。在离终点还有200米的时候，一条小河拦住了兔子的去路，兔子急得直跳脚，可再重新找其他路线已经来不及了。不久，乌龟追上来了，他轻松地游到了河对岸，继续向前爬行着。兔子看着离终点越来越近的乌龟，无可奈何地叹了一口气。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1348740" y="1838801"/>
            <a:ext cx="4028599" cy="17145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</a:t>
            </a:r>
            <a:r>
              <a:rPr sz="2400">
                <a:latin typeface="黑体" panose="02010609060101010101" charset="-122"/>
                <a:ea typeface="黑体" panose="02010609060101010101" charset="-122"/>
              </a:rPr>
              <a:t>可以点明故事的主题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；</a:t>
            </a:r>
          </a:p>
          <a:p>
            <a:pPr>
              <a:lnSpc>
                <a:spcPct val="150000"/>
              </a:lnSpc>
            </a:pPr>
            <a:endParaRPr lang="zh-CN" altLang="en-US" sz="240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）可以</a:t>
            </a:r>
            <a:r>
              <a:rPr sz="2400">
                <a:latin typeface="黑体" panose="02010609060101010101" charset="-122"/>
                <a:ea typeface="黑体" panose="02010609060101010101" charset="-122"/>
              </a:rPr>
              <a:t>揭示故事的寓意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。</a:t>
            </a:r>
          </a:p>
        </p:txBody>
      </p:sp>
      <p:sp>
        <p:nvSpPr>
          <p:cNvPr id="2" name="燕尾形箭头 1"/>
          <p:cNvSpPr/>
          <p:nvPr/>
        </p:nvSpPr>
        <p:spPr>
          <a:xfrm>
            <a:off x="1314450" y="889635"/>
            <a:ext cx="1505903" cy="710089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12"/>
          <p:cNvSpPr txBox="1"/>
          <p:nvPr/>
        </p:nvSpPr>
        <p:spPr>
          <a:xfrm>
            <a:off x="1424940" y="948690"/>
            <a:ext cx="1291590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en-US" altLang="zh-CN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结 尾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735" y="1298734"/>
            <a:ext cx="2218849" cy="255651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945833" y="1471136"/>
            <a:ext cx="4824889" cy="22631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sz="2400">
                <a:latin typeface="楷体" panose="02010609060101010101" charset="-122"/>
                <a:ea typeface="楷体" panose="02010609060101010101" charset="-122"/>
                <a:sym typeface="+mn-ea"/>
              </a:rPr>
              <a:t>通过这次比赛，兔子认识到了科技的重要性，并且决定以后要好好学习知识，多发明一些对人们有用的东西。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4106" y="1048702"/>
            <a:ext cx="2052000" cy="3031268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7696" y="477203"/>
            <a:ext cx="1558290" cy="480060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范文点评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86302" y="785337"/>
            <a:ext cx="5877560" cy="40026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《坐井观天》新编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</a:endParaRPr>
          </a:p>
          <a:p>
            <a:pPr indent="540068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从前,有只青蛙住在一口井里,无论朋友怎样劝说,它都不肯离开自己的那一方小天地。</a:t>
            </a:r>
          </a:p>
          <a:p>
            <a:pPr indent="540068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一天,一只小鸟从这里飞过,落到井沿上,对青蛙说:“喂,兄弟,你每天待在这儿,不觉得无聊吗?你只能看到头上这一小块天空,却不知外面的世界大着呢!如果你出来看看,就会觉得自己太渺小了!”</a:t>
            </a:r>
          </a:p>
          <a:p>
            <a:pPr indent="540068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“不,我比你知道的更多,比你的视野更广阔。”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844666" y="892969"/>
            <a:ext cx="1486376" cy="36233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Wingdings" panose="05000000000000000000" charset="0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</a:t>
            </a: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开头交代故事背景。</a:t>
            </a:r>
          </a:p>
          <a:p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charset="0"/>
            </a:endParaRPr>
          </a:p>
          <a:p>
            <a:endParaRPr lang="zh-CN" altLang="en-US" sz="21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charset="0"/>
            </a:endParaRPr>
          </a:p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charset="0"/>
              </a:rPr>
              <a:t></a:t>
            </a: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一句“我比你知道的更多，比你的视野更广阔”让故事出现了转折。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8661" y="427196"/>
            <a:ext cx="6005036" cy="43350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“你天天待在这儿,怎么能比我的视野更广阔呢?”小鸟很不屑。</a:t>
            </a:r>
          </a:p>
          <a:p>
            <a:pPr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青蛙自豪地说:“我这儿已经通了互联网。”</a:t>
            </a:r>
          </a:p>
          <a:p>
            <a:pPr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“互联网是什么东西?是常见的蜘蛛网、渔网，还是风雨交加织成的网?”</a:t>
            </a:r>
          </a:p>
          <a:p>
            <a:pPr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“不,都不是。互联网就像一张无形的蜘蛛网，它遍布着整个世界,我可以通过它知道世界各地发生的事情,不像你们要飞到哪里才能知道哪里的情况……”</a:t>
            </a:r>
          </a:p>
          <a:p>
            <a:pPr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小鸟听得入迷,忽然,它想到了一个问题,于是问青蛙:“你每天一个人在这里不觉得寂寞吗？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06566" y="1955007"/>
            <a:ext cx="1678781" cy="22021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1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③把青蛙从网上了解信息和小鸟实地获得信息进行对比，突出网上获取信息的快捷和全面。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1540" y="670084"/>
            <a:ext cx="5878830" cy="39443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“你这就孤陋寡闻了吧!我可以通过互联网来和天南海北的朋友们聊天、视频,他们就像在我身边一样，所以我一点儿也不觉得寂寞。”</a:t>
            </a:r>
          </a:p>
          <a:p>
            <a:pPr algn="just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这时,快递员鸽子来了:“这是您网购的食物。”“谢谢你!”青蛙说。</a:t>
            </a:r>
          </a:p>
          <a:p>
            <a:pPr algn="just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小鸟更加疑惑了:“食物怎么也可以订呢?”</a:t>
            </a:r>
          </a:p>
          <a:p>
            <a:pPr algn="just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“我在网上不但可以购买生活用品、食物,而且它们还物美价廉。”</a:t>
            </a:r>
          </a:p>
          <a:p>
            <a:pPr algn="just">
              <a:lnSpc>
                <a:spcPct val="120000"/>
              </a:lnSpc>
            </a:pP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    小鸟陷入了沉思,原来,现在的科技这么发达,即使足不出户也可以知道天下事。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66573" y="1825466"/>
            <a:ext cx="1879759" cy="10287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lt"/>
              </a:rPr>
              <a:t>④</a:t>
            </a: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“快递员”</a:t>
            </a:r>
          </a:p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“网购”真新鲜。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1069" y="863918"/>
            <a:ext cx="5612606" cy="16204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</a:rPr>
              <a:t>几天后,小鸟也在自己的小窝旁装了互联网。小鸟也开始使用互联网了，他经常用网络看新闻、看视频。现在，小鸟变成了“秀才不出门,便知天下事”的万事通了。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20853" y="938689"/>
            <a:ext cx="1678781" cy="13487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⑤</a:t>
            </a:r>
            <a:r>
              <a:rPr lang="zh-CN" altLang="en-US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结尾引用俗语，让文章更有知识含量了。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325" y="2754154"/>
            <a:ext cx="1971000" cy="17189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780" y="2394585"/>
            <a:ext cx="2209581" cy="2214000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71474" y="1952625"/>
            <a:ext cx="3605689" cy="16204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100">
                <a:latin typeface="Arial" panose="020B0604020202020204" pitchFamily="34" charset="0"/>
                <a:ea typeface="黑体" panose="02010609060101010101" charset="-122"/>
              </a:rPr>
              <a:t>①小鸟认为青蛙视野太狭窄。                </a:t>
            </a:r>
          </a:p>
          <a:p>
            <a:pPr fontAlgn="auto">
              <a:lnSpc>
                <a:spcPct val="120000"/>
              </a:lnSpc>
            </a:pPr>
            <a:r>
              <a:rPr lang="zh-CN" altLang="en-US" sz="2100">
                <a:latin typeface="Arial" panose="020B0604020202020204" pitchFamily="34" charset="0"/>
                <a:ea typeface="黑体" panose="02010609060101010101" charset="-122"/>
              </a:rPr>
              <a:t>②青蛙向小鸟介绍互联网。</a:t>
            </a:r>
          </a:p>
          <a:p>
            <a:pPr fontAlgn="auto">
              <a:lnSpc>
                <a:spcPct val="120000"/>
              </a:lnSpc>
            </a:pPr>
            <a:r>
              <a:rPr lang="zh-CN" altLang="en-US" sz="2100">
                <a:latin typeface="Arial" panose="020B0604020202020204" pitchFamily="34" charset="0"/>
                <a:ea typeface="黑体" panose="02010609060101010101" charset="-122"/>
              </a:rPr>
              <a:t>③快递员鸽子送货上门。</a:t>
            </a:r>
          </a:p>
          <a:p>
            <a:pPr fontAlgn="auto">
              <a:lnSpc>
                <a:spcPct val="120000"/>
              </a:lnSpc>
            </a:pPr>
            <a:r>
              <a:rPr lang="zh-CN" altLang="en-US" sz="2100"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rPr>
              <a:t>④</a:t>
            </a:r>
            <a:r>
              <a:rPr lang="zh-CN" altLang="en-US" sz="1800">
                <a:latin typeface="Arial" panose="020B0604020202020204" pitchFamily="34" charset="0"/>
                <a:ea typeface="黑体" panose="02010609060101010101" charset="-122"/>
              </a:rPr>
              <a:t> </a:t>
            </a:r>
            <a:r>
              <a:rPr lang="zh-CN" altLang="en-US" sz="2100">
                <a:latin typeface="Arial" panose="020B0604020202020204" pitchFamily="34" charset="0"/>
                <a:ea typeface="黑体" panose="02010609060101010101" charset="-122"/>
              </a:rPr>
              <a:t>小鸟陷入沉思。</a:t>
            </a:r>
            <a:r>
              <a:rPr lang="zh-CN" altLang="en-US" sz="2100">
                <a:latin typeface="黑体" panose="02010609060101010101" charset="-122"/>
                <a:ea typeface="黑体" panose="02010609060101010101" charset="-122"/>
              </a:rPr>
              <a:t> 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30279" y="672466"/>
            <a:ext cx="4751070" cy="4957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</a:rPr>
              <a:t>《坐井观天》新编</a:t>
            </a:r>
            <a:endParaRPr lang="en-US" altLang="zh-CN" sz="27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94561" y="1226344"/>
            <a:ext cx="6058376" cy="7086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latin typeface="黑体" panose="02010609060101010101" charset="-122"/>
                <a:ea typeface="黑体" panose="02010609060101010101" charset="-122"/>
              </a:rPr>
              <a:t>开头：青蛙住在一口井里，不肯离开。</a:t>
            </a:r>
          </a:p>
          <a:p>
            <a:r>
              <a:rPr lang="zh-CN" altLang="en-US" sz="2100">
                <a:latin typeface="黑体" panose="02010609060101010101" charset="-122"/>
                <a:ea typeface="黑体" panose="02010609060101010101" charset="-122"/>
              </a:rPr>
              <a:t>     （交代背景式）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67878" y="2239804"/>
            <a:ext cx="2162651" cy="10287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>
                <a:latin typeface="黑体" panose="02010609060101010101" charset="-122"/>
                <a:ea typeface="黑体" panose="02010609060101010101" charset="-122"/>
                <a:sym typeface="+mn-ea"/>
              </a:rPr>
              <a:t>      </a:t>
            </a:r>
            <a:r>
              <a:rPr sz="2100">
                <a:latin typeface="黑体" panose="02010609060101010101" charset="-122"/>
                <a:ea typeface="黑体" panose="02010609060101010101" charset="-122"/>
                <a:sym typeface="+mn-ea"/>
              </a:rPr>
              <a:t>青蛙和</a:t>
            </a:r>
            <a:endParaRPr lang="zh-CN" altLang="en-US" sz="210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100">
                <a:latin typeface="黑体" panose="02010609060101010101" charset="-122"/>
                <a:ea typeface="黑体" panose="02010609060101010101" charset="-122"/>
              </a:rPr>
              <a:t>中间：</a:t>
            </a:r>
            <a:r>
              <a:rPr sz="2100">
                <a:latin typeface="黑体" panose="02010609060101010101" charset="-122"/>
                <a:ea typeface="黑体" panose="02010609060101010101" charset="-122"/>
              </a:rPr>
              <a:t>小鸟的</a:t>
            </a:r>
          </a:p>
          <a:p>
            <a:r>
              <a:rPr sz="2100">
                <a:latin typeface="黑体" panose="02010609060101010101" charset="-122"/>
                <a:ea typeface="黑体" panose="02010609060101010101" charset="-122"/>
              </a:rPr>
              <a:t>     辩论过程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23599" y="3672364"/>
            <a:ext cx="5584031" cy="7086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latin typeface="黑体" panose="02010609060101010101" charset="-122"/>
                <a:ea typeface="黑体" panose="02010609060101010101" charset="-122"/>
                <a:sym typeface="+mn-ea"/>
              </a:rPr>
              <a:t>结尾：小鸟装了互联网，成了万事通。</a:t>
            </a:r>
          </a:p>
          <a:p>
            <a:r>
              <a:rPr lang="zh-CN" altLang="en-US" sz="2100">
                <a:latin typeface="黑体" panose="02010609060101010101" charset="-122"/>
                <a:ea typeface="黑体" panose="02010609060101010101" charset="-122"/>
                <a:sym typeface="+mn-ea"/>
              </a:rPr>
              <a:t>    （自然收束式）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4003358" y="2071211"/>
            <a:ext cx="266224" cy="1367790"/>
          </a:xfrm>
          <a:prstGeom prst="leftBrac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52074" y="1374457"/>
            <a:ext cx="448628" cy="248888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88733" y="1876425"/>
            <a:ext cx="533400" cy="15316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latinLnBrk="0" hangingPunct="1"/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篇章结构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3" grpId="0"/>
      <p:bldP spid="14" grpId="0"/>
      <p:bldP spid="15" grpId="0"/>
      <p:bldP spid="16" grpId="0" bldLvl="0" animBg="1"/>
      <p:bldP spid="17" grpId="0" bldLvl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3"/>
          <p:cNvGrpSpPr/>
          <p:nvPr/>
        </p:nvGrpSpPr>
        <p:grpSpPr>
          <a:xfrm>
            <a:off x="2739739" y="1335783"/>
            <a:ext cx="5611959" cy="867930"/>
            <a:chOff x="3276194" y="3281555"/>
            <a:chExt cx="7482612" cy="1157240"/>
          </a:xfrm>
        </p:grpSpPr>
        <p:sp>
          <p:nvSpPr>
            <p:cNvPr id="1048593" name="文本框 24"/>
            <p:cNvSpPr txBox="1"/>
            <p:nvPr/>
          </p:nvSpPr>
          <p:spPr>
            <a:xfrm>
              <a:off x="4112896" y="3281555"/>
              <a:ext cx="6645910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100" b="1" spc="225" dirty="0"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回忆你看过哪些有趣的故事，讲讲故事的主要内容？</a:t>
              </a:r>
            </a:p>
          </p:txBody>
        </p:sp>
        <p:sp>
          <p:nvSpPr>
            <p:cNvPr id="1048594" name="圆角矩形 25"/>
            <p:cNvSpPr/>
            <p:nvPr/>
          </p:nvSpPr>
          <p:spPr>
            <a:xfrm>
              <a:off x="3276601" y="3382520"/>
              <a:ext cx="655320" cy="7177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596" name="矩形 32"/>
            <p:cNvSpPr/>
            <p:nvPr/>
          </p:nvSpPr>
          <p:spPr>
            <a:xfrm>
              <a:off x="3276194" y="3478226"/>
              <a:ext cx="609568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41" name="组合 39"/>
          <p:cNvGrpSpPr/>
          <p:nvPr/>
        </p:nvGrpSpPr>
        <p:grpSpPr>
          <a:xfrm>
            <a:off x="2750521" y="2908907"/>
            <a:ext cx="5804535" cy="867930"/>
            <a:chOff x="3276601" y="3244725"/>
            <a:chExt cx="7739380" cy="1157240"/>
          </a:xfrm>
        </p:grpSpPr>
        <p:sp>
          <p:nvSpPr>
            <p:cNvPr id="6" name="文本框 40"/>
            <p:cNvSpPr txBox="1"/>
            <p:nvPr/>
          </p:nvSpPr>
          <p:spPr>
            <a:xfrm>
              <a:off x="4112896" y="3244725"/>
              <a:ext cx="6903085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100" b="1" spc="225" dirty="0"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如果让你来重新编一个龟兔赛跑的故事，你会怎么编呢？</a:t>
              </a:r>
            </a:p>
          </p:txBody>
        </p:sp>
        <p:sp>
          <p:nvSpPr>
            <p:cNvPr id="7" name="圆角矩形 41"/>
            <p:cNvSpPr/>
            <p:nvPr/>
          </p:nvSpPr>
          <p:spPr>
            <a:xfrm>
              <a:off x="3276601" y="3396490"/>
              <a:ext cx="655320" cy="7177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604" name="矩形 43"/>
            <p:cNvSpPr/>
            <p:nvPr/>
          </p:nvSpPr>
          <p:spPr>
            <a:xfrm>
              <a:off x="3320645" y="3492196"/>
              <a:ext cx="609568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9" name="椭圆 31"/>
          <p:cNvSpPr/>
          <p:nvPr/>
        </p:nvSpPr>
        <p:spPr>
          <a:xfrm>
            <a:off x="553457" y="1501732"/>
            <a:ext cx="1807989" cy="18079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887254" y="1943100"/>
            <a:ext cx="1047750" cy="9829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 b="1" dirty="0">
                <a:cs typeface="+mn-ea"/>
                <a:sym typeface="+mn-lt"/>
              </a:rPr>
              <a:t>小组</a:t>
            </a:r>
          </a:p>
          <a:p>
            <a:pPr algn="ctr"/>
            <a:r>
              <a:rPr lang="zh-CN" altLang="en-US" sz="3000" b="1" dirty="0">
                <a:cs typeface="+mn-ea"/>
                <a:sym typeface="+mn-lt"/>
              </a:rPr>
              <a:t>交流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36409" y="634073"/>
            <a:ext cx="1788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9F8"/>
                </a:solidFill>
              </a:rPr>
              <a:t>https://www.ypppt.com/</a:t>
            </a:r>
            <a:endParaRPr lang="zh-CN" altLang="en-US" sz="1200" dirty="0">
              <a:solidFill>
                <a:srgbClr val="FFF9F8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12"/>
          <p:cNvSpPr txBox="1"/>
          <p:nvPr/>
        </p:nvSpPr>
        <p:spPr>
          <a:xfrm>
            <a:off x="1066324" y="729139"/>
            <a:ext cx="1428750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构思行文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81138" y="1321118"/>
            <a:ext cx="6049804" cy="2811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想一想：</a:t>
            </a:r>
            <a:endParaRPr lang="en-US" altLang="zh-CN" sz="24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你选择的故事是哪一个？</a:t>
            </a:r>
            <a:endParaRPr lang="en-US" altLang="zh-CN" sz="24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你新编的故事的结局是什么？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3.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你想象的故事情节是什么样的？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4.你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新编的故事表达了一个怎样的主题</a:t>
            </a: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867" y="1321117"/>
            <a:ext cx="1230154" cy="306324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3"/>
          <p:cNvGrpSpPr/>
          <p:nvPr/>
        </p:nvGrpSpPr>
        <p:grpSpPr>
          <a:xfrm>
            <a:off x="1014388" y="1147188"/>
            <a:ext cx="7319847" cy="1865257"/>
            <a:chOff x="2875648" y="2991360"/>
            <a:chExt cx="9759795" cy="2487009"/>
          </a:xfrm>
        </p:grpSpPr>
        <p:sp>
          <p:nvSpPr>
            <p:cNvPr id="1048593" name="文本框 24"/>
            <p:cNvSpPr txBox="1"/>
            <p:nvPr/>
          </p:nvSpPr>
          <p:spPr>
            <a:xfrm>
              <a:off x="3749888" y="2993265"/>
              <a:ext cx="488124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225" dirty="0">
                  <a:cs typeface="+mn-ea"/>
                  <a:sym typeface="+mn-lt"/>
                </a:rPr>
                <a:t>《</a:t>
              </a:r>
              <a:r>
                <a:rPr sz="2400">
                  <a:latin typeface="楷体" panose="02010609060101010101" charset="-122"/>
                  <a:ea typeface="楷体" panose="02010609060101010101" charset="-122"/>
                  <a:sym typeface="+mn-ea"/>
                </a:rPr>
                <a:t>〈</a:t>
              </a:r>
              <a:r>
                <a:rPr lang="zh-CN" altLang="en-US" sz="2400" b="1" spc="225" dirty="0">
                  <a:cs typeface="+mn-ea"/>
                  <a:sym typeface="+mn-lt"/>
                </a:rPr>
                <a:t>龟兔赛跑</a:t>
              </a:r>
              <a:r>
                <a:rPr sz="2400">
                  <a:latin typeface="楷体" panose="02010609060101010101" charset="-122"/>
                  <a:ea typeface="楷体" panose="02010609060101010101" charset="-122"/>
                  <a:sym typeface="+mn-ea"/>
                </a:rPr>
                <a:t>〉</a:t>
              </a:r>
              <a:r>
                <a:rPr lang="zh-CN" altLang="en-US" sz="2400" b="1" spc="225" dirty="0">
                  <a:cs typeface="+mn-ea"/>
                  <a:sym typeface="+mn-lt"/>
                </a:rPr>
                <a:t>新编》</a:t>
              </a:r>
            </a:p>
          </p:txBody>
        </p:sp>
        <p:sp>
          <p:nvSpPr>
            <p:cNvPr id="1048594" name="圆角矩形 25"/>
            <p:cNvSpPr/>
            <p:nvPr/>
          </p:nvSpPr>
          <p:spPr>
            <a:xfrm>
              <a:off x="2913381" y="2991360"/>
              <a:ext cx="655320" cy="71775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595" name="矩形 28"/>
            <p:cNvSpPr/>
            <p:nvPr/>
          </p:nvSpPr>
          <p:spPr>
            <a:xfrm>
              <a:off x="3903558" y="3459355"/>
              <a:ext cx="8731885" cy="20190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10000"/>
                </a:lnSpc>
              </a:pPr>
              <a:r>
                <a:rPr lang="zh-CN" altLang="en-US" sz="2100" dirty="0">
                  <a:latin typeface="黑体" panose="02010609060101010101" charset="-122"/>
                  <a:ea typeface="黑体" panose="02010609060101010101" charset="-122"/>
                  <a:cs typeface="+mn-ea"/>
                  <a:sym typeface="+mn-lt"/>
                </a:rPr>
                <a:t>开头先交代故事的起因；中间记叙龟兔再次赛跑的经过，兔子为了赢得比赛跳下水想游到对岸，却差点淹死，乌龟在河里救了兔子；结尾写乌龟和兔子都赢了的原因。</a:t>
              </a:r>
            </a:p>
          </p:txBody>
        </p:sp>
        <p:sp>
          <p:nvSpPr>
            <p:cNvPr id="1048596" name="矩形 32"/>
            <p:cNvSpPr/>
            <p:nvPr/>
          </p:nvSpPr>
          <p:spPr>
            <a:xfrm>
              <a:off x="2875648" y="3017216"/>
              <a:ext cx="712161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40" name="组合 34"/>
          <p:cNvGrpSpPr/>
          <p:nvPr/>
        </p:nvGrpSpPr>
        <p:grpSpPr>
          <a:xfrm>
            <a:off x="1047726" y="2751472"/>
            <a:ext cx="7317783" cy="1572640"/>
            <a:chOff x="2920097" y="3183130"/>
            <a:chExt cx="9757044" cy="2096852"/>
          </a:xfrm>
        </p:grpSpPr>
        <p:sp>
          <p:nvSpPr>
            <p:cNvPr id="1048597" name="文本框 35"/>
            <p:cNvSpPr txBox="1"/>
            <p:nvPr/>
          </p:nvSpPr>
          <p:spPr>
            <a:xfrm>
              <a:off x="3791586" y="3228215"/>
              <a:ext cx="454024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225" dirty="0">
                  <a:cs typeface="+mn-ea"/>
                  <a:sym typeface="+mn-lt"/>
                </a:rPr>
                <a:t>《</a:t>
              </a:r>
              <a:r>
                <a:rPr sz="2400">
                  <a:latin typeface="楷体" panose="02010609060101010101" charset="-122"/>
                  <a:ea typeface="楷体" panose="02010609060101010101" charset="-122"/>
                  <a:sym typeface="+mn-ea"/>
                </a:rPr>
                <a:t>〈</a:t>
              </a:r>
              <a:r>
                <a:rPr lang="zh-CN" altLang="en-US" sz="2400" b="1" spc="225" dirty="0">
                  <a:cs typeface="+mn-ea"/>
                  <a:sym typeface="+mn-lt"/>
                </a:rPr>
                <a:t>愚公移山</a:t>
              </a:r>
              <a:r>
                <a:rPr sz="2400">
                  <a:latin typeface="楷体" panose="02010609060101010101" charset="-122"/>
                  <a:ea typeface="楷体" panose="02010609060101010101" charset="-122"/>
                  <a:sym typeface="+mn-ea"/>
                </a:rPr>
                <a:t>〉</a:t>
              </a:r>
              <a:r>
                <a:rPr lang="zh-CN" altLang="en-US" sz="2400" b="1" spc="225" dirty="0">
                  <a:cs typeface="+mn-ea"/>
                  <a:sym typeface="+mn-lt"/>
                </a:rPr>
                <a:t>新编》</a:t>
              </a:r>
            </a:p>
          </p:txBody>
        </p:sp>
        <p:sp>
          <p:nvSpPr>
            <p:cNvPr id="1048598" name="圆角矩形 36"/>
            <p:cNvSpPr/>
            <p:nvPr/>
          </p:nvSpPr>
          <p:spPr>
            <a:xfrm>
              <a:off x="2955291" y="3183130"/>
              <a:ext cx="655320" cy="71775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>
                <a:cs typeface="+mn-ea"/>
                <a:sym typeface="+mn-lt"/>
              </a:endParaRPr>
            </a:p>
          </p:txBody>
        </p:sp>
        <p:sp>
          <p:nvSpPr>
            <p:cNvPr id="1048599" name="矩形 37"/>
            <p:cNvSpPr/>
            <p:nvPr/>
          </p:nvSpPr>
          <p:spPr>
            <a:xfrm>
              <a:off x="3931286" y="3734944"/>
              <a:ext cx="8745855" cy="15450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10000"/>
                </a:lnSpc>
              </a:pPr>
              <a:r>
                <a:rPr lang="zh-CN" altLang="en-US" sz="2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cs typeface="+mn-ea"/>
                  <a:sym typeface="+mn-lt"/>
                </a:rPr>
                <a:t>开头写智叟从未来学校毕业，乘坐宇宙飞船回到家乡；中间记叙智叟运用科技产品帮助愚公移山；结尾写愚公决定把孙儿们都送入未来学校，学习科学文化知识。</a:t>
              </a:r>
            </a:p>
          </p:txBody>
        </p:sp>
        <p:sp>
          <p:nvSpPr>
            <p:cNvPr id="1048600" name="矩形 38"/>
            <p:cNvSpPr/>
            <p:nvPr/>
          </p:nvSpPr>
          <p:spPr>
            <a:xfrm>
              <a:off x="2920097" y="3208986"/>
              <a:ext cx="712161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2" name="燕尾形箭头 1"/>
          <p:cNvSpPr/>
          <p:nvPr/>
        </p:nvSpPr>
        <p:spPr>
          <a:xfrm>
            <a:off x="1178243" y="421005"/>
            <a:ext cx="1665446" cy="689134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12"/>
          <p:cNvSpPr txBox="1"/>
          <p:nvPr/>
        </p:nvSpPr>
        <p:spPr>
          <a:xfrm>
            <a:off x="1288732" y="511493"/>
            <a:ext cx="1291590" cy="4893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精选素材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1178243" y="515303"/>
            <a:ext cx="1591151" cy="774859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12"/>
          <p:cNvSpPr txBox="1"/>
          <p:nvPr/>
        </p:nvSpPr>
        <p:spPr>
          <a:xfrm>
            <a:off x="1320165" y="605790"/>
            <a:ext cx="1121093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列提纲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07180" y="1993106"/>
            <a:ext cx="4403408" cy="20802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①乌鸦看到路边有一个瓶子，里</a:t>
            </a:r>
          </a:p>
          <a:p>
            <a:pPr algn="just"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面有一些水。（略写）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               </a:t>
            </a:r>
            <a:endParaRPr lang="zh-CN" altLang="en-US" sz="1800">
              <a:latin typeface="黑体" panose="02010609060101010101" charset="-122"/>
              <a:ea typeface="黑体" panose="02010609060101010101" charset="-122"/>
            </a:endParaRPr>
          </a:p>
          <a:p>
            <a:pPr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② 乌鸦想用扔石子的老办法喝水，</a:t>
            </a:r>
          </a:p>
          <a:p>
            <a:pPr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却一颗石子也没找到。（略写）</a:t>
            </a:r>
          </a:p>
          <a:p>
            <a:pPr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③乌鸦停下来思考，看到一片竹林，</a:t>
            </a:r>
          </a:p>
          <a:p>
            <a:pPr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想到用竹管喝水的办法，终于喝到</a:t>
            </a:r>
          </a:p>
          <a:p>
            <a:pPr fontAlgn="auto"/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了水。（详写）    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27960" y="829628"/>
            <a:ext cx="3797618" cy="4957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</a:rPr>
              <a:t>《乌鸦喝水》新编</a:t>
            </a:r>
            <a:endParaRPr lang="en-US" altLang="zh-CN" sz="27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94561" y="1383506"/>
            <a:ext cx="5542121" cy="6172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开头（略写）：交代故事发生的背景，乌鸦出去旅游时口渴了，到处找水喝。（交代背景式）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67878" y="2447449"/>
            <a:ext cx="1824514" cy="8915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>
                <a:latin typeface="黑体" panose="02010609060101010101" charset="-122"/>
                <a:ea typeface="黑体" panose="02010609060101010101" charset="-122"/>
                <a:sym typeface="+mn-ea"/>
              </a:rPr>
              <a:t>      </a:t>
            </a:r>
            <a:r>
              <a:rPr lang="zh-CN" altLang="en-US" sz="1800">
                <a:latin typeface="黑体" panose="02010609060101010101" charset="-122"/>
                <a:ea typeface="黑体" panose="02010609060101010101" charset="-122"/>
                <a:sym typeface="+mn-ea"/>
              </a:rPr>
              <a:t>具体描写</a:t>
            </a:r>
          </a:p>
          <a:p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中间：乌鸦喝水</a:t>
            </a:r>
          </a:p>
          <a:p>
            <a:r>
              <a:rPr lang="zh-CN" altLang="en-US" sz="1800">
                <a:latin typeface="黑体" panose="02010609060101010101" charset="-122"/>
                <a:ea typeface="黑体" panose="02010609060101010101" charset="-122"/>
              </a:rPr>
              <a:t>      的过程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23599" y="4039076"/>
            <a:ext cx="5584031" cy="6172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>
                <a:latin typeface="黑体" panose="02010609060101010101" charset="-122"/>
                <a:ea typeface="黑体" panose="02010609060101010101" charset="-122"/>
                <a:sym typeface="+mn-ea"/>
              </a:rPr>
              <a:t>结尾（略写）：乌鸦明白了做任何事都要多动脑筋，</a:t>
            </a:r>
          </a:p>
          <a:p>
            <a:r>
              <a:rPr lang="zh-CN" altLang="en-US" sz="1800">
                <a:latin typeface="黑体" panose="02010609060101010101" charset="-122"/>
                <a:ea typeface="黑体" panose="02010609060101010101" charset="-122"/>
                <a:sym typeface="+mn-ea"/>
              </a:rPr>
              <a:t>              注重创新的道理。（感悟式）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3869055" y="2038350"/>
            <a:ext cx="265748" cy="1744980"/>
          </a:xfrm>
          <a:prstGeom prst="leftBrac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52074" y="1531620"/>
            <a:ext cx="448628" cy="248888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88733" y="2033588"/>
            <a:ext cx="533400" cy="15316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latinLnBrk="0" hangingPunct="1"/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篇章结构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3" grpId="0"/>
      <p:bldP spid="14" grpId="0"/>
      <p:bldP spid="15" grpId="0"/>
      <p:bldP spid="16" grpId="0" bldLvl="0" animBg="1"/>
      <p:bldP spid="17" grpId="0" bldLvl="0" animBg="1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874395" y="603885"/>
            <a:ext cx="1443038" cy="679133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12"/>
          <p:cNvSpPr txBox="1"/>
          <p:nvPr/>
        </p:nvSpPr>
        <p:spPr>
          <a:xfrm>
            <a:off x="984885" y="694373"/>
            <a:ext cx="1037749" cy="4893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342900">
              <a:lnSpc>
                <a:spcPct val="13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好 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92029" y="1359218"/>
            <a:ext cx="7466171" cy="2811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200000"/>
              </a:lnSpc>
            </a:pPr>
            <a:r>
              <a:rPr lang="zh-CN" altLang="en-US" sz="1800">
                <a:latin typeface="楷体" panose="02010609060101010101" charset="-122"/>
                <a:ea typeface="楷体" panose="02010609060101010101" charset="-122"/>
                <a:sym typeface="+mn-ea"/>
              </a:rPr>
              <a:t>善良     狡猾    懒惰    贪婪    胆怯    害羞     聪明</a:t>
            </a:r>
          </a:p>
          <a:p>
            <a:pPr indent="342900">
              <a:lnSpc>
                <a:spcPct val="200000"/>
              </a:lnSpc>
            </a:pPr>
            <a:r>
              <a:rPr lang="zh-CN" altLang="en-US" sz="1800">
                <a:latin typeface="楷体" panose="02010609060101010101" charset="-122"/>
                <a:ea typeface="楷体" panose="02010609060101010101" charset="-122"/>
                <a:sym typeface="+mn-ea"/>
              </a:rPr>
              <a:t>勤劳     坚毅    傲慢    惊慌    激动    兴奋     犹豫</a:t>
            </a:r>
          </a:p>
          <a:p>
            <a:pPr indent="342900">
              <a:lnSpc>
                <a:spcPct val="200000"/>
              </a:lnSpc>
            </a:pPr>
            <a:r>
              <a:rPr lang="zh-CN" altLang="en-US" sz="1800">
                <a:latin typeface="楷体" panose="02010609060101010101" charset="-122"/>
                <a:ea typeface="楷体" panose="02010609060101010101" charset="-122"/>
                <a:sym typeface="+mn-ea"/>
              </a:rPr>
              <a:t>花言巧语     装模作样     小心翼翼     悠闲自在     胆小如鼠</a:t>
            </a:r>
          </a:p>
          <a:p>
            <a:pPr indent="342900">
              <a:lnSpc>
                <a:spcPct val="200000"/>
              </a:lnSpc>
            </a:pPr>
            <a:r>
              <a:rPr lang="zh-CN" altLang="en-US" sz="1800">
                <a:latin typeface="楷体" panose="02010609060101010101" charset="-122"/>
                <a:ea typeface="楷体" panose="02010609060101010101" charset="-122"/>
                <a:sym typeface="+mn-ea"/>
              </a:rPr>
              <a:t>骄傲自满     目中无人     心灵手巧     心花怒放     语无伦次     </a:t>
            </a:r>
          </a:p>
          <a:p>
            <a:pPr indent="342900">
              <a:lnSpc>
                <a:spcPct val="200000"/>
              </a:lnSpc>
            </a:pPr>
            <a:r>
              <a:rPr lang="zh-CN" altLang="en-US" sz="1800">
                <a:latin typeface="楷体" panose="02010609060101010101" charset="-122"/>
                <a:ea typeface="楷体" panose="02010609060101010101" charset="-122"/>
                <a:sym typeface="+mn-ea"/>
              </a:rPr>
              <a:t>伶牙俐齿     大步流星     指手画脚     张牙舞爪     夸夸其谈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1167765" y="509588"/>
            <a:ext cx="1443038" cy="731520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12"/>
          <p:cNvSpPr txBox="1"/>
          <p:nvPr/>
        </p:nvSpPr>
        <p:spPr>
          <a:xfrm>
            <a:off x="1278256" y="600076"/>
            <a:ext cx="1015841" cy="4893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342900">
              <a:lnSpc>
                <a:spcPct val="13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好 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54894" y="1223010"/>
            <a:ext cx="7200424" cy="29489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sym typeface="+mn-ea"/>
              </a:rPr>
              <a:t>乌鸦的喉咙像着了火，渴极了，它已经没有一丝力气，奄奄一息地躺在瓶子边。</a:t>
            </a:r>
          </a:p>
          <a:p>
            <a:pPr indent="540068">
              <a:lnSpc>
                <a:spcPct val="15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sym typeface="+mn-ea"/>
              </a:rPr>
              <a:t>到了下坡段，乌龟脸上拂过一丝笑意，他先把前腿一缩，后腿一蹬，然后头一低，就直往下滚。</a:t>
            </a:r>
          </a:p>
          <a:p>
            <a:pPr indent="540068">
              <a:lnSpc>
                <a:spcPct val="15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sym typeface="+mn-ea"/>
              </a:rPr>
              <a:t>3.丑小鸭来到河边，捡起天鹅落下的羽毛，并将这些羽毛小心翼翼地插在自己身上，再用胶水粘住。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019651" y="958691"/>
            <a:ext cx="6829425" cy="34290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sym typeface="+mn-ea"/>
              </a:rPr>
              <a:t>4.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sym typeface="+mn-ea"/>
              </a:rPr>
              <a:t>兔子穿着紧身运动衣，新潮运动鞋，显得干净利落。他伸伸腿，弯弯腰，心想：我这次只要不睡觉、不骄傲，就一定能赢得比赛。</a:t>
            </a:r>
          </a:p>
          <a:p>
            <a:pPr indent="540068">
              <a:lnSpc>
                <a:spcPct val="150000"/>
              </a:lnSpc>
            </a:pPr>
            <a:endParaRPr lang="zh-CN" altLang="en-US" sz="21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540068">
              <a:lnSpc>
                <a:spcPct val="150000"/>
              </a:lnSpc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sym typeface="+mn-ea"/>
              </a:rPr>
              <a:t>5.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sym typeface="+mn-ea"/>
              </a:rPr>
              <a:t>爱美的孔雀把自己打扮得更加美丽了，她身披一件五颜六色的锦衣，头戴一朵艳丽的玫瑰花，得意扬扬地在大家面前炫耀着，似乎那美丽的桂冠已经戴在她头上了。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1157288" y="446723"/>
            <a:ext cx="1601629" cy="773906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12"/>
          <p:cNvSpPr txBox="1"/>
          <p:nvPr/>
        </p:nvSpPr>
        <p:spPr>
          <a:xfrm>
            <a:off x="1267777" y="537210"/>
            <a:ext cx="1153478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好开头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75849" y="1149668"/>
            <a:ext cx="6977539" cy="34301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30000"/>
              </a:lnSpc>
            </a:pPr>
            <a:r>
              <a:rPr sz="2100">
                <a:latin typeface="楷体" panose="02010609060101010101" charset="-122"/>
                <a:ea typeface="楷体" panose="02010609060101010101" charset="-122"/>
                <a:sym typeface="+mn-ea"/>
              </a:rPr>
              <a:t>（先声夺人式）“我赢啦！我赢啦！”兔子赢了比赛，一边欢呼着，一边连蹦带跳地向远处跑去。（选自《〈龟兔赛跑〉新编》）</a:t>
            </a:r>
          </a:p>
          <a:p>
            <a:pPr indent="540068">
              <a:lnSpc>
                <a:spcPct val="130000"/>
              </a:lnSpc>
            </a:pPr>
            <a:r>
              <a:rPr sz="2100">
                <a:latin typeface="楷体" panose="02010609060101010101" charset="-122"/>
                <a:ea typeface="楷体" panose="02010609060101010101" charset="-122"/>
                <a:sym typeface="+mn-ea"/>
              </a:rPr>
              <a:t>（开门见山式）自从青蛙对小鸟说天只有井口那么大后，他被大家取笑了很长一段时间。青蛙想：我一定要开阔自己的眼界，让大家对我刮目相看。于是，他想来想去，想到了一个好办法——在井内通上互联网。（选自《〈坐井观天〉新编》）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1083945" y="561975"/>
            <a:ext cx="1601629" cy="774383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/>
              <a:t> </a:t>
            </a:r>
          </a:p>
        </p:txBody>
      </p:sp>
      <p:sp>
        <p:nvSpPr>
          <p:cNvPr id="3" name="文本框 112"/>
          <p:cNvSpPr txBox="1"/>
          <p:nvPr/>
        </p:nvSpPr>
        <p:spPr>
          <a:xfrm>
            <a:off x="1194436" y="652462"/>
            <a:ext cx="1132046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好结尾                      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54894" y="1338263"/>
            <a:ext cx="7108031" cy="29489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自然收束式）就这样，老虎再次恢复了自己百兽之王的地位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选自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《〈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狐假虎威〉新编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》）</a:t>
            </a:r>
          </a:p>
          <a:p>
            <a:pPr indent="540068">
              <a:lnSpc>
                <a:spcPct val="150000"/>
              </a:lnSpc>
            </a:pPr>
            <a:endParaRPr sz="21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540068">
              <a:lnSpc>
                <a:spcPct val="150000"/>
              </a:lnSpc>
            </a:pP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升华主题式）把自己藏在壳里固然安全，但失去的会更多。只有勇敢地脱掉外壳，才能获得自由，获得快乐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选自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《〈</a:t>
            </a:r>
            <a:r>
              <a:rPr sz="21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胆小的乌龟〉新编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sym typeface="+mn-ea"/>
              </a:rPr>
              <a:t>》）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" y="-10001"/>
            <a:ext cx="9206865" cy="5162550"/>
          </a:xfrm>
          <a:prstGeom prst="rect">
            <a:avLst/>
          </a:prstGeom>
        </p:spPr>
      </p:pic>
      <p:sp>
        <p:nvSpPr>
          <p:cNvPr id="1048875" name="文本框 3"/>
          <p:cNvSpPr txBox="1"/>
          <p:nvPr/>
        </p:nvSpPr>
        <p:spPr>
          <a:xfrm>
            <a:off x="836742" y="1204913"/>
            <a:ext cx="692497" cy="24136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spc="225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zh-CN" altLang="en-US" sz="3600" b="1" spc="225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感谢观看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8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8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8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8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8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75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14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86" y="-9525"/>
            <a:ext cx="9210675" cy="5168265"/>
          </a:xfrm>
          <a:prstGeom prst="rect">
            <a:avLst/>
          </a:prstGeom>
        </p:spPr>
      </p:pic>
      <p:sp>
        <p:nvSpPr>
          <p:cNvPr id="3076" name="文本框 4"/>
          <p:cNvSpPr txBox="1"/>
          <p:nvPr/>
        </p:nvSpPr>
        <p:spPr>
          <a:xfrm>
            <a:off x="5289709" y="200501"/>
            <a:ext cx="1780223" cy="56784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农夫与蛇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88" y="-20479"/>
            <a:ext cx="9167813" cy="5211128"/>
          </a:xfrm>
          <a:prstGeom prst="rect">
            <a:avLst/>
          </a:prstGeom>
        </p:spPr>
      </p:pic>
      <p:sp>
        <p:nvSpPr>
          <p:cNvPr id="3076" name="文本框 4"/>
          <p:cNvSpPr txBox="1"/>
          <p:nvPr/>
        </p:nvSpPr>
        <p:spPr>
          <a:xfrm>
            <a:off x="1630204" y="454819"/>
            <a:ext cx="1408271" cy="56784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小红帽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5"/>
            <a:ext cx="9144000" cy="5142910"/>
          </a:xfrm>
          <a:prstGeom prst="rect">
            <a:avLst/>
          </a:prstGeom>
        </p:spPr>
      </p:pic>
      <p:sp>
        <p:nvSpPr>
          <p:cNvPr id="3076" name="文本框 4"/>
          <p:cNvSpPr txBox="1"/>
          <p:nvPr/>
        </p:nvSpPr>
        <p:spPr>
          <a:xfrm>
            <a:off x="5798820" y="243364"/>
            <a:ext cx="1695450" cy="56784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狐假虎威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4897" y="1315403"/>
            <a:ext cx="6958013" cy="33604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10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你一定知道《龟兔赛跑》的故事吧。如果让你重新编一个龟兔赛跑的故事，你会怎么编呢？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 先设想一下故事的结局：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）乌龟和兔子都赢了。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）乌龟和兔子都没能赢。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）兔子赢了。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（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）乌龟又赢了。</a:t>
            </a:r>
          </a:p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    假如我们选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乌龟又赢了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这个结局，可以根据新的故事情节，如：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56660" y="828199"/>
            <a:ext cx="1725454" cy="4800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sym typeface="+mn-ea"/>
              </a:rPr>
              <a:t>故事新编</a:t>
            </a:r>
          </a:p>
        </p:txBody>
      </p:sp>
      <p:sp>
        <p:nvSpPr>
          <p:cNvPr id="6" name="文本框 112"/>
          <p:cNvSpPr txBox="1"/>
          <p:nvPr/>
        </p:nvSpPr>
        <p:spPr>
          <a:xfrm>
            <a:off x="841058" y="641508"/>
            <a:ext cx="1403985" cy="549381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3429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习作内容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2015" y="921068"/>
            <a:ext cx="1195388" cy="1765935"/>
          </a:xfrm>
          <a:prstGeom prst="rect">
            <a:avLst/>
          </a:prstGeom>
        </p:spPr>
      </p:pic>
      <p:sp>
        <p:nvSpPr>
          <p:cNvPr id="27" name="圆角矩形 26"/>
          <p:cNvSpPr/>
          <p:nvPr/>
        </p:nvSpPr>
        <p:spPr>
          <a:xfrm>
            <a:off x="2339340" y="908685"/>
            <a:ext cx="5785009" cy="1771174"/>
          </a:xfrm>
          <a:prstGeom prst="roundRect">
            <a:avLst/>
          </a:prstGeom>
          <a:solidFill>
            <a:srgbClr val="FCDEFE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54593" y="979646"/>
            <a:ext cx="5669756" cy="166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）河流挡道  撞上树桩  掉进陷阱（路遇不测）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）路反方向，这回比谁跑得慢（急中出错）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）路过一片萝卜地，看到水灵灵的萝卜（遇到诱惑）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859" y="2946559"/>
            <a:ext cx="1143953" cy="1409224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353151" y="2897029"/>
            <a:ext cx="5771198" cy="1466850"/>
          </a:xfrm>
          <a:prstGeom prst="roundRect">
            <a:avLst/>
          </a:prstGeom>
          <a:solidFill>
            <a:srgbClr val="FCDEFE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dirty="0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19826" y="2884170"/>
            <a:ext cx="5704523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）新增了一段下坡路，乌龟头一缩迅速滚下（赛程变化）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）借助滑板   利用宝葫芦（借助工具）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6" grpId="0"/>
      <p:bldP spid="9" grpId="0" bldLvl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8216" y="925354"/>
            <a:ext cx="7361396" cy="33923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10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 新编故事是不是特别有趣？我们也来写一写吧！可以新编《龟兔赛跑》，也可以另选一个熟悉的故事，如《狐假虎威》《坐井观天》《狐狸和乌鸦》，创编新故事。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编完后，可以配上插图，把习作贴在教室里的墙报上，大家一起分享这些有趣的故事。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为中华之崛起而读书好好学习天天向上</Template>
  <TotalTime>8</TotalTime>
  <Words>2067</Words>
  <Application>Microsoft Office PowerPoint</Application>
  <PresentationFormat>全屏显示(16:9)</PresentationFormat>
  <Paragraphs>187</Paragraphs>
  <Slides>39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Meiryo</vt:lpstr>
      <vt:lpstr>黑体</vt:lpstr>
      <vt:lpstr>楷体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2015-05-05T08:02:00Z</dcterms:created>
  <dcterms:modified xsi:type="dcterms:W3CDTF">2021-09-29T01:05:51Z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