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885" r:id="rId2"/>
  </p:sldMasterIdLst>
  <p:notesMasterIdLst>
    <p:notesMasterId r:id="rId43"/>
  </p:notesMasterIdLst>
  <p:handoutMasterIdLst>
    <p:handoutMasterId r:id="rId44"/>
  </p:handoutMasterIdLst>
  <p:sldIdLst>
    <p:sldId id="447" r:id="rId3"/>
    <p:sldId id="488" r:id="rId4"/>
    <p:sldId id="449" r:id="rId5"/>
    <p:sldId id="450" r:id="rId6"/>
    <p:sldId id="452" r:id="rId7"/>
    <p:sldId id="453" r:id="rId8"/>
    <p:sldId id="454" r:id="rId9"/>
    <p:sldId id="455" r:id="rId10"/>
    <p:sldId id="458" r:id="rId11"/>
    <p:sldId id="456" r:id="rId12"/>
    <p:sldId id="457" r:id="rId13"/>
    <p:sldId id="459" r:id="rId14"/>
    <p:sldId id="463" r:id="rId15"/>
    <p:sldId id="460" r:id="rId16"/>
    <p:sldId id="487" r:id="rId17"/>
    <p:sldId id="464" r:id="rId18"/>
    <p:sldId id="465" r:id="rId19"/>
    <p:sldId id="461" r:id="rId20"/>
    <p:sldId id="466" r:id="rId21"/>
    <p:sldId id="467" r:id="rId22"/>
    <p:sldId id="468" r:id="rId23"/>
    <p:sldId id="469" r:id="rId24"/>
    <p:sldId id="473" r:id="rId25"/>
    <p:sldId id="470" r:id="rId26"/>
    <p:sldId id="474" r:id="rId27"/>
    <p:sldId id="475" r:id="rId28"/>
    <p:sldId id="476" r:id="rId29"/>
    <p:sldId id="477" r:id="rId30"/>
    <p:sldId id="478" r:id="rId31"/>
    <p:sldId id="471" r:id="rId32"/>
    <p:sldId id="479" r:id="rId33"/>
    <p:sldId id="480" r:id="rId34"/>
    <p:sldId id="481" r:id="rId35"/>
    <p:sldId id="482" r:id="rId36"/>
    <p:sldId id="483" r:id="rId37"/>
    <p:sldId id="484" r:id="rId38"/>
    <p:sldId id="485" r:id="rId39"/>
    <p:sldId id="486" r:id="rId40"/>
    <p:sldId id="472" r:id="rId41"/>
    <p:sldId id="489" r:id="rId42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33CC"/>
    <a:srgbClr val="0000FF"/>
    <a:srgbClr val="FF0066"/>
    <a:srgbClr val="00FFFF"/>
    <a:srgbClr val="00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4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D51290-BD60-4656-ACB6-38F4D011867A}" type="datetimeFigureOut">
              <a:rPr lang="zh-CN" altLang="en-US"/>
              <a:pPr>
                <a:defRPr/>
              </a:pPr>
              <a:t>2021/9/29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D78E116-1A40-4A09-9224-5E86996AEB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657325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045BED-9FA4-4F62-9DB3-AD3963C8FC67}" type="datetimeFigureOut">
              <a:rPr lang="zh-CN" altLang="en-US"/>
              <a:pPr>
                <a:defRPr/>
              </a:pPr>
              <a:t>2021/9/29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1DA8993-DBF7-4FF5-BCBE-CCEA70C654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569728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874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314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676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 userDrawn="1"/>
        </p:nvGrpSpPr>
        <p:grpSpPr bwMode="auto">
          <a:xfrm>
            <a:off x="0" y="3398838"/>
            <a:ext cx="9144000" cy="1744662"/>
            <a:chOff x="1" y="4546271"/>
            <a:chExt cx="12191999" cy="2326243"/>
          </a:xfrm>
        </p:grpSpPr>
        <p:sp>
          <p:nvSpPr>
            <p:cNvPr id="3" name="任意多边形 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任意多边形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5" name="图片 4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6" name="图片 5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8634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3" name="图片 2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4" name="图片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3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4"/>
          <p:cNvGrpSpPr>
            <a:grpSpLocks/>
          </p:cNvGrpSpPr>
          <p:nvPr userDrawn="1"/>
        </p:nvGrpSpPr>
        <p:grpSpPr bwMode="auto">
          <a:xfrm>
            <a:off x="2911475" y="-17463"/>
            <a:ext cx="3321050" cy="1430338"/>
            <a:chOff x="2699791" y="-11763"/>
            <a:chExt cx="3321465" cy="1431385"/>
          </a:xfrm>
        </p:grpSpPr>
        <p:pic>
          <p:nvPicPr>
            <p:cNvPr id="7" name="图片 1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3665" y="0"/>
              <a:ext cx="504056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16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-11763"/>
              <a:ext cx="1008112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1" y="104946"/>
              <a:ext cx="3321465" cy="1314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图片 15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371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36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73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231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307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93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901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3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32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3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 userDrawn="1"/>
        </p:nvGrpSpPr>
        <p:grpSpPr bwMode="auto">
          <a:xfrm>
            <a:off x="0" y="3351213"/>
            <a:ext cx="9144000" cy="1744662"/>
            <a:chOff x="1" y="4546271"/>
            <a:chExt cx="12191999" cy="2326243"/>
          </a:xfrm>
        </p:grpSpPr>
        <p:sp>
          <p:nvSpPr>
            <p:cNvPr id="3" name="任意多边形 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任意多边形 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5" name="图片 4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6" name="图片 5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7" name="图片 6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7460566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7963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637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34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3" name="图片 2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88051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>
            <a:extLst>
              <a:ext uri="{FF2B5EF4-FFF2-40B4-BE49-F238E27FC236}"/>
            </a:extLst>
          </p:cNvPr>
          <p:cNvSpPr/>
          <p:nvPr userDrawn="1"/>
        </p:nvSpPr>
        <p:spPr>
          <a:xfrm>
            <a:off x="6892925" y="-1676400"/>
            <a:ext cx="3781425" cy="3779838"/>
          </a:xfrm>
          <a:prstGeom prst="ellipse">
            <a:avLst/>
          </a:prstGeom>
          <a:solidFill>
            <a:srgbClr val="6BB0C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图片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700088"/>
            <a:ext cx="31623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8293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098069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grpSp>
        <p:nvGrpSpPr>
          <p:cNvPr id="5" name="组合 11"/>
          <p:cNvGrpSpPr>
            <a:grpSpLocks/>
          </p:cNvGrpSpPr>
          <p:nvPr userDrawn="1"/>
        </p:nvGrpSpPr>
        <p:grpSpPr bwMode="auto">
          <a:xfrm>
            <a:off x="250825" y="979488"/>
            <a:ext cx="8785225" cy="3897312"/>
            <a:chOff x="251520" y="980207"/>
            <a:chExt cx="8784976" cy="3895800"/>
          </a:xfrm>
        </p:grpSpPr>
        <p:sp>
          <p:nvSpPr>
            <p:cNvPr id="6" name="圆角矩形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1520" y="980207"/>
              <a:ext cx="8784976" cy="3895800"/>
            </a:xfrm>
            <a:prstGeom prst="roundRect">
              <a:avLst>
                <a:gd name="adj" fmla="val 11033"/>
              </a:avLst>
            </a:prstGeom>
            <a:solidFill>
              <a:srgbClr val="B6DDE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圆角矩形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76929" y="1089702"/>
              <a:ext cx="8534158" cy="3676811"/>
            </a:xfrm>
            <a:prstGeom prst="roundRect">
              <a:avLst>
                <a:gd name="adj" fmla="val 11033"/>
              </a:avLst>
            </a:prstGeom>
            <a:noFill/>
            <a:ln w="25400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254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grpSp>
        <p:nvGrpSpPr>
          <p:cNvPr id="5" name="组合 11"/>
          <p:cNvGrpSpPr>
            <a:grpSpLocks/>
          </p:cNvGrpSpPr>
          <p:nvPr userDrawn="1"/>
        </p:nvGrpSpPr>
        <p:grpSpPr bwMode="auto">
          <a:xfrm>
            <a:off x="250825" y="771525"/>
            <a:ext cx="8785225" cy="3897313"/>
            <a:chOff x="251520" y="980207"/>
            <a:chExt cx="8784976" cy="3895800"/>
          </a:xfrm>
        </p:grpSpPr>
        <p:sp>
          <p:nvSpPr>
            <p:cNvPr id="6" name="圆角矩形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1520" y="980207"/>
              <a:ext cx="8784976" cy="3895800"/>
            </a:xfrm>
            <a:prstGeom prst="roundRect">
              <a:avLst>
                <a:gd name="adj" fmla="val 11033"/>
              </a:avLst>
            </a:prstGeom>
            <a:solidFill>
              <a:srgbClr val="B6DDE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圆角矩形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76929" y="1089702"/>
              <a:ext cx="8534158" cy="3676809"/>
            </a:xfrm>
            <a:prstGeom prst="roundRect">
              <a:avLst>
                <a:gd name="adj" fmla="val 11033"/>
              </a:avLst>
            </a:prstGeom>
            <a:noFill/>
            <a:ln w="25400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804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sp>
        <p:nvSpPr>
          <p:cNvPr id="5" name="矩形 4">
            <a:extLst>
              <a:ext uri="{FF2B5EF4-FFF2-40B4-BE49-F238E27FC236}"/>
            </a:extLst>
          </p:cNvPr>
          <p:cNvSpPr/>
          <p:nvPr userDrawn="1"/>
        </p:nvSpPr>
        <p:spPr>
          <a:xfrm>
            <a:off x="7740650" y="0"/>
            <a:ext cx="1403350" cy="700088"/>
          </a:xfrm>
          <a:prstGeom prst="rect">
            <a:avLst/>
          </a:prstGeom>
          <a:solidFill>
            <a:srgbClr val="FAF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6" name="组合 11"/>
          <p:cNvGrpSpPr>
            <a:grpSpLocks/>
          </p:cNvGrpSpPr>
          <p:nvPr userDrawn="1"/>
        </p:nvGrpSpPr>
        <p:grpSpPr bwMode="auto">
          <a:xfrm>
            <a:off x="179388" y="258763"/>
            <a:ext cx="8785225" cy="4689475"/>
            <a:chOff x="251520" y="980207"/>
            <a:chExt cx="8784976" cy="3895800"/>
          </a:xfrm>
        </p:grpSpPr>
        <p:sp>
          <p:nvSpPr>
            <p:cNvPr id="7" name="圆角矩形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1520" y="980207"/>
              <a:ext cx="8784976" cy="3895800"/>
            </a:xfrm>
            <a:prstGeom prst="roundRect">
              <a:avLst>
                <a:gd name="adj" fmla="val 11033"/>
              </a:avLst>
            </a:prstGeom>
            <a:solidFill>
              <a:srgbClr val="B6DDE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圆角矩形 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76928" y="1089669"/>
              <a:ext cx="8534158" cy="3676876"/>
            </a:xfrm>
            <a:prstGeom prst="roundRect">
              <a:avLst>
                <a:gd name="adj" fmla="val 11033"/>
              </a:avLst>
            </a:prstGeom>
            <a:noFill/>
            <a:ln w="25400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6834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  <a:extLst/>
        </p:spPr>
      </p:pic>
      <p:pic>
        <p:nvPicPr>
          <p:cNvPr id="3" name="图片 2">
            <a:extLst>
              <a:ext uri="{FF2B5EF4-FFF2-40B4-BE49-F238E27FC236}"/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4" name="图片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3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13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5465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40863;&#20820;&#36187;&#36305;.wmv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6"/>
          <p:cNvGrpSpPr>
            <a:grpSpLocks/>
          </p:cNvGrpSpPr>
          <p:nvPr/>
        </p:nvGrpSpPr>
        <p:grpSpPr bwMode="auto">
          <a:xfrm>
            <a:off x="1352550" y="411510"/>
            <a:ext cx="6329363" cy="1879600"/>
            <a:chOff x="63467" y="1087421"/>
            <a:chExt cx="6328898" cy="1880128"/>
          </a:xfrm>
        </p:grpSpPr>
        <p:grpSp>
          <p:nvGrpSpPr>
            <p:cNvPr id="16389" name="组合 24"/>
            <p:cNvGrpSpPr>
              <a:grpSpLocks/>
            </p:cNvGrpSpPr>
            <p:nvPr/>
          </p:nvGrpSpPr>
          <p:grpSpPr bwMode="auto">
            <a:xfrm>
              <a:off x="63467" y="2071947"/>
              <a:ext cx="928656" cy="752686"/>
              <a:chOff x="-56479" y="1028836"/>
              <a:chExt cx="1252920" cy="1015506"/>
            </a:xfrm>
          </p:grpSpPr>
          <p:cxnSp>
            <p:nvCxnSpPr>
              <p:cNvPr id="20" name="直接连接符 19">
                <a:extLst>
                  <a:ext uri="{FF2B5EF4-FFF2-40B4-BE49-F238E27FC236}"/>
                </a:extLst>
              </p:cNvPr>
              <p:cNvCxnSpPr/>
              <p:nvPr/>
            </p:nvCxnSpPr>
            <p:spPr>
              <a:xfrm flipH="1">
                <a:off x="-2937" y="1028836"/>
                <a:ext cx="1199329" cy="961946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椭圆 20">
                <a:extLst>
                  <a:ext uri="{FF2B5EF4-FFF2-40B4-BE49-F238E27FC236}"/>
                </a:extLst>
              </p:cNvPr>
              <p:cNvSpPr/>
              <p:nvPr/>
            </p:nvSpPr>
            <p:spPr>
              <a:xfrm>
                <a:off x="-56479" y="1947934"/>
                <a:ext cx="94233" cy="96408"/>
              </a:xfrm>
              <a:prstGeom prst="ellipse">
                <a:avLst/>
              </a:prstGeom>
              <a:solidFill>
                <a:srgbClr val="297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16390" name="矩形 2"/>
            <p:cNvSpPr>
              <a:spLocks noChangeArrowheads="1"/>
            </p:cNvSpPr>
            <p:nvPr/>
          </p:nvSpPr>
          <p:spPr bwMode="auto">
            <a:xfrm>
              <a:off x="1195123" y="1302290"/>
              <a:ext cx="4175115" cy="769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 dirty="0">
                  <a:solidFill>
                    <a:srgbClr val="297083"/>
                  </a:solidFill>
                  <a:latin typeface="宋体" pitchFamily="2" charset="-122"/>
                  <a:ea typeface="黑体" pitchFamily="49" charset="-122"/>
                </a:rPr>
                <a:t>习作：故事新编</a:t>
              </a:r>
            </a:p>
          </p:txBody>
        </p:sp>
        <p:grpSp>
          <p:nvGrpSpPr>
            <p:cNvPr id="16391" name="组合 7"/>
            <p:cNvGrpSpPr>
              <a:grpSpLocks/>
            </p:cNvGrpSpPr>
            <p:nvPr/>
          </p:nvGrpSpPr>
          <p:grpSpPr bwMode="auto">
            <a:xfrm>
              <a:off x="261898" y="1087421"/>
              <a:ext cx="1233445" cy="1472027"/>
              <a:chOff x="441448" y="1779662"/>
              <a:chExt cx="1233445" cy="1511448"/>
            </a:xfrm>
          </p:grpSpPr>
          <p:cxnSp>
            <p:nvCxnSpPr>
              <p:cNvPr id="18" name="直接连接符 17">
                <a:extLst>
                  <a:ext uri="{FF2B5EF4-FFF2-40B4-BE49-F238E27FC236}"/>
                </a:extLst>
              </p:cNvPr>
              <p:cNvCxnSpPr/>
              <p:nvPr/>
            </p:nvCxnSpPr>
            <p:spPr>
              <a:xfrm flipH="1">
                <a:off x="441440" y="1779662"/>
                <a:ext cx="1233396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/>
                </a:extLst>
              </p:cNvPr>
              <p:cNvCxnSpPr/>
              <p:nvPr/>
            </p:nvCxnSpPr>
            <p:spPr>
              <a:xfrm>
                <a:off x="441440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392" name="组合 11"/>
            <p:cNvGrpSpPr>
              <a:grpSpLocks/>
            </p:cNvGrpSpPr>
            <p:nvPr/>
          </p:nvGrpSpPr>
          <p:grpSpPr bwMode="auto">
            <a:xfrm flipH="1">
              <a:off x="5160309" y="1087421"/>
              <a:ext cx="1232049" cy="1472027"/>
              <a:chOff x="-541067" y="1779662"/>
              <a:chExt cx="1232049" cy="1511448"/>
            </a:xfrm>
          </p:grpSpPr>
          <p:cxnSp>
            <p:nvCxnSpPr>
              <p:cNvPr id="16" name="直接连接符 15">
                <a:extLst>
                  <a:ext uri="{FF2B5EF4-FFF2-40B4-BE49-F238E27FC236}"/>
                </a:extLst>
              </p:cNvPr>
              <p:cNvCxnSpPr/>
              <p:nvPr/>
            </p:nvCxnSpPr>
            <p:spPr>
              <a:xfrm flipH="1">
                <a:off x="-541074" y="1779662"/>
                <a:ext cx="1231809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/>
                </a:extLst>
              </p:cNvPr>
              <p:cNvCxnSpPr/>
              <p:nvPr/>
            </p:nvCxnSpPr>
            <p:spPr>
              <a:xfrm>
                <a:off x="-541074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" name="矩形 8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79361" y="2427647"/>
              <a:ext cx="5782838" cy="489087"/>
            </a:xfrm>
            <a:prstGeom prst="rect">
              <a:avLst/>
            </a:prstGeom>
            <a:solidFill>
              <a:srgbClr val="1E52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latin typeface="宋体" panose="02010600030101010101" pitchFamily="2" charset="-122"/>
              </a:endParaRPr>
            </a:p>
          </p:txBody>
        </p:sp>
        <p:grpSp>
          <p:nvGrpSpPr>
            <p:cNvPr id="16394" name="组合 15"/>
            <p:cNvGrpSpPr>
              <a:grpSpLocks/>
            </p:cNvGrpSpPr>
            <p:nvPr/>
          </p:nvGrpSpPr>
          <p:grpSpPr bwMode="auto">
            <a:xfrm flipV="1">
              <a:off x="261898" y="2832574"/>
              <a:ext cx="112708" cy="134975"/>
              <a:chOff x="-3277587" y="1779662"/>
              <a:chExt cx="1226161" cy="1507732"/>
            </a:xfrm>
          </p:grpSpPr>
          <p:cxnSp>
            <p:nvCxnSpPr>
              <p:cNvPr id="14" name="直接连接符 13">
                <a:extLst>
                  <a:ext uri="{FF2B5EF4-FFF2-40B4-BE49-F238E27FC236}"/>
                </a:extLst>
              </p:cNvPr>
              <p:cNvCxnSpPr/>
              <p:nvPr/>
            </p:nvCxnSpPr>
            <p:spPr>
              <a:xfrm flipH="1">
                <a:off x="-3277674" y="1779662"/>
                <a:ext cx="1226117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/>
                </a:extLst>
              </p:cNvPr>
              <p:cNvCxnSpPr/>
              <p:nvPr/>
            </p:nvCxnSpPr>
            <p:spPr>
              <a:xfrm>
                <a:off x="-3277674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395" name="组合 19"/>
            <p:cNvGrpSpPr>
              <a:grpSpLocks/>
            </p:cNvGrpSpPr>
            <p:nvPr/>
          </p:nvGrpSpPr>
          <p:grpSpPr bwMode="auto">
            <a:xfrm flipH="1" flipV="1">
              <a:off x="6279635" y="2832574"/>
              <a:ext cx="112730" cy="134975"/>
              <a:chOff x="-13975275" y="1779662"/>
              <a:chExt cx="1226397" cy="1507732"/>
            </a:xfrm>
          </p:grpSpPr>
          <p:cxnSp>
            <p:nvCxnSpPr>
              <p:cNvPr id="12" name="直接连接符 11">
                <a:extLst>
                  <a:ext uri="{FF2B5EF4-FFF2-40B4-BE49-F238E27FC236}"/>
                </a:extLst>
              </p:cNvPr>
              <p:cNvCxnSpPr/>
              <p:nvPr/>
            </p:nvCxnSpPr>
            <p:spPr>
              <a:xfrm flipH="1">
                <a:off x="-13975275" y="1779662"/>
                <a:ext cx="1226125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/>
                </a:extLst>
              </p:cNvPr>
              <p:cNvCxnSpPr/>
              <p:nvPr/>
            </p:nvCxnSpPr>
            <p:spPr>
              <a:xfrm>
                <a:off x="-13975275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16387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3392488" y="1773585"/>
            <a:ext cx="2359025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2319908"/>
            <a:ext cx="61341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431510" y="4415408"/>
            <a:ext cx="824494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1"/>
          <p:cNvSpPr txBox="1">
            <a:spLocks noChangeArrowheads="1"/>
          </p:cNvSpPr>
          <p:nvPr/>
        </p:nvSpPr>
        <p:spPr bwMode="auto">
          <a:xfrm>
            <a:off x="871538" y="484188"/>
            <a:ext cx="777557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设想结局：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87450" y="1427163"/>
            <a:ext cx="424815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乌龟和兔子都赢了。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乌龟和兔子都没能赢。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兔子赢了。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乌龟又赢了。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1392238"/>
            <a:ext cx="29337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"/>
          <p:cNvSpPr txBox="1">
            <a:spLocks noChangeArrowheads="1"/>
          </p:cNvSpPr>
          <p:nvPr/>
        </p:nvSpPr>
        <p:spPr bwMode="auto">
          <a:xfrm>
            <a:off x="827088" y="1058863"/>
            <a:ext cx="7777162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假如我们选择了“乌龟又赢了”这个结局，你认为这中间会发生什么故事呢？兔子在赛跑的过程中会遇到什么困难呢？乌龟又是运用什么方法赢得了比赛呢？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650" y="842963"/>
            <a:ext cx="76327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3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河流挡道  撞上树桩  掉进陷阱</a:t>
            </a:r>
            <a:endParaRPr lang="en-US" altLang="zh-CN" sz="3200" b="1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3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跑反方向  这回比谁跑得慢</a:t>
            </a:r>
          </a:p>
          <a:p>
            <a:pPr eaLnBrk="1" hangingPunct="1">
              <a:lnSpc>
                <a:spcPct val="130000"/>
              </a:lnSpc>
              <a:spcBef>
                <a:spcPts val="3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路过一片萝卜地，看到了水灵灵的萝卜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951163" y="1403350"/>
            <a:ext cx="252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（路遇不测）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51163" y="2546350"/>
            <a:ext cx="252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（急中出错）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951163" y="3546475"/>
            <a:ext cx="252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（遇到诱惑）</a:t>
            </a:r>
          </a:p>
        </p:txBody>
      </p:sp>
      <p:pic>
        <p:nvPicPr>
          <p:cNvPr id="24582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8925" y="1014413"/>
            <a:ext cx="20574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650" y="1058863"/>
            <a:ext cx="80645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3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新增了一段下坡路，乌龟头一缩迅速滚下</a:t>
            </a:r>
            <a:endParaRPr lang="en-US" altLang="zh-CN" sz="3200" b="1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3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借助滑板  利用宝葫芦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635375" y="1635125"/>
            <a:ext cx="252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（赛道变化）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635375" y="2714625"/>
            <a:ext cx="252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（借助工具）</a:t>
            </a:r>
          </a:p>
        </p:txBody>
      </p:sp>
      <p:pic>
        <p:nvPicPr>
          <p:cNvPr id="25605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047875"/>
            <a:ext cx="2447925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"/>
          <p:cNvSpPr txBox="1">
            <a:spLocks noChangeArrowheads="1"/>
          </p:cNvSpPr>
          <p:nvPr/>
        </p:nvSpPr>
        <p:spPr bwMode="auto">
          <a:xfrm>
            <a:off x="1258888" y="1506538"/>
            <a:ext cx="417671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    根据提示，大胆想象细节，把想到的情节写下来。</a:t>
            </a:r>
          </a:p>
        </p:txBody>
      </p:sp>
      <p:pic>
        <p:nvPicPr>
          <p:cNvPr id="26627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784225"/>
            <a:ext cx="344963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39750" y="1058863"/>
            <a:ext cx="80645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开始比赛了，只听裁判员一声令下，兔子一溜烟就不见了。而乌龟呢？不慌不忙地拿出了隐形电动滑板，轻轻一按电钮，只听“嗖”的一声，乌龟迅速追上了兔子，还得意地朝兔子做了一个“剪刀手”。不过兔子也早有准备，他迅速从口袋里拿出极速溜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2"/>
          <p:cNvSpPr txBox="1">
            <a:spLocks noChangeArrowheads="1"/>
          </p:cNvSpPr>
          <p:nvPr/>
        </p:nvSpPr>
        <p:spPr bwMode="auto">
          <a:xfrm>
            <a:off x="611188" y="987425"/>
            <a:ext cx="80645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鞋，装上加速器，只见尘土飞扬，兔子很快又赶上了乌龟。就这样，他们俩你不让我，我不让你，难分胜负。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兔子暗暗地想：“这样比下去，也不是办法，得想个取胜的计策才行。”于是它使用“隐身术”悄悄地从小路绕到乌龟的前面，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2"/>
          <p:cNvSpPr txBox="1">
            <a:spLocks noChangeArrowheads="1"/>
          </p:cNvSpPr>
          <p:nvPr/>
        </p:nvSpPr>
        <p:spPr bwMode="auto">
          <a:xfrm>
            <a:off x="611188" y="1058863"/>
            <a:ext cx="8064500" cy="356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设下陷阱，等着乌龟掉下去。不过，细心的乌龟早就发现了兔子的诡计，他启动了滑板上的飞行装置，轻盈地飞过了兔子设下的陷阱，气得兔子直跺脚，一不留神，掉进了自己设下的陷阱里。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就这样，乌龟又赢得了比赛。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1"/>
          <p:cNvSpPr txBox="1">
            <a:spLocks noChangeArrowheads="1"/>
          </p:cNvSpPr>
          <p:nvPr/>
        </p:nvSpPr>
        <p:spPr bwMode="auto">
          <a:xfrm>
            <a:off x="431800" y="555625"/>
            <a:ext cx="7777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你认为在新编故事时应该注意些什么？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7338" y="1276350"/>
            <a:ext cx="8569325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新编故事，必须要读懂原故事，抓准中心。只要不违背原故事的特点，怎么设计都是允许的。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新编故事，必须进行充分的想象。想象要大胆、新奇，但又要合乎情理。要注意运用自己平时的生活经验以及平时阅读积累下来的知识。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"/>
          <p:cNvSpPr txBox="1">
            <a:spLocks noChangeArrowheads="1"/>
          </p:cNvSpPr>
          <p:nvPr/>
        </p:nvSpPr>
        <p:spPr bwMode="auto">
          <a:xfrm>
            <a:off x="539750" y="915988"/>
            <a:ext cx="777716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在新编故事时应该按怎样的顺序来写呢？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188" y="1635125"/>
            <a:ext cx="7705725" cy="31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开头：交待背景、起因。（处理好与原文的衔接）</a:t>
            </a:r>
            <a:endParaRPr lang="en-US" altLang="zh-CN" sz="3200" b="1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中间：故事经过。（具体描写语言、动作、神态、语气等）</a:t>
            </a:r>
            <a:endParaRPr lang="en-US" altLang="zh-CN" sz="3200" b="1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结尾：自然点明道理。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580063" y="1493838"/>
            <a:ext cx="2376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297083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4000" b="1">
                <a:solidFill>
                  <a:srgbClr val="297083"/>
                </a:solidFill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sp>
        <p:nvSpPr>
          <p:cNvPr id="12291" name="矩形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580063" y="2406650"/>
            <a:ext cx="2376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297083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4000" b="1">
                <a:solidFill>
                  <a:srgbClr val="297083"/>
                </a:solidFill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pic>
        <p:nvPicPr>
          <p:cNvPr id="1229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463" y="0"/>
            <a:ext cx="3436938" cy="515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3" name="组合 60"/>
          <p:cNvGrpSpPr>
            <a:grpSpLocks/>
          </p:cNvGrpSpPr>
          <p:nvPr/>
        </p:nvGrpSpPr>
        <p:grpSpPr bwMode="auto">
          <a:xfrm flipV="1">
            <a:off x="-17463" y="266700"/>
            <a:ext cx="3902076" cy="4892675"/>
            <a:chOff x="783878" y="0"/>
            <a:chExt cx="4561122" cy="5476973"/>
          </a:xfrm>
        </p:grpSpPr>
        <p:cxnSp>
          <p:nvCxnSpPr>
            <p:cNvPr id="62" name="直接连接符 61">
              <a:extLst>
                <a:ext uri="{FF2B5EF4-FFF2-40B4-BE49-F238E27FC236}"/>
              </a:extLst>
            </p:cNvPr>
            <p:cNvCxnSpPr>
              <a:cxnSpLocks/>
            </p:cNvCxnSpPr>
            <p:nvPr/>
          </p:nvCxnSpPr>
          <p:spPr>
            <a:xfrm>
              <a:off x="5345000" y="0"/>
              <a:ext cx="0" cy="5476973"/>
            </a:xfrm>
            <a:prstGeom prst="line">
              <a:avLst/>
            </a:prstGeom>
            <a:ln w="28575">
              <a:solidFill>
                <a:srgbClr val="2970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/>
              </a:extLst>
            </p:cNvPr>
            <p:cNvCxnSpPr/>
            <p:nvPr/>
          </p:nvCxnSpPr>
          <p:spPr>
            <a:xfrm flipH="1">
              <a:off x="783878" y="5468087"/>
              <a:ext cx="4561122" cy="8886"/>
            </a:xfrm>
            <a:prstGeom prst="line">
              <a:avLst/>
            </a:prstGeom>
            <a:ln w="28575">
              <a:solidFill>
                <a:srgbClr val="2970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94" name="组合 1"/>
          <p:cNvGrpSpPr>
            <a:grpSpLocks/>
          </p:cNvGrpSpPr>
          <p:nvPr/>
        </p:nvGrpSpPr>
        <p:grpSpPr bwMode="auto">
          <a:xfrm>
            <a:off x="3689350" y="725488"/>
            <a:ext cx="390525" cy="3390900"/>
            <a:chOff x="4376737" y="609600"/>
            <a:chExt cx="390526" cy="3389401"/>
          </a:xfrm>
        </p:grpSpPr>
        <p:sp>
          <p:nvSpPr>
            <p:cNvPr id="65" name="椭圆 64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2128165"/>
              <a:ext cx="390526" cy="390352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黑体" panose="02010609060101010101" pitchFamily="49" charset="-122"/>
                  <a:cs typeface="经典长宋简" panose="02010609000101010101" pitchFamily="49" charset="-122"/>
                </a:rPr>
                <a:t>故</a:t>
              </a:r>
            </a:p>
          </p:txBody>
        </p:sp>
        <p:sp>
          <p:nvSpPr>
            <p:cNvPr id="66" name="椭圆 65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2607378"/>
              <a:ext cx="390526" cy="388766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黑体" panose="02010609060101010101" pitchFamily="49" charset="-122"/>
                  <a:cs typeface="经典长宋简" panose="02010609000101010101" pitchFamily="49" charset="-122"/>
                </a:rPr>
                <a:t>事</a:t>
              </a:r>
            </a:p>
          </p:txBody>
        </p:sp>
        <p:sp>
          <p:nvSpPr>
            <p:cNvPr id="67" name="椭圆 66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609600"/>
              <a:ext cx="390526" cy="391939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黑体" panose="02010609060101010101" pitchFamily="49" charset="-122"/>
                  <a:cs typeface="经典长宋简" panose="02010609000101010101" pitchFamily="49" charset="-122"/>
                </a:rPr>
                <a:t>习</a:t>
              </a:r>
            </a:p>
          </p:txBody>
        </p:sp>
        <p:sp>
          <p:nvSpPr>
            <p:cNvPr id="68" name="椭圆 67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1111028"/>
              <a:ext cx="390526" cy="388765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黑体" panose="02010609060101010101" pitchFamily="49" charset="-122"/>
                  <a:cs typeface="经典长宋简" panose="02010609000101010101" pitchFamily="49" charset="-122"/>
                </a:rPr>
                <a:t>作</a:t>
              </a:r>
            </a:p>
          </p:txBody>
        </p:sp>
        <p:sp>
          <p:nvSpPr>
            <p:cNvPr id="69" name="椭圆 68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3105633"/>
              <a:ext cx="390526" cy="391940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黑体" panose="02010609060101010101" pitchFamily="49" charset="-122"/>
                  <a:cs typeface="经典长宋简" panose="02010609000101010101" pitchFamily="49" charset="-122"/>
                </a:rPr>
                <a:t>新</a:t>
              </a:r>
            </a:p>
          </p:txBody>
        </p:sp>
        <p:sp>
          <p:nvSpPr>
            <p:cNvPr id="70" name="椭圆 69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1609283"/>
              <a:ext cx="390526" cy="388765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b="1" dirty="0">
                  <a:solidFill>
                    <a:prstClr val="white"/>
                  </a:solidFill>
                  <a:latin typeface="宋体" panose="02010600030101010101" pitchFamily="2" charset="-122"/>
                </a:rPr>
                <a:t>·</a:t>
              </a:r>
              <a:endParaRPr lang="zh-CN" altLang="en-US" sz="2400" b="1" dirty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71" name="椭圆 70">
              <a:extLst>
                <a:ext uri="{FF2B5EF4-FFF2-40B4-BE49-F238E27FC236}"/>
              </a:extLst>
            </p:cNvPr>
            <p:cNvSpPr/>
            <p:nvPr/>
          </p:nvSpPr>
          <p:spPr bwMode="auto">
            <a:xfrm>
              <a:off x="4376737" y="3607061"/>
              <a:ext cx="390526" cy="391940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黑体" panose="02010609060101010101" pitchFamily="49" charset="-122"/>
                  <a:cs typeface="经典长宋简" panose="02010609000101010101" pitchFamily="49" charset="-122"/>
                </a:rPr>
                <a:t>编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708400" y="195263"/>
            <a:ext cx="1830388" cy="6461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第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2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课时</a:t>
            </a:r>
          </a:p>
        </p:txBody>
      </p:sp>
      <p:sp>
        <p:nvSpPr>
          <p:cNvPr id="5" name="文本框 4">
            <a:extLst>
              <a:ext uri="{FF2B5EF4-FFF2-40B4-BE49-F238E27FC236}"/>
            </a:extLst>
          </p:cNvPr>
          <p:cNvSpPr txBox="1"/>
          <p:nvPr/>
        </p:nvSpPr>
        <p:spPr>
          <a:xfrm>
            <a:off x="598488" y="1058863"/>
            <a:ext cx="8050212" cy="3355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评议重点：</a:t>
            </a:r>
          </a:p>
          <a:p>
            <a:pPr marL="457200" indent="-457200" eaLnBrk="1" hangingPunct="1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是否在原故事的基础上进行了大胆的创新；</a:t>
            </a:r>
          </a:p>
          <a:p>
            <a:pPr marL="457200" indent="-457200" eaLnBrk="1" hangingPunct="1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写作过程中是否运用了大胆的想象或拟人化手法；</a:t>
            </a:r>
          </a:p>
          <a:p>
            <a:pPr marL="457200" indent="-457200" eaLnBrk="1" hangingPunct="1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故事情节是否完整、合理、生动、新奇；</a:t>
            </a:r>
          </a:p>
          <a:p>
            <a:pPr marL="457200" indent="-457200" eaLnBrk="1" hangingPunct="1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有哪些优点可以借鉴。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/>
            </a:extLst>
          </p:cNvPr>
          <p:cNvSpPr txBox="1"/>
          <p:nvPr/>
        </p:nvSpPr>
        <p:spPr>
          <a:xfrm>
            <a:off x="1116013" y="700088"/>
            <a:ext cx="6985000" cy="327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修改重点：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改正错别字、用错的标点符号。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改正不通顺的语句。</a:t>
            </a:r>
          </a:p>
          <a:p>
            <a:pPr marL="457200" indent="-457200" eaLnBrk="1" hangingPunct="1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lang="zh-CN" altLang="en-US" sz="3200" b="1" dirty="0">
                <a:latin typeface="宋体" panose="02010600030101010101" pitchFamily="2" charset="-122"/>
              </a:rPr>
              <a:t>想想哪些地方需要补充，哪些地方可以删去，做到言简意赅。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"/>
          <p:cNvSpPr txBox="1">
            <a:spLocks noChangeArrowheads="1"/>
          </p:cNvSpPr>
          <p:nvPr/>
        </p:nvSpPr>
        <p:spPr bwMode="auto">
          <a:xfrm>
            <a:off x="1547813" y="195263"/>
            <a:ext cx="1944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佳作欣赏</a:t>
            </a:r>
          </a:p>
        </p:txBody>
      </p:sp>
      <p:sp>
        <p:nvSpPr>
          <p:cNvPr id="35843" name="文本框 2"/>
          <p:cNvSpPr txBox="1">
            <a:spLocks noChangeArrowheads="1"/>
          </p:cNvSpPr>
          <p:nvPr/>
        </p:nvSpPr>
        <p:spPr bwMode="auto">
          <a:xfrm>
            <a:off x="755650" y="987425"/>
            <a:ext cx="7704138" cy="38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龟兔赛跑新编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时间：一个鸟语花香的早晨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地点：森林运动场上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人物：小白兔、小乌龟、小猪、小猪父母、山羊大叔。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（以剧本的形式写清故事发生的时间、地点、人物）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1"/>
          <p:cNvSpPr txBox="1">
            <a:spLocks noChangeArrowheads="1"/>
          </p:cNvSpPr>
          <p:nvPr/>
        </p:nvSpPr>
        <p:spPr bwMode="auto">
          <a:xfrm>
            <a:off x="755650" y="987425"/>
            <a:ext cx="78486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因为上一次的失败，小白兔很不服气，于是又一次向小乌龟发起了挑战。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（交代了故事的起因）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小白兔和小乌龟早早地来到了比赛场，他们摩拳擦掌，做着比赛前的热身活动。现场还来了许多观众，为他们加油喝彩。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468313" y="982663"/>
            <a:ext cx="8207375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比赛开始了，小白兔一溜烟儿就跑出了几里远。不一会儿，便跑到了上一次睡觉的那棵树下。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小白兔望了一眼那棵树，心里默默地想：“哼！别以为天气热，树下荫凉，我就又会跑去睡大觉，我才不会犯同样的错误呢！”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（心里活动描写细致）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1"/>
          <p:cNvSpPr txBox="1">
            <a:spLocks noChangeArrowheads="1"/>
          </p:cNvSpPr>
          <p:nvPr/>
        </p:nvSpPr>
        <p:spPr bwMode="auto">
          <a:xfrm>
            <a:off x="611188" y="987425"/>
            <a:ext cx="7704137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跑着跑着，突然从远处传来了一阵阵 “救命”“救命”的呼喊声。小白兔连忙跑去一看，原来是小猪落水了，小白兔便毫不犹豫地跳进了水里，抓住了小猪的手，用尽全身力气把小猪拖上岸。可是因为小猪在水里呛水太多，一直昏迷不醒。小白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1"/>
          <p:cNvSpPr txBox="1">
            <a:spLocks noChangeArrowheads="1"/>
          </p:cNvSpPr>
          <p:nvPr/>
        </p:nvSpPr>
        <p:spPr bwMode="auto">
          <a:xfrm>
            <a:off x="827088" y="1203325"/>
            <a:ext cx="7704137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兔又赶紧四处找人救小猪，找呀找呀，找了半天，终于找到了山羊大叔来帮忙。他和小白兔一起把小猪抬到了医院，这才把小猪救醒。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（小白兔勇敢救小猪的动作描写准确，突出了小白兔善良的品质）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1"/>
          <p:cNvSpPr txBox="1">
            <a:spLocks noChangeArrowheads="1"/>
          </p:cNvSpPr>
          <p:nvPr/>
        </p:nvSpPr>
        <p:spPr bwMode="auto">
          <a:xfrm>
            <a:off x="719138" y="1203325"/>
            <a:ext cx="77057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山羊大叔关心地问小白兔：“你怎么还不去参加比赛呀？”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小白兔挠挠头，满不在乎地说：“没事，小猪现在还没有完全恢复，我要陪着他，等他的父母来。”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1"/>
          <p:cNvSpPr txBox="1">
            <a:spLocks noChangeArrowheads="1"/>
          </p:cNvSpPr>
          <p:nvPr/>
        </p:nvSpPr>
        <p:spPr bwMode="auto">
          <a:xfrm>
            <a:off x="358775" y="1276350"/>
            <a:ext cx="842645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“那好吧，你先陪着小猪。我还要去工作，先走了。”说完，山羊大叔就离开了病房。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（对话形式描写更能表现小白兔的善良）</a:t>
            </a:r>
            <a:endParaRPr lang="en-US" altLang="zh-CN" sz="3200" b="1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小白兔等呀等呀，等了好长时间，小猪的父母才从家里赶了过来，但是天色已经很晚了。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1"/>
          <p:cNvSpPr txBox="1">
            <a:spLocks noChangeArrowheads="1"/>
          </p:cNvSpPr>
          <p:nvPr/>
        </p:nvSpPr>
        <p:spPr bwMode="auto">
          <a:xfrm>
            <a:off x="611188" y="1058863"/>
            <a:ext cx="82804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当小白兔回到赛场，跑到终点时，小乌龟早已在终点等候小白兔多时了。大家都以为小白兔又跑到树下睡懒觉去了。这时，小猪的父母气喘吁吁地赶到比赛现场，把事情的经过一五一十给大伙儿讲了一遍，大伙儿都情不自禁地为小白兔鼓起掌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655218" y="411510"/>
            <a:ext cx="1831975" cy="6461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zh-CN" altLang="en-US" dirty="0">
                <a:latin typeface="+mj-ea"/>
                <a:ea typeface="+mj-ea"/>
              </a:rPr>
              <a:t>第</a:t>
            </a:r>
            <a:r>
              <a:rPr lang="en-US" altLang="zh-CN" dirty="0">
                <a:latin typeface="+mj-ea"/>
                <a:ea typeface="+mj-ea"/>
              </a:rPr>
              <a:t>1</a:t>
            </a:r>
            <a:r>
              <a:rPr lang="zh-CN" altLang="en-US" dirty="0">
                <a:latin typeface="+mj-ea"/>
                <a:ea typeface="+mj-ea"/>
              </a:rPr>
              <a:t>课时</a:t>
            </a:r>
          </a:p>
        </p:txBody>
      </p:sp>
      <p:sp>
        <p:nvSpPr>
          <p:cNvPr id="13315" name="文本框 2"/>
          <p:cNvSpPr txBox="1">
            <a:spLocks noChangeArrowheads="1"/>
          </p:cNvSpPr>
          <p:nvPr/>
        </p:nvSpPr>
        <p:spPr bwMode="auto">
          <a:xfrm>
            <a:off x="790575" y="1276350"/>
            <a:ext cx="756126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你们听过</a:t>
            </a:r>
            <a:r>
              <a:rPr lang="en-US" altLang="zh-CN" sz="3200" b="1" dirty="0">
                <a:latin typeface="宋体" pitchFamily="2" charset="-122"/>
              </a:rPr>
              <a:t>《</a:t>
            </a:r>
            <a:r>
              <a:rPr lang="zh-CN" altLang="en-US" sz="3200" b="1" dirty="0">
                <a:latin typeface="宋体" pitchFamily="2" charset="-122"/>
              </a:rPr>
              <a:t>乌鸦喝水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的故事吗？谁来给大家讲讲？</a:t>
            </a:r>
          </a:p>
        </p:txBody>
      </p:sp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0202" y="2355726"/>
            <a:ext cx="4203595" cy="2361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1"/>
          <p:cNvSpPr txBox="1"/>
          <p:nvPr/>
        </p:nvSpPr>
        <p:spPr>
          <a:xfrm>
            <a:off x="790575" y="699542"/>
            <a:ext cx="20532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1"/>
          <p:cNvSpPr txBox="1">
            <a:spLocks noChangeArrowheads="1"/>
          </p:cNvSpPr>
          <p:nvPr/>
        </p:nvSpPr>
        <p:spPr bwMode="auto">
          <a:xfrm>
            <a:off x="611188" y="484188"/>
            <a:ext cx="7704137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新龟兔赛跑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自从兔子输了比赛以后就很不服气。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（与原故事衔接自然）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有一天，他实在忍无可忍了，就来到乌龟家门前，一脚把乌龟家的门踹开了，气呼呼地说：“上次比赛，是我不小心输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1"/>
          <p:cNvSpPr txBox="1">
            <a:spLocks noChangeArrowheads="1"/>
          </p:cNvSpPr>
          <p:nvPr/>
        </p:nvSpPr>
        <p:spPr bwMode="auto">
          <a:xfrm>
            <a:off x="755650" y="1131888"/>
            <a:ext cx="8135938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了，明天我们再比一回。这一回，我不会再输了。”说完便重重地把门关上了。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一回到家，兔子冷静下来，认真想了想说：“如果这次再输了，那我就丑大了。”它眼珠子滴溜一转，想出了一个万全之策。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1"/>
          <p:cNvSpPr txBox="1">
            <a:spLocks noChangeArrowheads="1"/>
          </p:cNvSpPr>
          <p:nvPr/>
        </p:nvSpPr>
        <p:spPr bwMode="auto">
          <a:xfrm>
            <a:off x="557213" y="1276350"/>
            <a:ext cx="802957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晚上，兔子悄悄地来到比赛场地，在赛道上挖了一个大大的坑，笑嘻嘻地自言自语：“明天比赛我赢定了。”说完捂着嘴巴又偷笑了起来。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（这几个自然段关于兔子的动作、神态、语言的描写非常细致）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1"/>
          <p:cNvSpPr txBox="1">
            <a:spLocks noChangeArrowheads="1"/>
          </p:cNvSpPr>
          <p:nvPr/>
        </p:nvSpPr>
        <p:spPr bwMode="auto">
          <a:xfrm>
            <a:off x="827088" y="987425"/>
            <a:ext cx="7921625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第二天，乌龟和兔子早早地来到了比赛场地，它们请来大象当裁判，还有许多观众在一旁观看。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只听裁判员的发令枪“啪”的一声响，比赛正式开始了。兔子一刻也不敢耽搁，一溜烟儿似的，立刻就没了影踪，眼看离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1"/>
          <p:cNvSpPr txBox="1">
            <a:spLocks noChangeArrowheads="1"/>
          </p:cNvSpPr>
          <p:nvPr/>
        </p:nvSpPr>
        <p:spPr bwMode="auto">
          <a:xfrm>
            <a:off x="611188" y="1131888"/>
            <a:ext cx="7632700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终点不远了，他得意地想：这下我终于稳拿第一了。正在这时，它一不留神，突然掉进了自己挖的大坑里。兔子做梦也没想到自己居然掉进了自己设计的陷阱里。它努力地往上爬呀爬，可怎么爬也爬不上来。兔子又急又悔：“当初我真不应该挖这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1"/>
          <p:cNvSpPr txBox="1">
            <a:spLocks noChangeArrowheads="1"/>
          </p:cNvSpPr>
          <p:nvPr/>
        </p:nvSpPr>
        <p:spPr bwMode="auto">
          <a:xfrm>
            <a:off x="1116013" y="1563688"/>
            <a:ext cx="7488237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坑，这回我可真丑大了。”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（这一段是描写的重点，形象地描写了兔子“搬起石头砸自己的脚”的情形）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1"/>
          <p:cNvSpPr txBox="1">
            <a:spLocks noChangeArrowheads="1"/>
          </p:cNvSpPr>
          <p:nvPr/>
        </p:nvSpPr>
        <p:spPr bwMode="auto">
          <a:xfrm>
            <a:off x="611188" y="987425"/>
            <a:ext cx="76327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乌龟慢慢地爬过来，它看见兔子掉进了坑里，赶紧找来一根树枝把兔子拉了上来。兔子羞愧地说：“谢谢你，小乌龟，之前是我不对，希望你能原谅我。”乌龟摆摆手说：“没事儿，这事已经过去了，就别再提了。”兔子主动蹲下身子，拍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文本框 1"/>
          <p:cNvSpPr txBox="1">
            <a:spLocks noChangeArrowheads="1"/>
          </p:cNvSpPr>
          <p:nvPr/>
        </p:nvSpPr>
        <p:spPr bwMode="auto">
          <a:xfrm>
            <a:off x="611188" y="987425"/>
            <a:ext cx="76327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后背，说：“我背你吧。”说完，它背起乌龟奋力奔向终点。因为它们俩是一起冲过终点线的，所以，当到达终点的时候，“乌龟加油！”“兔子加油！”的呼喊声交替进行着，那场面真是热闹极了。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比赛结束，它们俩并列第一名。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文本框 1"/>
          <p:cNvSpPr txBox="1">
            <a:spLocks noChangeArrowheads="1"/>
          </p:cNvSpPr>
          <p:nvPr/>
        </p:nvSpPr>
        <p:spPr bwMode="auto">
          <a:xfrm>
            <a:off x="971550" y="1677988"/>
            <a:ext cx="720090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在别人有危难的时候伸出援助之手，别人也会用最大的善意回报你。</a:t>
            </a:r>
            <a:r>
              <a:rPr lang="zh-CN" altLang="en-US" sz="3200" b="1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（篇末揭示道理）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文本框 1"/>
          <p:cNvSpPr txBox="1">
            <a:spLocks noChangeArrowheads="1"/>
          </p:cNvSpPr>
          <p:nvPr/>
        </p:nvSpPr>
        <p:spPr bwMode="auto">
          <a:xfrm>
            <a:off x="1547812" y="417513"/>
            <a:ext cx="1944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课堂小结</a:t>
            </a:r>
          </a:p>
        </p:txBody>
      </p:sp>
      <p:sp>
        <p:nvSpPr>
          <p:cNvPr id="56323" name="文本框 2"/>
          <p:cNvSpPr txBox="1">
            <a:spLocks noChangeArrowheads="1"/>
          </p:cNvSpPr>
          <p:nvPr/>
        </p:nvSpPr>
        <p:spPr bwMode="auto">
          <a:xfrm>
            <a:off x="611188" y="1058863"/>
            <a:ext cx="8280400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新编童话故事首先要确定中心，围绕中心确定故事情节的时候，要注意运用拟人手法，大胆地去放飞自己的想象，把故事编得生动、有趣，同时要注意细致地描写主人公的语言、动作、神态、心理活动等，通过新编的童话故事说明一个深刻的道理，表现人物的真善美的形象。</a:t>
            </a:r>
            <a:endParaRPr lang="zh-CN" altLang="en-US" sz="3200" b="1" dirty="0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"/>
          <p:cNvSpPr txBox="1">
            <a:spLocks noChangeArrowheads="1"/>
          </p:cNvSpPr>
          <p:nvPr/>
        </p:nvSpPr>
        <p:spPr bwMode="auto">
          <a:xfrm>
            <a:off x="1692275" y="1239838"/>
            <a:ext cx="5832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3200" b="1">
                <a:latin typeface="宋体" pitchFamily="2" charset="-122"/>
              </a:rPr>
              <a:t>听故事：</a:t>
            </a:r>
            <a:r>
              <a:rPr lang="en-US" altLang="zh-CN" sz="3200" b="1">
                <a:latin typeface="宋体" pitchFamily="2" charset="-122"/>
              </a:rPr>
              <a:t>《</a:t>
            </a:r>
            <a:r>
              <a:rPr lang="zh-CN" altLang="en-US" sz="3200" b="1">
                <a:latin typeface="宋体" pitchFamily="2" charset="-122"/>
              </a:rPr>
              <a:t>新乌鸦喝水</a:t>
            </a:r>
            <a:r>
              <a:rPr lang="en-US" altLang="zh-CN" sz="3200" b="1">
                <a:latin typeface="宋体" pitchFamily="2" charset="-122"/>
              </a:rPr>
              <a:t>》</a:t>
            </a:r>
            <a:endParaRPr lang="zh-CN" altLang="en-US" sz="3200" b="1">
              <a:latin typeface="宋体" pitchFamily="2" charset="-122"/>
            </a:endParaRP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1476375" y="2070100"/>
            <a:ext cx="66960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这个新编故事新增了一个角色，他是谁？这个新编的故事有意思吗？这个故事主要讲述了什么？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0650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1"/>
          <p:cNvSpPr txBox="1">
            <a:spLocks noChangeArrowheads="1"/>
          </p:cNvSpPr>
          <p:nvPr/>
        </p:nvSpPr>
        <p:spPr bwMode="auto">
          <a:xfrm>
            <a:off x="539750" y="1203325"/>
            <a:ext cx="80645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    新编故事主要讲述了乌鸦在井边用丢石子的老办法喝不到水，一位农民帮助它喝到了水。故事告诉我们“情况变了，不能拿老办法来解决新问题”的道理。语言生动形象，思维独特新颖，让人耳目一新。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"/>
          <p:cNvSpPr txBox="1">
            <a:spLocks noChangeArrowheads="1"/>
          </p:cNvSpPr>
          <p:nvPr/>
        </p:nvSpPr>
        <p:spPr bwMode="auto">
          <a:xfrm>
            <a:off x="755650" y="588963"/>
            <a:ext cx="77771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结合本单元学习的课文和读过的故事，想一想童话故事的特点。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84438" y="1997075"/>
            <a:ext cx="4175125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拟人化；</a:t>
            </a:r>
            <a:endParaRPr lang="en-US" altLang="zh-CN" sz="3200" b="1" dirty="0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蕴含一定的道理；</a:t>
            </a:r>
            <a:endParaRPr lang="en-US" altLang="zh-CN" sz="3200" b="1" dirty="0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想象丰富；</a:t>
            </a:r>
            <a:endParaRPr lang="en-US" altLang="zh-CN" sz="3200" b="1" dirty="0">
              <a:solidFill>
                <a:srgbClr val="0033CC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  <a:buFont typeface="Calibri" pitchFamily="34" charset="0"/>
              <a:buAutoNum type="arabicPeriod"/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故事情节完整。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950" y="1419225"/>
            <a:ext cx="457041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矩形 2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3579813" y="709613"/>
            <a:ext cx="183356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0000"/>
                </a:solidFill>
              </a:rPr>
              <a:t>龟兔赛跑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"/>
          <p:cNvSpPr txBox="1">
            <a:spLocks noChangeArrowheads="1"/>
          </p:cNvSpPr>
          <p:nvPr/>
        </p:nvSpPr>
        <p:spPr bwMode="auto">
          <a:xfrm>
            <a:off x="1044575" y="842963"/>
            <a:ext cx="7054850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新编这个故事时可以从哪些方面考虑才更能突出故事的“新意”？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331913" y="2284413"/>
            <a:ext cx="6985000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    可以从改变故事的主人公，畅想故事的情节，改变故事的中心等方面入手来突出故事的“新意”。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719138" y="987425"/>
            <a:ext cx="77755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宋体" pitchFamily="2" charset="-122"/>
              </a:rPr>
              <a:t>    如果让你来新编</a:t>
            </a:r>
            <a:r>
              <a:rPr lang="en-US" altLang="zh-CN" sz="3200" b="1" dirty="0">
                <a:latin typeface="宋体" pitchFamily="2" charset="-122"/>
              </a:rPr>
              <a:t>《</a:t>
            </a:r>
            <a:r>
              <a:rPr lang="zh-CN" altLang="en-US" sz="3200" b="1" dirty="0">
                <a:latin typeface="宋体" pitchFamily="2" charset="-122"/>
              </a:rPr>
              <a:t>龟兔赛跑</a:t>
            </a:r>
            <a:r>
              <a:rPr lang="en-US" altLang="zh-CN" sz="3200" b="1" dirty="0">
                <a:latin typeface="宋体" pitchFamily="2" charset="-122"/>
              </a:rPr>
              <a:t>》</a:t>
            </a:r>
            <a:r>
              <a:rPr lang="zh-CN" altLang="en-US" sz="3200" b="1" dirty="0">
                <a:latin typeface="宋体" pitchFamily="2" charset="-122"/>
              </a:rPr>
              <a:t>的故事，你会从谁的角度去编呢？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27088" y="2393950"/>
            <a:ext cx="756126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itchFamily="49" charset="-122"/>
                <a:ea typeface="楷体" pitchFamily="49" charset="-122"/>
              </a:rPr>
              <a:t>    站在谁的角度，谁就是故事的主人公，从赞扬它的角度出发。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5661</TotalTime>
  <Words>2076</Words>
  <Application>Microsoft Office PowerPoint</Application>
  <PresentationFormat>全屏显示(16:9)</PresentationFormat>
  <Paragraphs>108</Paragraphs>
  <Slides>40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54" baseType="lpstr">
      <vt:lpstr>Meiryo</vt:lpstr>
      <vt:lpstr>等线 Light</vt:lpstr>
      <vt:lpstr>黑体</vt:lpstr>
      <vt:lpstr>经典长宋简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2016-10-29T08:56:49Z</dcterms:created>
  <dcterms:modified xsi:type="dcterms:W3CDTF">2021-09-29T00:58:46Z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</Properties>
</file>