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9" r:id="rId2"/>
  </p:sldMasterIdLst>
  <p:notesMasterIdLst>
    <p:notesMasterId r:id="rId27"/>
  </p:notesMasterIdLst>
  <p:sldIdLst>
    <p:sldId id="323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46" r:id="rId25"/>
    <p:sldId id="347" r:id="rId2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beishijiyingcai@126.co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FFFFFF"/>
    <a:srgbClr val="FF7124"/>
    <a:srgbClr val="EF7509"/>
    <a:srgbClr val="8CC5B1"/>
    <a:srgbClr val="202E4A"/>
    <a:srgbClr val="68BC9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220963B-4DD6-4AF9-9A7E-510A0A76A67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08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0963B-4DD6-4AF9-9A7E-510A0A76A67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199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0963B-4DD6-4AF9-9A7E-510A0A76A673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493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284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223798" y="49144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rtlCol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972000"/>
            <a:ext cx="8139178" cy="3781016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5C48454-478D-4EE7-9D32-F311774D8B5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85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248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80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64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592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E6BE1CF-E007-4820-8922-209320EC113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511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392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36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659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5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16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778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552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theme" Target="../theme/theme1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9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4"/>
            </p:custDataLst>
          </p:nvPr>
        </p:nvSpPr>
        <p:spPr bwMode="auto">
          <a:xfrm>
            <a:off x="502444" y="323850"/>
            <a:ext cx="81391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5"/>
            </p:custDataLst>
          </p:nvPr>
        </p:nvSpPr>
        <p:spPr bwMode="auto">
          <a:xfrm>
            <a:off x="502444" y="971550"/>
            <a:ext cx="8139113" cy="37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0" rIns="61913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7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8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8B50B913-4A1D-4A81-B5F2-68F7ADB7F5A0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7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14004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268391"/>
            <a:ext cx="9144000" cy="877491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pic>
        <p:nvPicPr>
          <p:cNvPr id="3075" name="图片 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2" y="1387078"/>
            <a:ext cx="3625454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3"/>
          <p:cNvSpPr txBox="1">
            <a:spLocks noChangeArrowheads="1"/>
          </p:cNvSpPr>
          <p:nvPr/>
        </p:nvSpPr>
        <p:spPr bwMode="auto">
          <a:xfrm>
            <a:off x="3415553" y="412307"/>
            <a:ext cx="574511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人教部编版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四年级（下册）</a:t>
            </a:r>
          </a:p>
        </p:txBody>
      </p:sp>
      <p:sp>
        <p:nvSpPr>
          <p:cNvPr id="3" name="矩形 2"/>
          <p:cNvSpPr/>
          <p:nvPr/>
        </p:nvSpPr>
        <p:spPr>
          <a:xfrm>
            <a:off x="3623072" y="1337752"/>
            <a:ext cx="5520928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 defTabSz="3429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4500" b="1" dirty="0"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习作：故事新编</a:t>
            </a:r>
          </a:p>
        </p:txBody>
      </p:sp>
      <p:sp>
        <p:nvSpPr>
          <p:cNvPr id="4" name="矩形 3"/>
          <p:cNvSpPr/>
          <p:nvPr/>
        </p:nvSpPr>
        <p:spPr>
          <a:xfrm>
            <a:off x="5546562" y="2566124"/>
            <a:ext cx="14830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zh-CN" altLang="en-US" sz="28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第</a:t>
            </a:r>
            <a:r>
              <a:rPr lang="en-US" altLang="zh-CN" sz="28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1</a:t>
            </a:r>
            <a:r>
              <a:rPr lang="zh-CN" altLang="en-US" sz="28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课时</a:t>
            </a:r>
          </a:p>
        </p:txBody>
      </p:sp>
      <p:sp>
        <p:nvSpPr>
          <p:cNvPr id="9" name="矩形 8"/>
          <p:cNvSpPr/>
          <p:nvPr/>
        </p:nvSpPr>
        <p:spPr>
          <a:xfrm>
            <a:off x="-2382" y="4505465"/>
            <a:ext cx="9146382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8"/>
          <p:cNvSpPr txBox="1">
            <a:spLocks noChangeArrowheads="1"/>
          </p:cNvSpPr>
          <p:nvPr/>
        </p:nvSpPr>
        <p:spPr bwMode="auto">
          <a:xfrm>
            <a:off x="439342" y="1051322"/>
            <a:ext cx="3774281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◇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新增了一段下坡路，乌龟头一缩迅速滚下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(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赛程变化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)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14337" y="3177779"/>
            <a:ext cx="4168379" cy="7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◇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借助滑板   利用宝葫芦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(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借助工具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)</a:t>
            </a: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6108" y="573698"/>
            <a:ext cx="3205190" cy="205080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3"/>
          <p:cNvGrpSpPr>
            <a:grpSpLocks/>
          </p:cNvGrpSpPr>
          <p:nvPr/>
        </p:nvGrpSpPr>
        <p:grpSpPr bwMode="auto">
          <a:xfrm>
            <a:off x="682229" y="772717"/>
            <a:ext cx="3305175" cy="936732"/>
            <a:chOff x="-274865" y="712509"/>
            <a:chExt cx="5630778" cy="2539332"/>
          </a:xfrm>
        </p:grpSpPr>
        <p:sp>
          <p:nvSpPr>
            <p:cNvPr id="5" name="云形标注 4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35364"/>
                <a:gd name="adj2" fmla="val 120852"/>
              </a:avLst>
            </a:prstGeom>
            <a:solidFill>
              <a:schemeClr val="bg1"/>
            </a:solidFill>
            <a:ln>
              <a:solidFill>
                <a:srgbClr val="E042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15363" name="文本框 12"/>
            <p:cNvSpPr txBox="1">
              <a:spLocks noChangeArrowheads="1"/>
            </p:cNvSpPr>
            <p:nvPr/>
          </p:nvSpPr>
          <p:spPr bwMode="auto">
            <a:xfrm>
              <a:off x="366103" y="1249440"/>
              <a:ext cx="4348032" cy="200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怎样理解故事新编呢？</a:t>
              </a:r>
            </a:p>
          </p:txBody>
        </p:sp>
      </p:grpSp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789385" y="2389585"/>
            <a:ext cx="7564040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故事新编贵在于“新”。  它既不是对原著故事的简单概括，也不是为原著写续篇，而是在原来的主题、人物、情节基础上，赋予新的思想内容，注入现代人的思想理念。</a:t>
            </a:r>
            <a:endParaRPr lang="en-US" altLang="zh-CN" sz="2100" dirty="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组合 2"/>
          <p:cNvGrpSpPr>
            <a:grpSpLocks/>
          </p:cNvGrpSpPr>
          <p:nvPr/>
        </p:nvGrpSpPr>
        <p:grpSpPr bwMode="auto">
          <a:xfrm>
            <a:off x="4797029" y="1128713"/>
            <a:ext cx="3305175" cy="896541"/>
            <a:chOff x="-274865" y="712509"/>
            <a:chExt cx="5630778" cy="2430378"/>
          </a:xfrm>
        </p:grpSpPr>
        <p:sp>
          <p:nvSpPr>
            <p:cNvPr id="4" name="云形标注 3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36061"/>
                <a:gd name="adj2" fmla="val 109823"/>
              </a:avLst>
            </a:prstGeom>
            <a:solidFill>
              <a:schemeClr val="bg1"/>
            </a:solidFill>
            <a:ln>
              <a:solidFill>
                <a:srgbClr val="E042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16387" name="文本框 12"/>
            <p:cNvSpPr txBox="1">
              <a:spLocks noChangeArrowheads="1"/>
            </p:cNvSpPr>
            <p:nvPr/>
          </p:nvSpPr>
          <p:spPr bwMode="auto">
            <a:xfrm>
              <a:off x="623424" y="977100"/>
              <a:ext cx="3899353" cy="2002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    </a:t>
              </a:r>
              <a:r>
                <a:rPr lang="zh-CN" altLang="en-US" sz="2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故事新编包括哪些内容呢？</a:t>
              </a:r>
            </a:p>
          </p:txBody>
        </p:sp>
      </p:grpSp>
      <p:sp>
        <p:nvSpPr>
          <p:cNvPr id="6" name="文本框 7"/>
          <p:cNvSpPr txBox="1">
            <a:spLocks noChangeArrowheads="1"/>
          </p:cNvSpPr>
          <p:nvPr/>
        </p:nvSpPr>
        <p:spPr bwMode="auto">
          <a:xfrm>
            <a:off x="6185298" y="2631282"/>
            <a:ext cx="1067990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语言新</a:t>
            </a:r>
          </a:p>
        </p:txBody>
      </p:sp>
      <p:sp>
        <p:nvSpPr>
          <p:cNvPr id="7" name="文本框 7"/>
          <p:cNvSpPr txBox="1">
            <a:spLocks noChangeArrowheads="1"/>
          </p:cNvSpPr>
          <p:nvPr/>
        </p:nvSpPr>
        <p:spPr bwMode="auto">
          <a:xfrm>
            <a:off x="2818210" y="2665810"/>
            <a:ext cx="1067990" cy="8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环境新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460081" y="2659857"/>
            <a:ext cx="1067991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人物新</a:t>
            </a: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1176337" y="2646760"/>
            <a:ext cx="1067991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主题新</a:t>
            </a:r>
          </a:p>
        </p:txBody>
      </p:sp>
      <p:sp>
        <p:nvSpPr>
          <p:cNvPr id="11" name="文本框 8"/>
          <p:cNvSpPr txBox="1">
            <a:spLocks noChangeArrowheads="1"/>
          </p:cNvSpPr>
          <p:nvPr/>
        </p:nvSpPr>
        <p:spPr bwMode="auto">
          <a:xfrm>
            <a:off x="1133475" y="3494485"/>
            <a:ext cx="4168379" cy="7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通俗来讲就是旧瓶装新酒。</a:t>
            </a:r>
            <a:endParaRPr lang="en-US" altLang="zh-CN" sz="2100" dirty="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851297" y="1352550"/>
            <a:ext cx="7239000" cy="553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1.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一定要熟悉“故事”，这是写好“故事新编”的前提。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3550444" y="583406"/>
            <a:ext cx="1827610" cy="503635"/>
          </a:xfrm>
          <a:prstGeom prst="roundRect">
            <a:avLst>
              <a:gd name="adj" fmla="val 2943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400" b="1" noProof="1">
                <a:solidFill>
                  <a:schemeClr val="tx1"/>
                </a:solidFill>
                <a:latin typeface="微软雅黑" panose="020B0503020204020204" pitchFamily="34" charset="-122"/>
              </a:rPr>
              <a:t>习作指导</a:t>
            </a:r>
          </a:p>
        </p:txBody>
      </p: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860822" y="1921669"/>
            <a:ext cx="7237809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2.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一定要“新编”，这是写好“故事新编”的关键。新编，即写出新意，或者编写出新的情节，或者表达出新的旨意。</a:t>
            </a: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889398" y="2925366"/>
            <a:ext cx="7036594" cy="152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3.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要展开合理的想象，如心理、细节等，但又不能天马行空；要挖掘出新意，绝不能泥古不化；最好能和现实发生“关系”，能带点“刺”。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3643313" y="678656"/>
            <a:ext cx="2832497" cy="50482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pitchFamily="34" charset="-122"/>
              </a:rPr>
              <a:t>故事新编方法技巧</a:t>
            </a:r>
          </a:p>
        </p:txBody>
      </p:sp>
      <p:sp>
        <p:nvSpPr>
          <p:cNvPr id="11" name="文本框 2"/>
          <p:cNvSpPr txBox="1">
            <a:spLocks noChangeArrowheads="1"/>
          </p:cNvSpPr>
          <p:nvPr/>
        </p:nvSpPr>
        <p:spPr bwMode="auto">
          <a:xfrm>
            <a:off x="1153716" y="1596629"/>
            <a:ext cx="6712744" cy="3301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改写</a:t>
            </a:r>
            <a:r>
              <a:rPr lang="en-US" altLang="zh-CN" sz="21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:</a:t>
            </a:r>
            <a:r>
              <a:rPr lang="en-US" altLang="zh-CN" sz="2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  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保留原作品的主要情节，根据原作品，运用现代意识对其加以改造、生发，重新编述出一个故事，赋予其新的内容和新的意义，给人耳目一新的感觉。历史是现实的镜子，故事新编正是让读者在现实社会与历史的对照中，有所联想，有所感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96517" y="888207"/>
            <a:ext cx="7773590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仿写</a:t>
            </a:r>
            <a:r>
              <a:rPr lang="en-US" altLang="zh-CN" sz="21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保留原作品的情节、人物的性格特点、形象特征、甚至语言也可以套用，只是对人物的身份和背景略加改变，或巧妙融入现代生活的素材，使文章别具意味。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25079" y="1343025"/>
            <a:ext cx="8006953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续写</a:t>
            </a:r>
            <a:r>
              <a:rPr lang="en-US" altLang="zh-CN" sz="21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续写必须认真研读原著，准确把握原著所叙述的故事、全面理解原著所描写的人物形象，抓住原“故事” 中人物的言行、性格特点以及语言风格，大胆地展开想像，新编出来的故事应与“故事’中人物的言行、性格以及语言风格相吻合</a:t>
            </a:r>
            <a:r>
              <a:rPr lang="en-US" altLang="zh-CN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合乎生活的真实与发展的逻辑，要做到前后一贯，避免矛盾。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3"/>
          <p:cNvSpPr>
            <a:spLocks noChangeArrowheads="1"/>
          </p:cNvSpPr>
          <p:nvPr/>
        </p:nvSpPr>
        <p:spPr bwMode="auto">
          <a:xfrm>
            <a:off x="3663554" y="2059781"/>
            <a:ext cx="149661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新编故事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5035154" y="1626394"/>
            <a:ext cx="335756" cy="1558529"/>
          </a:xfrm>
          <a:prstGeom prst="leftBrace">
            <a:avLst>
              <a:gd name="adj1" fmla="val 4978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5389960" y="1508523"/>
            <a:ext cx="1539478" cy="1820704"/>
            <a:chOff x="9063" y="4752"/>
            <a:chExt cx="3232" cy="3823"/>
          </a:xfrm>
        </p:grpSpPr>
        <p:sp>
          <p:nvSpPr>
            <p:cNvPr id="21508" name="文本框 3"/>
            <p:cNvSpPr txBox="1">
              <a:spLocks noChangeArrowheads="1"/>
            </p:cNvSpPr>
            <p:nvPr/>
          </p:nvSpPr>
          <p:spPr bwMode="auto">
            <a:xfrm>
              <a:off x="9237" y="4752"/>
              <a:ext cx="3058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主题新</a:t>
              </a:r>
            </a:p>
          </p:txBody>
        </p:sp>
        <p:sp>
          <p:nvSpPr>
            <p:cNvPr id="21509" name="文本框 3"/>
            <p:cNvSpPr txBox="1">
              <a:spLocks noChangeArrowheads="1"/>
            </p:cNvSpPr>
            <p:nvPr/>
          </p:nvSpPr>
          <p:spPr bwMode="auto">
            <a:xfrm>
              <a:off x="9063" y="7606"/>
              <a:ext cx="3196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100"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环境新</a:t>
              </a:r>
            </a:p>
          </p:txBody>
        </p:sp>
        <p:sp>
          <p:nvSpPr>
            <p:cNvPr id="21510" name="文本框 3"/>
            <p:cNvSpPr txBox="1">
              <a:spLocks noChangeArrowheads="1"/>
            </p:cNvSpPr>
            <p:nvPr/>
          </p:nvSpPr>
          <p:spPr bwMode="auto">
            <a:xfrm>
              <a:off x="9223" y="6258"/>
              <a:ext cx="2795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立意新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3"/>
          <p:cNvSpPr>
            <a:spLocks noChangeArrowheads="1"/>
          </p:cNvSpPr>
          <p:nvPr/>
        </p:nvSpPr>
        <p:spPr bwMode="auto">
          <a:xfrm>
            <a:off x="277416" y="554831"/>
            <a:ext cx="756285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1.【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审题训练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选一选，填一填，明确本次习作的任务。</a:t>
            </a:r>
          </a:p>
        </p:txBody>
      </p:sp>
      <p:sp>
        <p:nvSpPr>
          <p:cNvPr id="22530" name="矩形 9"/>
          <p:cNvSpPr>
            <a:spLocks noChangeArrowheads="1"/>
          </p:cNvSpPr>
          <p:nvPr/>
        </p:nvSpPr>
        <p:spPr bwMode="auto">
          <a:xfrm>
            <a:off x="519113" y="1328737"/>
            <a:ext cx="7477125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）审清题目：这次习作要求我们写的是（    ）。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续写故事   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B.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故事改编   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C.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故事新编     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D.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缩写故事</a:t>
            </a:r>
          </a:p>
        </p:txBody>
      </p:sp>
      <p:sp>
        <p:nvSpPr>
          <p:cNvPr id="22531" name="矩形 4"/>
          <p:cNvSpPr>
            <a:spLocks noChangeArrowheads="1"/>
          </p:cNvSpPr>
          <p:nvPr/>
        </p:nvSpPr>
        <p:spPr bwMode="auto">
          <a:xfrm>
            <a:off x="478632" y="2607469"/>
            <a:ext cx="8071247" cy="172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）审清内容：习作可以写（           ）等内容。（多选）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新编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龟兔赛跑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        B.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新编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狐假虎威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     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C.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新编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坐井观天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        D.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新编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狐狸与乌鸦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</a:p>
        </p:txBody>
      </p:sp>
      <p:sp>
        <p:nvSpPr>
          <p:cNvPr id="6" name="矩形 5"/>
          <p:cNvSpPr/>
          <p:nvPr/>
        </p:nvSpPr>
        <p:spPr>
          <a:xfrm>
            <a:off x="6565107" y="1489473"/>
            <a:ext cx="335756" cy="439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r>
              <a:rPr lang="en-US" altLang="zh-CN" sz="2400" noProof="1">
                <a:solidFill>
                  <a:srgbClr val="E04236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C</a:t>
            </a:r>
            <a:endParaRPr lang="zh-CN" altLang="en-US" sz="2400" noProof="1">
              <a:solidFill>
                <a:srgbClr val="E04236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69632" y="2764631"/>
            <a:ext cx="1107281" cy="438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r>
              <a:rPr lang="en-US" altLang="zh-CN" sz="2400" noProof="1">
                <a:solidFill>
                  <a:srgbClr val="E04236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ABC</a:t>
            </a:r>
            <a:r>
              <a:rPr lang="zh-CN" altLang="en-US" sz="2400" noProof="1">
                <a:solidFill>
                  <a:srgbClr val="E04236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矩形 5"/>
          <p:cNvSpPr>
            <a:spLocks noChangeArrowheads="1"/>
          </p:cNvSpPr>
          <p:nvPr/>
        </p:nvSpPr>
        <p:spPr bwMode="auto">
          <a:xfrm>
            <a:off x="870348" y="1172767"/>
            <a:ext cx="7602140" cy="339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）审清重点：对于本次习作的重点，下列说法错误的一项是（    ）。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要介绍清楚故事的起因         </a:t>
            </a:r>
            <a:endParaRPr lang="en-US" altLang="zh-CN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B.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对于新编故事的内容要做详细介绍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C.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重点写新添加的故事情节        </a:t>
            </a:r>
            <a:endParaRPr lang="en-US" altLang="zh-CN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D.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要详细写新编故事的结局</a:t>
            </a:r>
          </a:p>
        </p:txBody>
      </p:sp>
      <p:sp>
        <p:nvSpPr>
          <p:cNvPr id="7" name="矩形 6"/>
          <p:cNvSpPr/>
          <p:nvPr/>
        </p:nvSpPr>
        <p:spPr>
          <a:xfrm>
            <a:off x="2462213" y="1894285"/>
            <a:ext cx="335756" cy="438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r>
              <a:rPr lang="en-US" altLang="zh-CN" sz="2400" noProof="1">
                <a:solidFill>
                  <a:srgbClr val="E04236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D</a:t>
            </a:r>
            <a:endParaRPr lang="zh-CN" altLang="en-US" sz="2400" noProof="1">
              <a:solidFill>
                <a:srgbClr val="E04236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3555" name="矩形 3"/>
          <p:cNvSpPr>
            <a:spLocks noChangeArrowheads="1"/>
          </p:cNvSpPr>
          <p:nvPr/>
        </p:nvSpPr>
        <p:spPr bwMode="auto">
          <a:xfrm>
            <a:off x="277416" y="554831"/>
            <a:ext cx="756285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1.【</a:t>
            </a: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审题训练</a:t>
            </a:r>
            <a:r>
              <a:rPr lang="en-US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选一选，填一填，明确本次习作的任务。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735316" y="1637039"/>
            <a:ext cx="7791450" cy="2056419"/>
          </a:xfrm>
        </p:spPr>
        <p:txBody>
          <a:bodyPr>
            <a:noAutofit/>
          </a:bodyPr>
          <a:lstStyle/>
          <a:p>
            <a:pPr marL="266700" indent="-266700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altLang="zh-CN" sz="2100" spc="0" noProof="1">
                <a:latin typeface="+mn-ea"/>
                <a:cs typeface="+mn-ea"/>
                <a:sym typeface="+mn-ea"/>
              </a:rPr>
              <a:t>1.</a:t>
            </a:r>
            <a:r>
              <a:rPr lang="zh-CN" altLang="en-US" sz="2100" spc="0" noProof="1">
                <a:latin typeface="+mn-ea"/>
                <a:cs typeface="+mn-ea"/>
                <a:sym typeface="+mn-ea"/>
              </a:rPr>
              <a:t>有效利用已经学过的课文，试图开辟语文教材在作文领域的多种使用途径。</a:t>
            </a:r>
          </a:p>
          <a:p>
            <a:pPr marL="266700" indent="-266700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altLang="zh-CN" sz="2100" spc="0" noProof="1">
                <a:latin typeface="+mn-ea"/>
                <a:cs typeface="+mn-ea"/>
                <a:sym typeface="+mn-ea"/>
              </a:rPr>
              <a:t>2.</a:t>
            </a:r>
            <a:r>
              <a:rPr lang="zh-CN" altLang="en-US" sz="2100" spc="0" noProof="1">
                <a:latin typeface="+mn-ea"/>
                <a:cs typeface="+mn-ea"/>
                <a:sym typeface="+mn-ea"/>
              </a:rPr>
              <a:t>以一个全新的视角，对童话故事中的情节、人物予以加工、演绎，进行再创作，生发出具备时代意义的新的故事。</a:t>
            </a:r>
            <a:r>
              <a:rPr lang="en-US" altLang="zh-CN" sz="2100" spc="0" noProof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(</a:t>
            </a:r>
            <a:r>
              <a:rPr lang="zh-CN" altLang="en-US" sz="2100" spc="0" noProof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重点</a:t>
            </a:r>
            <a:r>
              <a:rPr lang="en-US" altLang="zh-CN" sz="2100" spc="0" noProof="1" smtClean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)</a:t>
            </a:r>
            <a:endParaRPr lang="en-US" altLang="zh-CN" sz="2100" spc="0" noProof="1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652278" y="598885"/>
            <a:ext cx="1669256" cy="50482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pitchFamily="34" charset="-122"/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34307" y="387118"/>
            <a:ext cx="1888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EFEFE"/>
                </a:solidFill>
              </a:rPr>
              <a:t>https://www.ypppt.com/</a:t>
            </a:r>
            <a:endParaRPr lang="zh-CN" altLang="en-US" sz="12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3"/>
          <p:cNvSpPr>
            <a:spLocks noChangeArrowheads="1"/>
          </p:cNvSpPr>
          <p:nvPr/>
        </p:nvSpPr>
        <p:spPr bwMode="auto">
          <a:xfrm>
            <a:off x="600076" y="507206"/>
            <a:ext cx="7774781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2.【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选材训练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下面的素材，哪些可以写进所给的题目中呢？在合适的材料后打“√”。</a:t>
            </a:r>
          </a:p>
        </p:txBody>
      </p:sp>
      <p:sp>
        <p:nvSpPr>
          <p:cNvPr id="24578" name="矩形 4"/>
          <p:cNvSpPr>
            <a:spLocks noChangeArrowheads="1"/>
          </p:cNvSpPr>
          <p:nvPr/>
        </p:nvSpPr>
        <p:spPr bwMode="auto">
          <a:xfrm>
            <a:off x="745331" y="1712119"/>
            <a:ext cx="7920038" cy="283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题目：新编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龟兔赛跑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）比赛当中兔子不慎掉进陷阱 （    ）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）途经一片萝卜地，兔子看见水灵灵的萝卜，没能经得住诱惑      （    ）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）新增了一段下坡路，兔子一缩头迅速滚了下去 （    ）</a:t>
            </a:r>
          </a:p>
        </p:txBody>
      </p:sp>
      <p:sp>
        <p:nvSpPr>
          <p:cNvPr id="6" name="矩形 5"/>
          <p:cNvSpPr/>
          <p:nvPr/>
        </p:nvSpPr>
        <p:spPr>
          <a:xfrm>
            <a:off x="5650706" y="2418160"/>
            <a:ext cx="409575" cy="4393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r>
              <a:rPr lang="en-US" altLang="zh-CN" sz="2400" noProof="1">
                <a:solidFill>
                  <a:srgbClr val="E04236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√</a:t>
            </a:r>
            <a:endParaRPr lang="zh-CN" altLang="en-US" sz="2400" noProof="1">
              <a:solidFill>
                <a:srgbClr val="E04236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55119" y="3474244"/>
            <a:ext cx="409575" cy="4381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r>
              <a:rPr lang="en-US" altLang="zh-CN" sz="2400" noProof="1">
                <a:solidFill>
                  <a:srgbClr val="E04236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√</a:t>
            </a:r>
            <a:endParaRPr lang="zh-CN" altLang="en-US" sz="2400" noProof="1">
              <a:solidFill>
                <a:srgbClr val="E04236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062913" y="4081463"/>
            <a:ext cx="408385" cy="4381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r>
              <a:rPr lang="en-US" altLang="zh-CN" sz="2400" noProof="1">
                <a:solidFill>
                  <a:srgbClr val="E04236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√</a:t>
            </a:r>
            <a:endParaRPr lang="zh-CN" altLang="en-US" sz="2400" noProof="1">
              <a:solidFill>
                <a:srgbClr val="E04236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3"/>
          <p:cNvSpPr>
            <a:spLocks noChangeArrowheads="1"/>
          </p:cNvSpPr>
          <p:nvPr/>
        </p:nvSpPr>
        <p:spPr bwMode="auto">
          <a:xfrm>
            <a:off x="573881" y="414337"/>
            <a:ext cx="756285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3.【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佳段赏析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读读下面的片断，借签写法。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19138" y="1091803"/>
            <a:ext cx="7918847" cy="394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itchFamily="2" charset="-122"/>
              </a:rPr>
              <a:t>    东郭先生把书从袋里倒出来，对狼说</a:t>
            </a:r>
            <a:r>
              <a:rPr lang="en-US" altLang="zh-CN" sz="2400" dirty="0">
                <a:solidFill>
                  <a:srgbClr val="000000"/>
                </a:solidFill>
                <a:latin typeface="宋体" pitchFamily="2" charset="-122"/>
              </a:rPr>
              <a:t>: “</a:t>
            </a:r>
            <a:r>
              <a:rPr lang="zh-CN" altLang="en-US" sz="2400" dirty="0">
                <a:solidFill>
                  <a:srgbClr val="000000"/>
                </a:solidFill>
                <a:latin typeface="宋体" pitchFamily="2" charset="-122"/>
              </a:rPr>
              <a:t>你藏到这个布袋里，千万别出声。”狼连忙钻进袋子里， 一动不动。东郭先生把袋口扎得紧紧的。过了一会儿两个猎人拿着猎枪气喘吁吁地追了过来。其中的一个猎人问</a:t>
            </a:r>
            <a:r>
              <a:rPr lang="en-US" altLang="zh-CN" sz="2400" dirty="0">
                <a:solidFill>
                  <a:srgbClr val="000000"/>
                </a:solidFill>
                <a:latin typeface="宋体" pitchFamily="2" charset="-122"/>
              </a:rPr>
              <a:t>:“</a:t>
            </a:r>
            <a:r>
              <a:rPr lang="zh-CN" altLang="en-US" sz="2400" dirty="0">
                <a:solidFill>
                  <a:srgbClr val="000000"/>
                </a:solidFill>
                <a:latin typeface="宋体" pitchFamily="2" charset="-122"/>
              </a:rPr>
              <a:t>先生，您见过一只狼吗</a:t>
            </a:r>
            <a:r>
              <a:rPr lang="en-US" altLang="zh-CN" sz="2400" dirty="0">
                <a:solidFill>
                  <a:srgbClr val="000000"/>
                </a:solidFill>
                <a:latin typeface="宋体" pitchFamily="2" charset="-122"/>
              </a:rPr>
              <a:t>?”</a:t>
            </a:r>
            <a:r>
              <a:rPr lang="zh-CN" altLang="en-US" sz="2400" dirty="0">
                <a:solidFill>
                  <a:srgbClr val="000000"/>
                </a:solidFill>
                <a:latin typeface="宋体" pitchFamily="2" charset="-122"/>
              </a:rPr>
              <a:t>东郭先生顺手一指说</a:t>
            </a:r>
            <a:r>
              <a:rPr lang="en-US" altLang="zh-CN" sz="2400" dirty="0">
                <a:solidFill>
                  <a:srgbClr val="000000"/>
                </a:solidFill>
                <a:latin typeface="宋体" pitchFamily="2" charset="-122"/>
              </a:rPr>
              <a:t>:“</a:t>
            </a:r>
            <a:r>
              <a:rPr lang="zh-CN" altLang="en-US" sz="2400" dirty="0">
                <a:solidFill>
                  <a:srgbClr val="000000"/>
                </a:solidFill>
                <a:latin typeface="宋体" pitchFamily="2" charset="-122"/>
              </a:rPr>
              <a:t>朝那边跑了。” 猎人信以为真，立刻追了过去。东郭先生见猎人走远了，便背起装着狼的口袋向野生动物园走去。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73881" y="731044"/>
            <a:ext cx="7562850" cy="173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赏析：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小作者联系现实生活，添加动物园的情节，对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东郭先生和狼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的故事进行新编。构思巧妙，既合乎原作情节，又加入了现代意识。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33413" y="2476500"/>
            <a:ext cx="791884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提要：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完成本单元习作，可参考下面几点建议。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）原故事，为基础   </a:t>
            </a:r>
            <a:endParaRPr lang="en-US" altLang="zh-CN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）编故事，有新意   </a:t>
            </a:r>
            <a:endParaRPr lang="en-US" altLang="zh-CN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）添情节，合逻辑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图片 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03" y="938212"/>
            <a:ext cx="3028950" cy="248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 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3" y="1329929"/>
            <a:ext cx="686991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文本框 3"/>
          <p:cNvSpPr txBox="1"/>
          <p:nvPr/>
        </p:nvSpPr>
        <p:spPr>
          <a:xfrm>
            <a:off x="3205604" y="2131371"/>
            <a:ext cx="3546827" cy="89915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5"/>
                  <a:stretch>
                    <a:fillRect/>
                  </a:stretch>
                </a:blipFill>
                <a:latin typeface="黑体" panose="02010609060101010101" charset="-122"/>
                <a:ea typeface="黑体" panose="02010609060101010101" charset="-122"/>
              </a:rPr>
              <a:t>感谢观看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909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5950" y="1833196"/>
            <a:ext cx="4503860" cy="2895335"/>
          </a:xfrm>
          <a:prstGeom prst="roundRect">
            <a:avLst/>
          </a:prstGeom>
          <a:noFill/>
        </p:spPr>
      </p:pic>
      <p:sp>
        <p:nvSpPr>
          <p:cNvPr id="7170" name="文本框 7"/>
          <p:cNvSpPr txBox="1">
            <a:spLocks noChangeArrowheads="1"/>
          </p:cNvSpPr>
          <p:nvPr/>
        </p:nvSpPr>
        <p:spPr bwMode="auto">
          <a:xfrm>
            <a:off x="3211116" y="507206"/>
            <a:ext cx="1641872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龟兔赛跑</a:t>
            </a:r>
          </a:p>
        </p:txBody>
      </p:sp>
      <p:grpSp>
        <p:nvGrpSpPr>
          <p:cNvPr id="7171" name="组合 12"/>
          <p:cNvGrpSpPr>
            <a:grpSpLocks/>
          </p:cNvGrpSpPr>
          <p:nvPr/>
        </p:nvGrpSpPr>
        <p:grpSpPr bwMode="auto">
          <a:xfrm>
            <a:off x="5430441" y="607219"/>
            <a:ext cx="3305175" cy="896541"/>
            <a:chOff x="-274865" y="712509"/>
            <a:chExt cx="5630778" cy="2430378"/>
          </a:xfrm>
        </p:grpSpPr>
        <p:sp>
          <p:nvSpPr>
            <p:cNvPr id="14" name="云形标注 13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57409"/>
                <a:gd name="adj2" fmla="val 64967"/>
              </a:avLst>
            </a:prstGeom>
            <a:solidFill>
              <a:schemeClr val="bg1"/>
            </a:solidFill>
            <a:ln>
              <a:solidFill>
                <a:srgbClr val="E042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7173" name="文本框 12"/>
            <p:cNvSpPr txBox="1">
              <a:spLocks noChangeArrowheads="1"/>
            </p:cNvSpPr>
            <p:nvPr/>
          </p:nvSpPr>
          <p:spPr bwMode="auto">
            <a:xfrm>
              <a:off x="623424" y="977100"/>
              <a:ext cx="3899353" cy="2002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    </a:t>
              </a:r>
              <a:r>
                <a:rPr lang="zh-CN" altLang="en-US" sz="2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你一定知道下面的故事吧？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AutoShape 2"/>
          <p:cNvSpPr>
            <a:spLocks noChangeAspect="1" noChangeArrowheads="1"/>
          </p:cNvSpPr>
          <p:nvPr/>
        </p:nvSpPr>
        <p:spPr bwMode="auto">
          <a:xfrm>
            <a:off x="33338" y="-685800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194" name="AutoShape 4"/>
          <p:cNvSpPr>
            <a:spLocks noChangeAspect="1" noChangeArrowheads="1"/>
          </p:cNvSpPr>
          <p:nvPr/>
        </p:nvSpPr>
        <p:spPr bwMode="auto">
          <a:xfrm>
            <a:off x="33338" y="-685800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195" name="AutoShape 6"/>
          <p:cNvSpPr>
            <a:spLocks noChangeAspect="1" noChangeArrowheads="1"/>
          </p:cNvSpPr>
          <p:nvPr/>
        </p:nvSpPr>
        <p:spPr bwMode="auto">
          <a:xfrm>
            <a:off x="33338" y="-685800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196" name="文本框 7"/>
          <p:cNvSpPr txBox="1">
            <a:spLocks noChangeArrowheads="1"/>
          </p:cNvSpPr>
          <p:nvPr/>
        </p:nvSpPr>
        <p:spPr bwMode="auto">
          <a:xfrm>
            <a:off x="3317082" y="402431"/>
            <a:ext cx="1641872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狐假虎威</a:t>
            </a:r>
          </a:p>
        </p:txBody>
      </p:sp>
      <p:pic>
        <p:nvPicPr>
          <p:cNvPr id="8197" name="Picture 1" descr="d:\Documents\Tencent Files\2720870067\Image\C2C\Image2\(%Q%@KHBMV)}Q_Q422`BW{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6654" y="1262063"/>
            <a:ext cx="4879181" cy="329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0594" y="1622182"/>
            <a:ext cx="3145082" cy="3145082"/>
          </a:xfrm>
          <a:prstGeom prst="roundRect">
            <a:avLst/>
          </a:prstGeom>
          <a:noFill/>
        </p:spPr>
      </p:pic>
      <p:sp>
        <p:nvSpPr>
          <p:cNvPr id="9218" name="文本框 7"/>
          <p:cNvSpPr txBox="1">
            <a:spLocks noChangeArrowheads="1"/>
          </p:cNvSpPr>
          <p:nvPr/>
        </p:nvSpPr>
        <p:spPr bwMode="auto">
          <a:xfrm>
            <a:off x="3593306" y="415529"/>
            <a:ext cx="1643063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400" b="1">
                <a:latin typeface="微软雅黑" pitchFamily="34" charset="-122"/>
                <a:ea typeface="微软雅黑" pitchFamily="34" charset="-122"/>
              </a:rPr>
              <a:t>坐井观天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6368" y="1319109"/>
            <a:ext cx="4859451" cy="3474633"/>
          </a:xfrm>
          <a:prstGeom prst="roundRect">
            <a:avLst/>
          </a:prstGeom>
          <a:noFill/>
        </p:spPr>
      </p:pic>
      <p:sp>
        <p:nvSpPr>
          <p:cNvPr id="10242" name="文本框 7"/>
          <p:cNvSpPr txBox="1">
            <a:spLocks noChangeArrowheads="1"/>
          </p:cNvSpPr>
          <p:nvPr/>
        </p:nvSpPr>
        <p:spPr bwMode="auto">
          <a:xfrm>
            <a:off x="3533775" y="323850"/>
            <a:ext cx="1760935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狐狸与乌鸦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7"/>
          <p:cNvSpPr txBox="1">
            <a:spLocks noChangeArrowheads="1"/>
          </p:cNvSpPr>
          <p:nvPr/>
        </p:nvSpPr>
        <p:spPr bwMode="auto">
          <a:xfrm>
            <a:off x="2722960" y="277417"/>
            <a:ext cx="3199209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000" b="1" dirty="0">
                <a:latin typeface="微软雅黑" pitchFamily="34" charset="-122"/>
                <a:ea typeface="微软雅黑" pitchFamily="34" charset="-122"/>
              </a:rPr>
              <a:t>习作      故事新编</a:t>
            </a:r>
          </a:p>
        </p:txBody>
      </p:sp>
      <p:sp>
        <p:nvSpPr>
          <p:cNvPr id="7" name="文本框 3"/>
          <p:cNvSpPr txBox="1">
            <a:spLocks noChangeArrowheads="1"/>
          </p:cNvSpPr>
          <p:nvPr/>
        </p:nvSpPr>
        <p:spPr bwMode="auto">
          <a:xfrm>
            <a:off x="890588" y="1335881"/>
            <a:ext cx="7536656" cy="4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如果让你重新编一个龟兔赛跑的故事，你会怎么编呢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?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6823" y="2118119"/>
            <a:ext cx="3462336" cy="259675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008835" y="1647825"/>
            <a:ext cx="2584847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◇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乌龟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和兔子都赢了。</a:t>
            </a:r>
            <a:endParaRPr lang="zh-CN" altLang="en-US" sz="2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0" name="文本框 3"/>
          <p:cNvSpPr txBox="1">
            <a:spLocks noChangeArrowheads="1"/>
          </p:cNvSpPr>
          <p:nvPr/>
        </p:nvSpPr>
        <p:spPr bwMode="auto">
          <a:xfrm>
            <a:off x="2983706" y="827485"/>
            <a:ext cx="4268391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先设想一下故事的结局：</a:t>
            </a:r>
          </a:p>
        </p:txBody>
      </p:sp>
      <p:sp>
        <p:nvSpPr>
          <p:cNvPr id="5" name="文本框 8"/>
          <p:cNvSpPr txBox="1">
            <a:spLocks noChangeArrowheads="1"/>
          </p:cNvSpPr>
          <p:nvPr/>
        </p:nvSpPr>
        <p:spPr bwMode="auto">
          <a:xfrm>
            <a:off x="3990976" y="2414588"/>
            <a:ext cx="2859881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◇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乌龟和兔子都没能赢。</a:t>
            </a:r>
            <a:endParaRPr lang="zh-CN" altLang="en-US" sz="2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8"/>
          <p:cNvSpPr txBox="1">
            <a:spLocks noChangeArrowheads="1"/>
          </p:cNvSpPr>
          <p:nvPr/>
        </p:nvSpPr>
        <p:spPr bwMode="auto">
          <a:xfrm>
            <a:off x="4017169" y="3173017"/>
            <a:ext cx="2586038" cy="7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◇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兔子赢了。</a:t>
            </a:r>
            <a:endParaRPr lang="zh-CN" altLang="en-US" sz="2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4069556" y="3806429"/>
            <a:ext cx="2586038" cy="7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◇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乌龟又赢了。</a:t>
            </a:r>
            <a:endParaRPr lang="zh-CN" altLang="en-US" sz="21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文本框 7"/>
          <p:cNvSpPr txBox="1">
            <a:spLocks noChangeArrowheads="1"/>
          </p:cNvSpPr>
          <p:nvPr/>
        </p:nvSpPr>
        <p:spPr bwMode="auto">
          <a:xfrm>
            <a:off x="245269" y="764382"/>
            <a:ext cx="8496300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100" b="1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假如我们选“乌龟又赢了”这个结局，可以想象新的故事情节，如：</a:t>
            </a:r>
          </a:p>
        </p:txBody>
      </p:sp>
      <p:sp>
        <p:nvSpPr>
          <p:cNvPr id="6" name="文本框 8"/>
          <p:cNvSpPr txBox="1">
            <a:spLocks noChangeArrowheads="1"/>
          </p:cNvSpPr>
          <p:nvPr/>
        </p:nvSpPr>
        <p:spPr bwMode="auto">
          <a:xfrm>
            <a:off x="3624263" y="1765698"/>
            <a:ext cx="5257800" cy="7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◇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河流挡道   撞上树桩  掉进陷阱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(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路遇不测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)</a:t>
            </a:r>
            <a:endParaRPr lang="zh-CN" altLang="en-US" sz="2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3650456" y="2645569"/>
            <a:ext cx="5014913" cy="71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◇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跑反方向  这回比谁跑得慢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(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急中出错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)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643313" y="3505200"/>
            <a:ext cx="5364956" cy="136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◇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路过一片萝卜地，看到了水灵灵的萝卜（遇到诱惑）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35" y="2110154"/>
            <a:ext cx="2893219" cy="1971675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1067</Words>
  <Application>Microsoft Office PowerPoint</Application>
  <PresentationFormat>全屏显示(16:9)</PresentationFormat>
  <Paragraphs>89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235</cp:revision>
  <dcterms:created xsi:type="dcterms:W3CDTF">2017-11-13T08:28:00Z</dcterms:created>
  <dcterms:modified xsi:type="dcterms:W3CDTF">2021-09-29T00:43:44Z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