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68" r:id="rId3"/>
  </p:sldMasterIdLst>
  <p:notesMasterIdLst>
    <p:notesMasterId r:id="rId19"/>
  </p:notesMasterIdLst>
  <p:handoutMasterIdLst>
    <p:handoutMasterId r:id="rId20"/>
  </p:handoutMasterIdLst>
  <p:sldIdLst>
    <p:sldId id="395" r:id="rId4"/>
    <p:sldId id="359" r:id="rId5"/>
    <p:sldId id="387" r:id="rId6"/>
    <p:sldId id="360" r:id="rId7"/>
    <p:sldId id="383" r:id="rId8"/>
    <p:sldId id="388" r:id="rId9"/>
    <p:sldId id="385" r:id="rId10"/>
    <p:sldId id="362" r:id="rId11"/>
    <p:sldId id="389" r:id="rId12"/>
    <p:sldId id="390" r:id="rId13"/>
    <p:sldId id="391" r:id="rId14"/>
    <p:sldId id="392" r:id="rId15"/>
    <p:sldId id="393" r:id="rId16"/>
    <p:sldId id="394" r:id="rId17"/>
    <p:sldId id="396" r:id="rId18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EFF0D"/>
    <a:srgbClr val="00FF99"/>
    <a:srgbClr val="FF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7480E30-9B4B-4609-8D3D-7AF8B07527B0}" type="datetimeFigureOut">
              <a:rPr lang="zh-CN" altLang="en-US"/>
              <a:pPr>
                <a:defRPr/>
              </a:pPr>
              <a:t>2021/9/29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7806787-10B3-4CD8-8F30-5C22B449912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0242147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E9B7CBD-570E-4E4C-A247-126F8A29A276}" type="datetimeFigureOut">
              <a:rPr lang="zh-CN" altLang="en-US"/>
              <a:pPr>
                <a:defRPr/>
              </a:pPr>
              <a:t>2021/9/29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C9D1B16-D738-4B42-8816-F5E473A4B8D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1903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9D1B16-D738-4B42-8816-F5E473A4B8DE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5202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368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0930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C6768-F746-4859-8397-B518B45DE49C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DE63D-2A6C-4F21-A6B6-B175E9E5A37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123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3628F-1F6D-46DB-B73A-002612E6EFCA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CC930-3742-4254-BF1D-EAFB45FCF23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000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61B98-8800-4FF0-94E2-66B7E6F4D217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4A9BD-497B-4AB2-B03F-A6425E9EE7C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7921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E8635-48DD-42FB-8FB6-899FA0B514C1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B0437-3F9E-41BB-B12C-51A93AA6DEA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5828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85196-55C6-4354-819D-53F27708893E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4BCC5-2D2D-4FE5-8DF2-73B0C5A6F1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5784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512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267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87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755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11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5328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046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1275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74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1013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5394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238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149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090FC-99D2-40F4-A3A2-68D0A66A3FA8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3557E-89AB-46AF-9CCB-FEAA5EB4F4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875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451D7-4C20-4C53-A63C-B1B2571965BA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27B91-5A84-4763-9B97-5226BC2312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3802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5C7E1-29A9-4D6A-A86E-E99C054D4084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C5C45-7AC2-477A-80E3-D7E075674D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72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637AE-04DB-4A85-9384-30C68D7C2578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906F6-7EDA-4BE6-890F-898168ED39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90366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1A12B-1B22-4FDD-BF36-991CB523F5D4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D6C1A-EA53-465A-843C-1168274E02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615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3BF1E-CF2E-4411-8F85-206B9F10B87F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7D006-BD02-4DD9-B1E7-F566B255551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994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0F7ED28F-5C6D-47A6-9D7F-F36D3EC168E8}" type="datetimeFigureOut">
              <a:rPr lang="zh-CN" altLang="en-US"/>
              <a:pPr>
                <a:defRPr/>
              </a:pPr>
              <a:t>2021/9/29</a:t>
            </a:fld>
            <a:endParaRPr lang="en-US" altLang="zh-CN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CF79BD9-B85E-4A43-82BA-E20ABC6204E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5158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 txBox="1">
            <a:spLocks noChangeArrowheads="1"/>
          </p:cNvSpPr>
          <p:nvPr/>
        </p:nvSpPr>
        <p:spPr bwMode="auto">
          <a:xfrm>
            <a:off x="1763713" y="1419225"/>
            <a:ext cx="5040312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习作：故事新编</a:t>
            </a:r>
          </a:p>
        </p:txBody>
      </p:sp>
      <p:pic>
        <p:nvPicPr>
          <p:cNvPr id="2051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39502"/>
            <a:ext cx="23145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3052" y="4488695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1"/>
          <p:cNvSpPr txBox="1">
            <a:spLocks noChangeArrowheads="1"/>
          </p:cNvSpPr>
          <p:nvPr/>
        </p:nvSpPr>
        <p:spPr bwMode="auto">
          <a:xfrm>
            <a:off x="214313" y="773113"/>
            <a:ext cx="5545137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“这虫子不能吃，昨天这块稻田刚被打上农药。”小蚂蚁说，“你吃了这虫子，会没命的！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   “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谢谢你，小蚂蚁！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青蛙说，“我不吃虫子了！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  <a:r>
              <a:rPr lang="en-US" altLang="zh-CN" sz="32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②</a:t>
            </a:r>
            <a:endParaRPr lang="zh-CN" altLang="en-US" sz="3200" b="1" baseline="3000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867400" y="700088"/>
            <a:ext cx="0" cy="41036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292" name="矩形 4"/>
          <p:cNvSpPr>
            <a:spLocks noChangeArrowheads="1"/>
          </p:cNvSpPr>
          <p:nvPr/>
        </p:nvSpPr>
        <p:spPr bwMode="auto">
          <a:xfrm>
            <a:off x="6084888" y="1112838"/>
            <a:ext cx="26638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②通过对青蛙和小蚂蚁的动作、语言描写，表现出稻田被农药污染非常严重。</a:t>
            </a:r>
          </a:p>
        </p:txBody>
      </p:sp>
      <p:sp>
        <p:nvSpPr>
          <p:cNvPr id="12293" name="文本框 19"/>
          <p:cNvSpPr txBox="1">
            <a:spLocks noChangeArrowheads="1"/>
          </p:cNvSpPr>
          <p:nvPr/>
        </p:nvSpPr>
        <p:spPr bwMode="auto">
          <a:xfrm>
            <a:off x="4424363" y="-547688"/>
            <a:ext cx="1184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4" name="文本框 35"/>
          <p:cNvSpPr txBox="1">
            <a:spLocks noChangeArrowheads="1"/>
          </p:cNvSpPr>
          <p:nvPr/>
        </p:nvSpPr>
        <p:spPr bwMode="auto">
          <a:xfrm>
            <a:off x="-2243138" y="3013075"/>
            <a:ext cx="403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5" name="文本框 51"/>
          <p:cNvSpPr txBox="1">
            <a:spLocks noChangeArrowheads="1"/>
          </p:cNvSpPr>
          <p:nvPr/>
        </p:nvSpPr>
        <p:spPr bwMode="auto">
          <a:xfrm rot="-1160763">
            <a:off x="1747838" y="-4143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296" name="文本框 50"/>
          <p:cNvSpPr txBox="1">
            <a:spLocks noChangeArrowheads="1"/>
          </p:cNvSpPr>
          <p:nvPr/>
        </p:nvSpPr>
        <p:spPr bwMode="auto">
          <a:xfrm rot="1480325">
            <a:off x="6357938" y="-5159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12297" name="文本框 46"/>
          <p:cNvSpPr txBox="1">
            <a:spLocks noChangeArrowheads="1"/>
          </p:cNvSpPr>
          <p:nvPr/>
        </p:nvSpPr>
        <p:spPr bwMode="auto">
          <a:xfrm rot="-170103">
            <a:off x="-2235200" y="17367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12298" name="文本框 32"/>
          <p:cNvSpPr txBox="1">
            <a:spLocks noChangeArrowheads="1"/>
          </p:cNvSpPr>
          <p:nvPr/>
        </p:nvSpPr>
        <p:spPr bwMode="auto">
          <a:xfrm rot="-880739">
            <a:off x="-2289175" y="556260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299" name="文本框 47"/>
          <p:cNvSpPr txBox="1">
            <a:spLocks noChangeArrowheads="1"/>
          </p:cNvSpPr>
          <p:nvPr/>
        </p:nvSpPr>
        <p:spPr bwMode="auto">
          <a:xfrm rot="-3456638">
            <a:off x="11063288" y="53689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12300" name="文本框 45"/>
          <p:cNvSpPr txBox="1">
            <a:spLocks noChangeArrowheads="1"/>
          </p:cNvSpPr>
          <p:nvPr/>
        </p:nvSpPr>
        <p:spPr bwMode="auto">
          <a:xfrm rot="-4502722">
            <a:off x="11049001" y="229235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1"/>
          <p:cNvSpPr txBox="1">
            <a:spLocks noChangeArrowheads="1"/>
          </p:cNvSpPr>
          <p:nvPr/>
        </p:nvSpPr>
        <p:spPr bwMode="auto">
          <a:xfrm>
            <a:off x="935038" y="627063"/>
            <a:ext cx="7273925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说着，青蛙离开了稻田。青蛙蹦啊蹦，来到了一条小河边。它觉得口渴，准备低下头喝点水。它的嘴巴刚碰到水面，就听见有个声音大喊：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不能喝！这水不能喝！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话音刚落，一只小蜻蜓飞到了青蛙的头顶。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"/>
          <p:cNvSpPr txBox="1">
            <a:spLocks noChangeArrowheads="1"/>
          </p:cNvSpPr>
          <p:nvPr/>
        </p:nvSpPr>
        <p:spPr bwMode="auto">
          <a:xfrm>
            <a:off x="325438" y="987425"/>
            <a:ext cx="5903912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“你没看到那些漂在水面上的小鱼吗？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蜻蜓伤心地对青蛙说，“稻田里的水流进小河，把小河给污染了。河里的小鱼都没命了，你怎么还敢喝水！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 </a:t>
            </a:r>
            <a:r>
              <a:rPr lang="en-US" altLang="zh-CN" sz="32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③</a:t>
            </a:r>
            <a:endParaRPr lang="zh-CN" altLang="en-US" sz="3200" b="1" baseline="3000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443663" y="627063"/>
            <a:ext cx="0" cy="41036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340" name="文本框 3"/>
          <p:cNvSpPr txBox="1">
            <a:spLocks noChangeArrowheads="1"/>
          </p:cNvSpPr>
          <p:nvPr/>
        </p:nvSpPr>
        <p:spPr bwMode="auto">
          <a:xfrm>
            <a:off x="6505575" y="1276350"/>
            <a:ext cx="23145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③再写河水被污染，对话描写生动传神。</a:t>
            </a:r>
          </a:p>
        </p:txBody>
      </p:sp>
      <p:sp>
        <p:nvSpPr>
          <p:cNvPr id="15365" name="文本框 19"/>
          <p:cNvSpPr txBox="1">
            <a:spLocks noChangeArrowheads="1"/>
          </p:cNvSpPr>
          <p:nvPr/>
        </p:nvSpPr>
        <p:spPr bwMode="auto">
          <a:xfrm>
            <a:off x="4424363" y="-547688"/>
            <a:ext cx="1184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6" name="文本框 35"/>
          <p:cNvSpPr txBox="1">
            <a:spLocks noChangeArrowheads="1"/>
          </p:cNvSpPr>
          <p:nvPr/>
        </p:nvSpPr>
        <p:spPr bwMode="auto">
          <a:xfrm>
            <a:off x="-2243138" y="3013075"/>
            <a:ext cx="403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7" name="文本框 51"/>
          <p:cNvSpPr txBox="1">
            <a:spLocks noChangeArrowheads="1"/>
          </p:cNvSpPr>
          <p:nvPr/>
        </p:nvSpPr>
        <p:spPr bwMode="auto">
          <a:xfrm rot="-1160763">
            <a:off x="1747838" y="-4143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5368" name="文本框 50"/>
          <p:cNvSpPr txBox="1">
            <a:spLocks noChangeArrowheads="1"/>
          </p:cNvSpPr>
          <p:nvPr/>
        </p:nvSpPr>
        <p:spPr bwMode="auto">
          <a:xfrm rot="1480325">
            <a:off x="6357938" y="-5159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15369" name="文本框 46"/>
          <p:cNvSpPr txBox="1">
            <a:spLocks noChangeArrowheads="1"/>
          </p:cNvSpPr>
          <p:nvPr/>
        </p:nvSpPr>
        <p:spPr bwMode="auto">
          <a:xfrm rot="-170103">
            <a:off x="-2235200" y="17367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15370" name="文本框 32"/>
          <p:cNvSpPr txBox="1">
            <a:spLocks noChangeArrowheads="1"/>
          </p:cNvSpPr>
          <p:nvPr/>
        </p:nvSpPr>
        <p:spPr bwMode="auto">
          <a:xfrm rot="-880739">
            <a:off x="-2289175" y="556260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5371" name="文本框 47"/>
          <p:cNvSpPr txBox="1">
            <a:spLocks noChangeArrowheads="1"/>
          </p:cNvSpPr>
          <p:nvPr/>
        </p:nvSpPr>
        <p:spPr bwMode="auto">
          <a:xfrm rot="-3456638">
            <a:off x="11063288" y="53689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15372" name="文本框 45"/>
          <p:cNvSpPr txBox="1">
            <a:spLocks noChangeArrowheads="1"/>
          </p:cNvSpPr>
          <p:nvPr/>
        </p:nvSpPr>
        <p:spPr bwMode="auto">
          <a:xfrm rot="-4502722">
            <a:off x="11049001" y="229235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"/>
          <p:cNvSpPr txBox="1">
            <a:spLocks noChangeArrowheads="1"/>
          </p:cNvSpPr>
          <p:nvPr/>
        </p:nvSpPr>
        <p:spPr bwMode="auto">
          <a:xfrm>
            <a:off x="536575" y="601663"/>
            <a:ext cx="525780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青蛙听了，抬头看了看不再蔚蓝的天空，又看了看漂在水面上的小鱼，直接朝深井的方向蹦去。它边蹦边想：唉，还是井里的环境好，什么都没被污染，我还是回去吧！</a:t>
            </a:r>
            <a:r>
              <a:rPr lang="zh-CN" altLang="en-US" sz="32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④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0250" y="601663"/>
            <a:ext cx="0" cy="41036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364" name="文本框 3"/>
          <p:cNvSpPr txBox="1">
            <a:spLocks noChangeArrowheads="1"/>
          </p:cNvSpPr>
          <p:nvPr/>
        </p:nvSpPr>
        <p:spPr bwMode="auto">
          <a:xfrm>
            <a:off x="6011863" y="915988"/>
            <a:ext cx="2952750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④结尾通过对青蛙神态、动作和心理的描写，凸显了环境保护的主题，引人深思。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"/>
          <p:cNvSpPr txBox="1">
            <a:spLocks noChangeArrowheads="1"/>
          </p:cNvSpPr>
          <p:nvPr/>
        </p:nvSpPr>
        <p:spPr bwMode="auto">
          <a:xfrm>
            <a:off x="755650" y="1203325"/>
            <a:ext cx="770413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总评：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跳出深井的青蛙，不仅没有感受到井外世界的美好，反而接连遭受到惊吓。文章通过这种错位的反差，巧妙地反映出环境污染的现实问题，引人深思。</a:t>
            </a:r>
          </a:p>
        </p:txBody>
      </p:sp>
      <p:sp>
        <p:nvSpPr>
          <p:cNvPr id="17411" name="文本框 19"/>
          <p:cNvSpPr txBox="1">
            <a:spLocks noChangeArrowheads="1"/>
          </p:cNvSpPr>
          <p:nvPr/>
        </p:nvSpPr>
        <p:spPr bwMode="auto">
          <a:xfrm>
            <a:off x="4424363" y="-547688"/>
            <a:ext cx="1184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12" name="文本框 35"/>
          <p:cNvSpPr txBox="1">
            <a:spLocks noChangeArrowheads="1"/>
          </p:cNvSpPr>
          <p:nvPr/>
        </p:nvSpPr>
        <p:spPr bwMode="auto">
          <a:xfrm>
            <a:off x="-2243138" y="3013075"/>
            <a:ext cx="403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13" name="文本框 51"/>
          <p:cNvSpPr txBox="1">
            <a:spLocks noChangeArrowheads="1"/>
          </p:cNvSpPr>
          <p:nvPr/>
        </p:nvSpPr>
        <p:spPr bwMode="auto">
          <a:xfrm rot="-1160763">
            <a:off x="1747838" y="-4143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7414" name="文本框 50"/>
          <p:cNvSpPr txBox="1">
            <a:spLocks noChangeArrowheads="1"/>
          </p:cNvSpPr>
          <p:nvPr/>
        </p:nvSpPr>
        <p:spPr bwMode="auto">
          <a:xfrm rot="1480325">
            <a:off x="6357938" y="-5159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17415" name="文本框 46"/>
          <p:cNvSpPr txBox="1">
            <a:spLocks noChangeArrowheads="1"/>
          </p:cNvSpPr>
          <p:nvPr/>
        </p:nvSpPr>
        <p:spPr bwMode="auto">
          <a:xfrm rot="-170103">
            <a:off x="-2235200" y="17367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17416" name="文本框 32"/>
          <p:cNvSpPr txBox="1">
            <a:spLocks noChangeArrowheads="1"/>
          </p:cNvSpPr>
          <p:nvPr/>
        </p:nvSpPr>
        <p:spPr bwMode="auto">
          <a:xfrm rot="-880739">
            <a:off x="-2289175" y="556260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7417" name="文本框 47"/>
          <p:cNvSpPr txBox="1">
            <a:spLocks noChangeArrowheads="1"/>
          </p:cNvSpPr>
          <p:nvPr/>
        </p:nvSpPr>
        <p:spPr bwMode="auto">
          <a:xfrm rot="-3456638">
            <a:off x="11063288" y="53689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17418" name="文本框 45"/>
          <p:cNvSpPr txBox="1">
            <a:spLocks noChangeArrowheads="1"/>
          </p:cNvSpPr>
          <p:nvPr/>
        </p:nvSpPr>
        <p:spPr bwMode="auto">
          <a:xfrm rot="-4502722">
            <a:off x="11049001" y="229235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491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>
            <a:spLocks noChangeArrowheads="1"/>
          </p:cNvSpPr>
          <p:nvPr/>
        </p:nvSpPr>
        <p:spPr bwMode="auto">
          <a:xfrm>
            <a:off x="900113" y="339725"/>
            <a:ext cx="2038350" cy="6461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习作内容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11188" y="1131888"/>
            <a:ext cx="7793037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这次习作是在原有的童话故事的基础上，重新编一个故事。要求我们选择一个自己熟悉的童话或寓言故事，对其中的人物形象和故事情节进行改编，从而形成一个新的故事，以此表达一种新的思想或主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/>
          <p:cNvSpPr>
            <a:spLocks noChangeArrowheads="1"/>
          </p:cNvSpPr>
          <p:nvPr/>
        </p:nvSpPr>
        <p:spPr bwMode="auto">
          <a:xfrm>
            <a:off x="1187450" y="1347788"/>
            <a:ext cx="7200900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题，反映现实生活。可以新编</a:t>
            </a:r>
            <a:r>
              <a:rPr lang="en-US" altLang="zh-CN" sz="3200" b="1" dirty="0">
                <a:latin typeface="宋体" pitchFamily="2" charset="-122"/>
              </a:rPr>
              <a:t>《</a:t>
            </a:r>
            <a:r>
              <a:rPr lang="zh-CN" altLang="en-US" sz="3200" b="1" dirty="0">
                <a:latin typeface="宋体" pitchFamily="2" charset="-122"/>
              </a:rPr>
              <a:t>龟兔赛跑</a:t>
            </a:r>
            <a:r>
              <a:rPr lang="en-US" altLang="zh-CN" sz="3200" b="1" dirty="0">
                <a:latin typeface="宋体" pitchFamily="2" charset="-122"/>
              </a:rPr>
              <a:t>》</a:t>
            </a:r>
            <a:r>
              <a:rPr lang="zh-CN" altLang="en-US" sz="3200" b="1" dirty="0">
                <a:latin typeface="宋体" pitchFamily="2" charset="-122"/>
              </a:rPr>
              <a:t>，也可以另选一个熟悉的故事，如</a:t>
            </a:r>
            <a:r>
              <a:rPr lang="en-US" altLang="zh-CN" sz="3200" b="1" dirty="0">
                <a:latin typeface="宋体" pitchFamily="2" charset="-122"/>
              </a:rPr>
              <a:t>《</a:t>
            </a:r>
            <a:r>
              <a:rPr lang="zh-CN" altLang="en-US" sz="3200" b="1" dirty="0">
                <a:latin typeface="宋体" pitchFamily="2" charset="-122"/>
              </a:rPr>
              <a:t>狐假虎威</a:t>
            </a:r>
            <a:r>
              <a:rPr lang="en-US" altLang="zh-CN" sz="3200" b="1" dirty="0">
                <a:latin typeface="宋体" pitchFamily="2" charset="-122"/>
              </a:rPr>
              <a:t>》《</a:t>
            </a:r>
            <a:r>
              <a:rPr lang="zh-CN" altLang="en-US" sz="3200" b="1" dirty="0">
                <a:latin typeface="宋体" pitchFamily="2" charset="-122"/>
              </a:rPr>
              <a:t>井底之蛙</a:t>
            </a:r>
            <a:r>
              <a:rPr lang="en-US" altLang="zh-CN" sz="3200" b="1" dirty="0">
                <a:latin typeface="宋体" pitchFamily="2" charset="-122"/>
              </a:rPr>
              <a:t>》《</a:t>
            </a:r>
            <a:r>
              <a:rPr lang="zh-CN" altLang="en-US" sz="3200" b="1" dirty="0">
                <a:latin typeface="宋体" pitchFamily="2" charset="-122"/>
              </a:rPr>
              <a:t>狐狸与乌鸦</a:t>
            </a:r>
            <a:r>
              <a:rPr lang="en-US" altLang="zh-CN" sz="3200" b="1" dirty="0">
                <a:latin typeface="宋体" pitchFamily="2" charset="-122"/>
              </a:rPr>
              <a:t>》</a:t>
            </a:r>
            <a:r>
              <a:rPr lang="zh-CN" altLang="en-US" sz="3200" b="1" dirty="0">
                <a:latin typeface="宋体" pitchFamily="2" charset="-122"/>
              </a:rPr>
              <a:t>等，来创编一个新故事。</a:t>
            </a:r>
            <a:endParaRPr lang="zh-CN" altLang="en-US" dirty="0"/>
          </a:p>
        </p:txBody>
      </p:sp>
      <p:sp>
        <p:nvSpPr>
          <p:cNvPr id="4099" name="文本框 19"/>
          <p:cNvSpPr txBox="1">
            <a:spLocks noChangeArrowheads="1"/>
          </p:cNvSpPr>
          <p:nvPr/>
        </p:nvSpPr>
        <p:spPr bwMode="auto">
          <a:xfrm>
            <a:off x="4424363" y="-547688"/>
            <a:ext cx="1184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00" name="文本框 35"/>
          <p:cNvSpPr txBox="1">
            <a:spLocks noChangeArrowheads="1"/>
          </p:cNvSpPr>
          <p:nvPr/>
        </p:nvSpPr>
        <p:spPr bwMode="auto">
          <a:xfrm>
            <a:off x="-2243138" y="3013075"/>
            <a:ext cx="403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01" name="文本框 51"/>
          <p:cNvSpPr txBox="1">
            <a:spLocks noChangeArrowheads="1"/>
          </p:cNvSpPr>
          <p:nvPr/>
        </p:nvSpPr>
        <p:spPr bwMode="auto">
          <a:xfrm rot="-1160763">
            <a:off x="1747838" y="-4143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02" name="文本框 50"/>
          <p:cNvSpPr txBox="1">
            <a:spLocks noChangeArrowheads="1"/>
          </p:cNvSpPr>
          <p:nvPr/>
        </p:nvSpPr>
        <p:spPr bwMode="auto">
          <a:xfrm rot="1480325">
            <a:off x="6357938" y="-5159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4103" name="文本框 46"/>
          <p:cNvSpPr txBox="1">
            <a:spLocks noChangeArrowheads="1"/>
          </p:cNvSpPr>
          <p:nvPr/>
        </p:nvSpPr>
        <p:spPr bwMode="auto">
          <a:xfrm rot="-170103">
            <a:off x="-2235200" y="17367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4104" name="文本框 32"/>
          <p:cNvSpPr txBox="1">
            <a:spLocks noChangeArrowheads="1"/>
          </p:cNvSpPr>
          <p:nvPr/>
        </p:nvSpPr>
        <p:spPr bwMode="auto">
          <a:xfrm rot="-880739">
            <a:off x="-2289175" y="556260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05" name="文本框 47"/>
          <p:cNvSpPr txBox="1">
            <a:spLocks noChangeArrowheads="1"/>
          </p:cNvSpPr>
          <p:nvPr/>
        </p:nvSpPr>
        <p:spPr bwMode="auto">
          <a:xfrm rot="-3456638">
            <a:off x="11063288" y="53689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4106" name="文本框 45"/>
          <p:cNvSpPr txBox="1">
            <a:spLocks noChangeArrowheads="1"/>
          </p:cNvSpPr>
          <p:nvPr/>
        </p:nvSpPr>
        <p:spPr bwMode="auto">
          <a:xfrm rot="-4502722">
            <a:off x="11049001" y="229235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1042988" y="168275"/>
            <a:ext cx="2038350" cy="6461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写法指导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38175" y="1131888"/>
            <a:ext cx="8080375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第一步：审题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根据提示选择一个大家都熟悉的故事，发挥想象，重新改编故事内容。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38175" y="3219450"/>
            <a:ext cx="8107363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第二步：立意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主题积极向上，体现故事中主人公的真善美。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971550" y="66675"/>
            <a:ext cx="34988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第三步：思维导图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71" name="文本框 5"/>
          <p:cNvSpPr txBox="1">
            <a:spLocks noChangeArrowheads="1"/>
          </p:cNvSpPr>
          <p:nvPr/>
        </p:nvSpPr>
        <p:spPr bwMode="auto">
          <a:xfrm>
            <a:off x="1258888" y="627063"/>
            <a:ext cx="162877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设计场景</a:t>
            </a:r>
          </a:p>
        </p:txBody>
      </p:sp>
      <p:sp>
        <p:nvSpPr>
          <p:cNvPr id="7172" name="文本框 7"/>
          <p:cNvSpPr txBox="1">
            <a:spLocks noChangeArrowheads="1"/>
          </p:cNvSpPr>
          <p:nvPr/>
        </p:nvSpPr>
        <p:spPr bwMode="auto">
          <a:xfrm>
            <a:off x="1168400" y="2003425"/>
            <a:ext cx="234950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设计故事情节</a:t>
            </a:r>
          </a:p>
        </p:txBody>
      </p:sp>
      <p:sp>
        <p:nvSpPr>
          <p:cNvPr id="7173" name="文本框 6"/>
          <p:cNvSpPr txBox="1">
            <a:spLocks noChangeArrowheads="1"/>
          </p:cNvSpPr>
          <p:nvPr/>
        </p:nvSpPr>
        <p:spPr bwMode="auto">
          <a:xfrm>
            <a:off x="392113" y="2141538"/>
            <a:ext cx="7334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怎么写</a:t>
            </a:r>
          </a:p>
        </p:txBody>
      </p:sp>
      <p:sp>
        <p:nvSpPr>
          <p:cNvPr id="7174" name="文本框 9"/>
          <p:cNvSpPr txBox="1">
            <a:spLocks noChangeArrowheads="1"/>
          </p:cNvSpPr>
          <p:nvPr/>
        </p:nvSpPr>
        <p:spPr bwMode="auto">
          <a:xfrm>
            <a:off x="1182688" y="2944813"/>
            <a:ext cx="2349500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细致刻画形象</a:t>
            </a:r>
          </a:p>
        </p:txBody>
      </p:sp>
      <p:sp>
        <p:nvSpPr>
          <p:cNvPr id="7175" name="文本框 10"/>
          <p:cNvSpPr txBox="1">
            <a:spLocks noChangeArrowheads="1"/>
          </p:cNvSpPr>
          <p:nvPr/>
        </p:nvSpPr>
        <p:spPr bwMode="auto">
          <a:xfrm>
            <a:off x="1225550" y="3768725"/>
            <a:ext cx="2674938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理清事情发展顺序</a:t>
            </a:r>
          </a:p>
        </p:txBody>
      </p:sp>
      <p:sp>
        <p:nvSpPr>
          <p:cNvPr id="7176" name="文本框 8"/>
          <p:cNvSpPr txBox="1">
            <a:spLocks noChangeArrowheads="1"/>
          </p:cNvSpPr>
          <p:nvPr/>
        </p:nvSpPr>
        <p:spPr bwMode="auto">
          <a:xfrm>
            <a:off x="3651250" y="666750"/>
            <a:ext cx="5019675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05000"/>
              </a:lnSpc>
            </a:pPr>
            <a:r>
              <a:rPr lang="zh-CN" altLang="en-US" sz="27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比如：一座陡峭的大山上站着乌龟和兔子，它们准备一场扣人心弦的比赛。</a:t>
            </a:r>
          </a:p>
        </p:txBody>
      </p:sp>
      <p:sp>
        <p:nvSpPr>
          <p:cNvPr id="7177" name="文本框 14"/>
          <p:cNvSpPr txBox="1">
            <a:spLocks noChangeArrowheads="1"/>
          </p:cNvSpPr>
          <p:nvPr/>
        </p:nvSpPr>
        <p:spPr bwMode="auto">
          <a:xfrm>
            <a:off x="3683000" y="1963738"/>
            <a:ext cx="19240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7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要一波三折</a:t>
            </a:r>
          </a:p>
        </p:txBody>
      </p:sp>
      <p:sp>
        <p:nvSpPr>
          <p:cNvPr id="7178" name="文本框 15"/>
          <p:cNvSpPr txBox="1">
            <a:spLocks noChangeArrowheads="1"/>
          </p:cNvSpPr>
          <p:nvPr/>
        </p:nvSpPr>
        <p:spPr bwMode="auto">
          <a:xfrm>
            <a:off x="3683000" y="2420938"/>
            <a:ext cx="1228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7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要创新</a:t>
            </a:r>
          </a:p>
        </p:txBody>
      </p:sp>
      <p:sp>
        <p:nvSpPr>
          <p:cNvPr id="7179" name="文本框 11"/>
          <p:cNvSpPr txBox="1">
            <a:spLocks noChangeArrowheads="1"/>
          </p:cNvSpPr>
          <p:nvPr/>
        </p:nvSpPr>
        <p:spPr bwMode="auto">
          <a:xfrm>
            <a:off x="3683000" y="2952750"/>
            <a:ext cx="522287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05000"/>
              </a:lnSpc>
            </a:pPr>
            <a:r>
              <a:rPr lang="zh-CN" altLang="en-US" sz="27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比如：抓住乌龟、兔子的动作、语言等进行细致描写。</a:t>
            </a:r>
          </a:p>
        </p:txBody>
      </p:sp>
      <p:sp>
        <p:nvSpPr>
          <p:cNvPr id="7180" name="文本框 17"/>
          <p:cNvSpPr txBox="1">
            <a:spLocks noChangeArrowheads="1"/>
          </p:cNvSpPr>
          <p:nvPr/>
        </p:nvSpPr>
        <p:spPr bwMode="auto">
          <a:xfrm>
            <a:off x="3683000" y="3870325"/>
            <a:ext cx="496252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05000"/>
              </a:lnSpc>
            </a:pPr>
            <a:r>
              <a:rPr lang="zh-CN" altLang="en-US" sz="27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理一理事情的起因、经过和结果，不可缺少，注意完整全面。</a:t>
            </a:r>
          </a:p>
        </p:txBody>
      </p:sp>
      <p:sp>
        <p:nvSpPr>
          <p:cNvPr id="3" name="新月形 2"/>
          <p:cNvSpPr/>
          <p:nvPr/>
        </p:nvSpPr>
        <p:spPr>
          <a:xfrm>
            <a:off x="3502025" y="2068513"/>
            <a:ext cx="212725" cy="804862"/>
          </a:xfrm>
          <a:prstGeom prst="mo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新月形 14"/>
          <p:cNvSpPr/>
          <p:nvPr/>
        </p:nvSpPr>
        <p:spPr>
          <a:xfrm>
            <a:off x="942975" y="849313"/>
            <a:ext cx="301625" cy="3671887"/>
          </a:xfrm>
          <a:prstGeom prst="mo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新月形 15"/>
          <p:cNvSpPr/>
          <p:nvPr/>
        </p:nvSpPr>
        <p:spPr>
          <a:xfrm>
            <a:off x="3467100" y="823913"/>
            <a:ext cx="184150" cy="1047750"/>
          </a:xfrm>
          <a:prstGeom prst="mo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新月形 16"/>
          <p:cNvSpPr/>
          <p:nvPr/>
        </p:nvSpPr>
        <p:spPr>
          <a:xfrm>
            <a:off x="3519488" y="3081338"/>
            <a:ext cx="212725" cy="804862"/>
          </a:xfrm>
          <a:prstGeom prst="mo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新月形 17"/>
          <p:cNvSpPr/>
          <p:nvPr/>
        </p:nvSpPr>
        <p:spPr>
          <a:xfrm>
            <a:off x="3533775" y="4014788"/>
            <a:ext cx="212725" cy="804862"/>
          </a:xfrm>
          <a:prstGeom prst="mo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62" name="文本框 19"/>
          <p:cNvSpPr txBox="1">
            <a:spLocks noChangeArrowheads="1"/>
          </p:cNvSpPr>
          <p:nvPr/>
        </p:nvSpPr>
        <p:spPr bwMode="auto">
          <a:xfrm>
            <a:off x="4424363" y="-547688"/>
            <a:ext cx="1184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163" name="文本框 35"/>
          <p:cNvSpPr txBox="1">
            <a:spLocks noChangeArrowheads="1"/>
          </p:cNvSpPr>
          <p:nvPr/>
        </p:nvSpPr>
        <p:spPr bwMode="auto">
          <a:xfrm>
            <a:off x="-2243138" y="3013075"/>
            <a:ext cx="403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164" name="文本框 51"/>
          <p:cNvSpPr txBox="1">
            <a:spLocks noChangeArrowheads="1"/>
          </p:cNvSpPr>
          <p:nvPr/>
        </p:nvSpPr>
        <p:spPr bwMode="auto">
          <a:xfrm rot="-1160763">
            <a:off x="1747838" y="-4143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165" name="文本框 50"/>
          <p:cNvSpPr txBox="1">
            <a:spLocks noChangeArrowheads="1"/>
          </p:cNvSpPr>
          <p:nvPr/>
        </p:nvSpPr>
        <p:spPr bwMode="auto">
          <a:xfrm rot="1480325">
            <a:off x="6357938" y="-5159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6166" name="文本框 46"/>
          <p:cNvSpPr txBox="1">
            <a:spLocks noChangeArrowheads="1"/>
          </p:cNvSpPr>
          <p:nvPr/>
        </p:nvSpPr>
        <p:spPr bwMode="auto">
          <a:xfrm rot="-170103">
            <a:off x="-2235200" y="17367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6167" name="文本框 32"/>
          <p:cNvSpPr txBox="1">
            <a:spLocks noChangeArrowheads="1"/>
          </p:cNvSpPr>
          <p:nvPr/>
        </p:nvSpPr>
        <p:spPr bwMode="auto">
          <a:xfrm rot="-880739">
            <a:off x="-2289175" y="556260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168" name="文本框 47"/>
          <p:cNvSpPr txBox="1">
            <a:spLocks noChangeArrowheads="1"/>
          </p:cNvSpPr>
          <p:nvPr/>
        </p:nvSpPr>
        <p:spPr bwMode="auto">
          <a:xfrm rot="-3456638">
            <a:off x="11063288" y="53689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6169" name="文本框 45"/>
          <p:cNvSpPr txBox="1">
            <a:spLocks noChangeArrowheads="1"/>
          </p:cNvSpPr>
          <p:nvPr/>
        </p:nvSpPr>
        <p:spPr bwMode="auto">
          <a:xfrm rot="-4502722">
            <a:off x="11049001" y="229235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3" grpId="0"/>
      <p:bldP spid="7174" grpId="0"/>
      <p:bldP spid="7175" grpId="0"/>
      <p:bldP spid="7176" grpId="0"/>
      <p:bldP spid="7177" grpId="0"/>
      <p:bldP spid="7178" grpId="0"/>
      <p:bldP spid="7179" grpId="0"/>
      <p:bldP spid="7180" grpId="0"/>
      <p:bldP spid="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2"/>
          <p:cNvSpPr txBox="1">
            <a:spLocks noChangeArrowheads="1"/>
          </p:cNvSpPr>
          <p:nvPr/>
        </p:nvSpPr>
        <p:spPr bwMode="auto">
          <a:xfrm>
            <a:off x="1476375" y="1760538"/>
            <a:ext cx="1420813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写什么</a:t>
            </a:r>
          </a:p>
        </p:txBody>
      </p:sp>
      <p:sp>
        <p:nvSpPr>
          <p:cNvPr id="8195" name="文本框 3"/>
          <p:cNvSpPr txBox="1">
            <a:spLocks noChangeArrowheads="1"/>
          </p:cNvSpPr>
          <p:nvPr/>
        </p:nvSpPr>
        <p:spPr bwMode="auto">
          <a:xfrm>
            <a:off x="3409950" y="565150"/>
            <a:ext cx="3889375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神话故事：女娲补天、嫦娥奔月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96" name="文本框 4"/>
          <p:cNvSpPr txBox="1">
            <a:spLocks noChangeArrowheads="1"/>
          </p:cNvSpPr>
          <p:nvPr/>
        </p:nvSpPr>
        <p:spPr bwMode="auto">
          <a:xfrm>
            <a:off x="3348038" y="1955800"/>
            <a:ext cx="3963987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寓言故事：坐井观天、守株待兔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97" name="文本框 6"/>
          <p:cNvSpPr txBox="1">
            <a:spLocks noChangeArrowheads="1"/>
          </p:cNvSpPr>
          <p:nvPr/>
        </p:nvSpPr>
        <p:spPr bwMode="auto">
          <a:xfrm>
            <a:off x="3359150" y="3340100"/>
            <a:ext cx="4022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外国童话：灰姑娘、白雪公主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新月形 1"/>
          <p:cNvSpPr/>
          <p:nvPr/>
        </p:nvSpPr>
        <p:spPr>
          <a:xfrm>
            <a:off x="2987675" y="879475"/>
            <a:ext cx="360363" cy="3384550"/>
          </a:xfrm>
          <a:prstGeom prst="mo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9100" y="2403475"/>
            <a:ext cx="993775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  <p:bldP spid="8196" grpId="0"/>
      <p:bldP spid="8197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187450" y="1419225"/>
            <a:ext cx="6911975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第四步：方法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对原有故事的情节进行改编，或增加情节，或改变情节。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改变原故事的结局。</a:t>
            </a:r>
          </a:p>
        </p:txBody>
      </p:sp>
      <p:sp>
        <p:nvSpPr>
          <p:cNvPr id="8195" name="文本框 19"/>
          <p:cNvSpPr txBox="1">
            <a:spLocks noChangeArrowheads="1"/>
          </p:cNvSpPr>
          <p:nvPr/>
        </p:nvSpPr>
        <p:spPr bwMode="auto">
          <a:xfrm>
            <a:off x="4424363" y="-547688"/>
            <a:ext cx="1184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96" name="文本框 35"/>
          <p:cNvSpPr txBox="1">
            <a:spLocks noChangeArrowheads="1"/>
          </p:cNvSpPr>
          <p:nvPr/>
        </p:nvSpPr>
        <p:spPr bwMode="auto">
          <a:xfrm>
            <a:off x="-2243138" y="3013075"/>
            <a:ext cx="403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en-US" sz="1400" b="1">
              <a:solidFill>
                <a:srgbClr val="F2F2F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97" name="文本框 51"/>
          <p:cNvSpPr txBox="1">
            <a:spLocks noChangeArrowheads="1"/>
          </p:cNvSpPr>
          <p:nvPr/>
        </p:nvSpPr>
        <p:spPr bwMode="auto">
          <a:xfrm rot="-1160763">
            <a:off x="1747838" y="-4143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198" name="文本框 50"/>
          <p:cNvSpPr txBox="1">
            <a:spLocks noChangeArrowheads="1"/>
          </p:cNvSpPr>
          <p:nvPr/>
        </p:nvSpPr>
        <p:spPr bwMode="auto">
          <a:xfrm rot="1480325">
            <a:off x="6357938" y="-515938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8199" name="文本框 46"/>
          <p:cNvSpPr txBox="1">
            <a:spLocks noChangeArrowheads="1"/>
          </p:cNvSpPr>
          <p:nvPr/>
        </p:nvSpPr>
        <p:spPr bwMode="auto">
          <a:xfrm rot="-170103">
            <a:off x="-2235200" y="17367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8200" name="文本框 32"/>
          <p:cNvSpPr txBox="1">
            <a:spLocks noChangeArrowheads="1"/>
          </p:cNvSpPr>
          <p:nvPr/>
        </p:nvSpPr>
        <p:spPr bwMode="auto">
          <a:xfrm rot="-880739">
            <a:off x="-2289175" y="556260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201" name="文本框 47"/>
          <p:cNvSpPr txBox="1">
            <a:spLocks noChangeArrowheads="1"/>
          </p:cNvSpPr>
          <p:nvPr/>
        </p:nvSpPr>
        <p:spPr bwMode="auto">
          <a:xfrm rot="-3456638">
            <a:off x="11063288" y="5368925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  <p:sp>
        <p:nvSpPr>
          <p:cNvPr id="8202" name="文本框 45"/>
          <p:cNvSpPr txBox="1">
            <a:spLocks noChangeArrowheads="1"/>
          </p:cNvSpPr>
          <p:nvPr/>
        </p:nvSpPr>
        <p:spPr bwMode="auto">
          <a:xfrm rot="-4502722">
            <a:off x="11049001" y="2292350"/>
            <a:ext cx="184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endParaRPr lang="zh-CN" altLang="zh-CN" sz="500">
              <a:solidFill>
                <a:srgbClr val="F2F2F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1042988" y="103188"/>
            <a:ext cx="2038350" cy="6445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习作范文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6156325" y="1222375"/>
            <a:ext cx="0" cy="3529013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220" name="矩形 6"/>
          <p:cNvSpPr>
            <a:spLocks noChangeArrowheads="1"/>
          </p:cNvSpPr>
          <p:nvPr/>
        </p:nvSpPr>
        <p:spPr bwMode="auto">
          <a:xfrm>
            <a:off x="1692275" y="914400"/>
            <a:ext cx="3940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3200" b="1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坐井观天</a:t>
            </a:r>
            <a:r>
              <a:rPr lang="en-US" altLang="zh-CN" sz="3200" b="1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后传</a:t>
            </a:r>
          </a:p>
        </p:txBody>
      </p:sp>
      <p:sp>
        <p:nvSpPr>
          <p:cNvPr id="9221" name="文本框 6"/>
          <p:cNvSpPr txBox="1">
            <a:spLocks noChangeArrowheads="1"/>
          </p:cNvSpPr>
          <p:nvPr/>
        </p:nvSpPr>
        <p:spPr bwMode="auto">
          <a:xfrm>
            <a:off x="900113" y="1666875"/>
            <a:ext cx="5184775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青蛙听了小鸟的话，很想去看看外面美好的世界，就借着有人来打水的机会，跳出了深井。</a:t>
            </a:r>
            <a:r>
              <a:rPr lang="zh-CN" altLang="en-US" sz="3200" b="1" baseline="300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①</a:t>
            </a:r>
          </a:p>
        </p:txBody>
      </p:sp>
      <p:sp>
        <p:nvSpPr>
          <p:cNvPr id="10246" name="矩形 11"/>
          <p:cNvSpPr>
            <a:spLocks noChangeArrowheads="1"/>
          </p:cNvSpPr>
          <p:nvPr/>
        </p:nvSpPr>
        <p:spPr bwMode="auto">
          <a:xfrm>
            <a:off x="6443663" y="1206500"/>
            <a:ext cx="22320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①题目为“后传”，开头承接《坐井观天》的故事，简洁自然。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684213" y="555625"/>
            <a:ext cx="76327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忽然，青蛙看见水井旁边的稻田里，一只又大又肥的青虫正在吃稻叶，就急忙跳进稻田，伸出长长的舌头准备吃虫子。这时，从它身后传来一阵尖叫：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不要吃！千万不要吃这虫子！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青蛙吓了一大跳，仔细一看，原来是一只小蚂蚁正在朝它大喊。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 eaLnBrk="1" hangingPunct="1">
          <a:lnSpc>
            <a:spcPct val="120000"/>
          </a:lnSpc>
          <a:defRPr sz="3200" b="1" dirty="0" smtClean="0">
            <a:solidFill>
              <a:schemeClr val="bg1"/>
            </a:solidFill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840</Words>
  <Application>Microsoft Office PowerPoint</Application>
  <PresentationFormat>全屏显示(16:9)</PresentationFormat>
  <Paragraphs>51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2016-10-29T08:56:49Z</dcterms:created>
  <dcterms:modified xsi:type="dcterms:W3CDTF">2021-09-29T00:24:48Z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KSOProductBuildVer">
    <vt:lpwstr>2052-11.1.0.9198</vt:lpwstr>
  </property>
</Properties>
</file>