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84" r:id="rId2"/>
  </p:sldMasterIdLst>
  <p:notesMasterIdLst>
    <p:notesMasterId r:id="rId47"/>
  </p:notesMasterIdLst>
  <p:handoutMasterIdLst>
    <p:handoutMasterId r:id="rId48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38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175"/>
        <p:guide pos="38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05T14:23:42.500" idx="2">
    <p:pos x="5442" y="372"/>
    <p:text>课文相关元素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2021/9/29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485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8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0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584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268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812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972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92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232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396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003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2021/9/29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1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3" y="2588283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72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458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892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594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346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0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9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90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05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72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0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69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47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55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04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19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863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2021/9/29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644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89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56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3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5.so.qhimgs1.com/bdr/1296__/t01c6bb329348f7dedb.jpg"/>
          <p:cNvPicPr>
            <a:picLocks noChangeAspect="1" noChangeArrowheads="1"/>
          </p:cNvPicPr>
          <p:nvPr/>
        </p:nvPicPr>
        <p:blipFill>
          <a:blip r:embed="rId2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50" name="WordArt 10"/>
          <p:cNvSpPr>
            <a:spLocks noTextEdit="1"/>
          </p:cNvSpPr>
          <p:nvPr/>
        </p:nvSpPr>
        <p:spPr>
          <a:xfrm>
            <a:off x="2793661" y="2691278"/>
            <a:ext cx="6643734" cy="1809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10000"/>
          </a:bodyPr>
          <a:lstStyle/>
          <a:p>
            <a:pPr algn="ctr" eaLnBrk="0" hangingPunct="0"/>
            <a:endParaRPr lang="zh-CN" altLang="en-US" sz="128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8"/>
                  </a:srgbClr>
                </a:outerShdw>
              </a:effectLst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899535" y="2368127"/>
            <a:ext cx="717550" cy="914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zh-CN" altLang="en-US" sz="240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40505" y="2368129"/>
            <a:ext cx="666750" cy="92540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26" name="副标题 2"/>
          <p:cNvSpPr txBox="1"/>
          <p:nvPr/>
        </p:nvSpPr>
        <p:spPr>
          <a:xfrm>
            <a:off x="3405188" y="4074371"/>
            <a:ext cx="5381625" cy="584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部编版</a:t>
            </a:r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五年级上册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648075" y="3718560"/>
            <a:ext cx="504063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3899535" y="2379133"/>
            <a:ext cx="717550" cy="914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zh-CN" altLang="en-US" sz="240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40505" y="2368129"/>
            <a:ext cx="666750" cy="92540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0506" y="2106931"/>
            <a:ext cx="4208145" cy="1322070"/>
          </a:xfrm>
          <a:prstGeom prst="rect">
            <a:avLst/>
          </a:prstGeom>
          <a:solidFill>
            <a:srgbClr val="FFFFFF">
              <a:alpha val="50196"/>
            </a:srgbClr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4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en-US" altLang="zh-CN" sz="8000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7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白 鹭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648075" y="3718560"/>
            <a:ext cx="504063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523999" y="590095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52040" y="1709420"/>
            <a:ext cx="7538720" cy="436626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87247" y="753535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会写字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grpSp>
        <p:nvGrpSpPr>
          <p:cNvPr id="257" name="组合 7"/>
          <p:cNvGrpSpPr/>
          <p:nvPr/>
        </p:nvGrpSpPr>
        <p:grpSpPr>
          <a:xfrm>
            <a:off x="4551381" y="2423997"/>
            <a:ext cx="836612" cy="1134533"/>
            <a:chOff x="2437" y="2032"/>
            <a:chExt cx="1244" cy="1264"/>
          </a:xfrm>
        </p:grpSpPr>
        <p:sp>
          <p:nvSpPr>
            <p:cNvPr id="25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5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61" name="文本框 92"/>
          <p:cNvSpPr txBox="1"/>
          <p:nvPr/>
        </p:nvSpPr>
        <p:spPr>
          <a:xfrm>
            <a:off x="4576780" y="2366847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鹤</a:t>
            </a:r>
          </a:p>
        </p:txBody>
      </p:sp>
      <p:grpSp>
        <p:nvGrpSpPr>
          <p:cNvPr id="262" name="组合 7"/>
          <p:cNvGrpSpPr/>
          <p:nvPr/>
        </p:nvGrpSpPr>
        <p:grpSpPr>
          <a:xfrm>
            <a:off x="3471880" y="2426114"/>
            <a:ext cx="836612" cy="1134533"/>
            <a:chOff x="2437" y="2032"/>
            <a:chExt cx="1244" cy="1264"/>
          </a:xfrm>
        </p:grpSpPr>
        <p:cxnSp>
          <p:nvCxnSpPr>
            <p:cNvPr id="26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26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</p:grpSp>
      <p:grpSp>
        <p:nvGrpSpPr>
          <p:cNvPr id="266" name="组合 7"/>
          <p:cNvGrpSpPr/>
          <p:nvPr/>
        </p:nvGrpSpPr>
        <p:grpSpPr>
          <a:xfrm>
            <a:off x="5632468" y="2426114"/>
            <a:ext cx="836613" cy="1134533"/>
            <a:chOff x="2437" y="2032"/>
            <a:chExt cx="1244" cy="1264"/>
          </a:xfrm>
        </p:grpSpPr>
        <p:sp>
          <p:nvSpPr>
            <p:cNvPr id="26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6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0" name="文本框 64"/>
          <p:cNvSpPr txBox="1"/>
          <p:nvPr/>
        </p:nvSpPr>
        <p:spPr>
          <a:xfrm>
            <a:off x="5646755" y="2385897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052" y="767080"/>
            <a:ext cx="2254885" cy="2311400"/>
          </a:xfrm>
          <a:prstGeom prst="rect">
            <a:avLst/>
          </a:prstGeom>
        </p:spPr>
      </p:pic>
      <p:grpSp>
        <p:nvGrpSpPr>
          <p:cNvPr id="271" name="组合 7"/>
          <p:cNvGrpSpPr/>
          <p:nvPr/>
        </p:nvGrpSpPr>
        <p:grpSpPr>
          <a:xfrm>
            <a:off x="6711968" y="2428228"/>
            <a:ext cx="836613" cy="1143000"/>
            <a:chOff x="2437" y="2023"/>
            <a:chExt cx="1245" cy="1274"/>
          </a:xfrm>
        </p:grpSpPr>
        <p:sp>
          <p:nvSpPr>
            <p:cNvPr id="27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5" name="文本框 86"/>
          <p:cNvSpPr txBox="1"/>
          <p:nvPr/>
        </p:nvSpPr>
        <p:spPr>
          <a:xfrm>
            <a:off x="6731018" y="2375314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</a:t>
            </a:r>
          </a:p>
        </p:txBody>
      </p:sp>
      <p:sp>
        <p:nvSpPr>
          <p:cNvPr id="276" name="文本框 86"/>
          <p:cNvSpPr txBox="1"/>
          <p:nvPr/>
        </p:nvSpPr>
        <p:spPr>
          <a:xfrm>
            <a:off x="3494105" y="236896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宜</a:t>
            </a:r>
          </a:p>
        </p:txBody>
      </p:sp>
      <p:grpSp>
        <p:nvGrpSpPr>
          <p:cNvPr id="277" name="组合 7"/>
          <p:cNvGrpSpPr/>
          <p:nvPr/>
        </p:nvGrpSpPr>
        <p:grpSpPr>
          <a:xfrm>
            <a:off x="7793056" y="2423997"/>
            <a:ext cx="836612" cy="1134533"/>
            <a:chOff x="2437" y="2032"/>
            <a:chExt cx="1244" cy="1264"/>
          </a:xfrm>
        </p:grpSpPr>
        <p:sp>
          <p:nvSpPr>
            <p:cNvPr id="27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7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1" name="文本框 64"/>
          <p:cNvSpPr txBox="1"/>
          <p:nvPr/>
        </p:nvSpPr>
        <p:spPr>
          <a:xfrm>
            <a:off x="7807343" y="2383781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嵌</a:t>
            </a:r>
          </a:p>
        </p:txBody>
      </p:sp>
      <p:grpSp>
        <p:nvGrpSpPr>
          <p:cNvPr id="282" name="组合 7"/>
          <p:cNvGrpSpPr/>
          <p:nvPr/>
        </p:nvGrpSpPr>
        <p:grpSpPr>
          <a:xfrm>
            <a:off x="3576304" y="4151207"/>
            <a:ext cx="836612" cy="1143000"/>
            <a:chOff x="2437" y="2023"/>
            <a:chExt cx="1245" cy="1274"/>
          </a:xfrm>
        </p:grpSpPr>
        <p:sp>
          <p:nvSpPr>
            <p:cNvPr id="283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8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6" name="文本框 86"/>
          <p:cNvSpPr txBox="1"/>
          <p:nvPr/>
        </p:nvSpPr>
        <p:spPr>
          <a:xfrm>
            <a:off x="3595353" y="409829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框</a:t>
            </a:r>
          </a:p>
        </p:txBody>
      </p:sp>
      <p:grpSp>
        <p:nvGrpSpPr>
          <p:cNvPr id="287" name="组合 42"/>
          <p:cNvGrpSpPr/>
          <p:nvPr/>
        </p:nvGrpSpPr>
        <p:grpSpPr>
          <a:xfrm>
            <a:off x="4573276" y="4127926"/>
            <a:ext cx="836613" cy="1134533"/>
            <a:chOff x="2437" y="2032"/>
            <a:chExt cx="1244" cy="1264"/>
          </a:xfrm>
        </p:grpSpPr>
        <p:sp>
          <p:nvSpPr>
            <p:cNvPr id="2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1" name="文本框 64"/>
          <p:cNvSpPr txBox="1"/>
          <p:nvPr/>
        </p:nvSpPr>
        <p:spPr>
          <a:xfrm>
            <a:off x="4587563" y="4055959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匣</a:t>
            </a:r>
          </a:p>
        </p:txBody>
      </p:sp>
      <p:grpSp>
        <p:nvGrpSpPr>
          <p:cNvPr id="292" name="组合 7"/>
          <p:cNvGrpSpPr/>
          <p:nvPr/>
        </p:nvGrpSpPr>
        <p:grpSpPr>
          <a:xfrm>
            <a:off x="6740214" y="4123693"/>
            <a:ext cx="836612" cy="1134533"/>
            <a:chOff x="2437" y="2032"/>
            <a:chExt cx="1244" cy="1264"/>
          </a:xfrm>
        </p:grpSpPr>
        <p:sp>
          <p:nvSpPr>
            <p:cNvPr id="29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29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6" name="文本框 92"/>
          <p:cNvSpPr txBox="1"/>
          <p:nvPr/>
        </p:nvSpPr>
        <p:spPr>
          <a:xfrm>
            <a:off x="6759263" y="406654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恩</a:t>
            </a:r>
          </a:p>
        </p:txBody>
      </p:sp>
      <p:grpSp>
        <p:nvGrpSpPr>
          <p:cNvPr id="297" name="组合 7"/>
          <p:cNvGrpSpPr/>
          <p:nvPr/>
        </p:nvGrpSpPr>
        <p:grpSpPr>
          <a:xfrm>
            <a:off x="5660713" y="4125810"/>
            <a:ext cx="836612" cy="1134533"/>
            <a:chOff x="2437" y="2032"/>
            <a:chExt cx="1244" cy="1264"/>
          </a:xfrm>
        </p:grpSpPr>
        <p:cxnSp>
          <p:nvCxnSpPr>
            <p:cNvPr id="29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3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</p:grpSp>
      <p:grpSp>
        <p:nvGrpSpPr>
          <p:cNvPr id="301" name="组合 7"/>
          <p:cNvGrpSpPr/>
          <p:nvPr/>
        </p:nvGrpSpPr>
        <p:grpSpPr>
          <a:xfrm>
            <a:off x="7821301" y="4125810"/>
            <a:ext cx="836613" cy="1134533"/>
            <a:chOff x="2437" y="2032"/>
            <a:chExt cx="1244" cy="1264"/>
          </a:xfrm>
        </p:grpSpPr>
        <p:sp>
          <p:nvSpPr>
            <p:cNvPr id="30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charset="-122"/>
              </a:endParaRPr>
            </a:p>
          </p:txBody>
        </p:sp>
        <p:cxnSp>
          <p:nvCxnSpPr>
            <p:cNvPr id="30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0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05" name="文本框 64"/>
          <p:cNvSpPr txBox="1"/>
          <p:nvPr/>
        </p:nvSpPr>
        <p:spPr>
          <a:xfrm>
            <a:off x="7738757" y="409829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韵</a:t>
            </a:r>
          </a:p>
        </p:txBody>
      </p:sp>
      <p:sp>
        <p:nvSpPr>
          <p:cNvPr id="311" name="文本框 86"/>
          <p:cNvSpPr txBox="1"/>
          <p:nvPr/>
        </p:nvSpPr>
        <p:spPr>
          <a:xfrm>
            <a:off x="5676588" y="4068659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哨</a:t>
            </a:r>
          </a:p>
        </p:txBody>
      </p:sp>
      <p:pic>
        <p:nvPicPr>
          <p:cNvPr id="5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670" y="4560995"/>
            <a:ext cx="1969770" cy="204554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0"/>
      <p:bldP spid="270" grpId="0"/>
      <p:bldP spid="275" grpId="0"/>
      <p:bldP spid="276" grpId="0"/>
      <p:bldP spid="281" grpId="0"/>
      <p:bldP spid="286" grpId="0"/>
      <p:bldP spid="291" grpId="0"/>
      <p:bldP spid="296" grpId="0"/>
      <p:bldP spid="305" grpId="0"/>
      <p:bldP spid="3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70150" y="1686562"/>
            <a:ext cx="7538720" cy="3912447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5812" y="730253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多音字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24100" y="3714753"/>
            <a:ext cx="7500990" cy="11264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一大早，小花猫就在太阳下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睡觉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  ）。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妈妈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发觉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）了林林的变化。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3906502" y="2210211"/>
            <a:ext cx="288290" cy="1080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>
              <a:ea typeface="楷体_GB2312" panose="02010609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20070" y="2267148"/>
            <a:ext cx="591185" cy="748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67743" y="1907104"/>
            <a:ext cx="5713424" cy="1471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3735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altLang="en-US" sz="3735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</a:t>
            </a:r>
            <a:r>
              <a:rPr lang="en-US" sz="3735" dirty="0" err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j</a:t>
            </a:r>
            <a:r>
              <a:rPr lang="en-US" sz="3735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9030101010101" charset="-122"/>
                <a:sym typeface="+mn-ea"/>
              </a:rPr>
              <a:t>u</a:t>
            </a:r>
            <a:r>
              <a:rPr lang="en-US" altLang="zh-CN" sz="3735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9030101010101" charset="-122"/>
                <a:sym typeface="+mn-ea"/>
              </a:rPr>
              <a:t>é</a:t>
            </a:r>
            <a:r>
              <a:rPr lang="en-US" sz="3735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（发觉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）（觉醒）</a:t>
            </a:r>
          </a:p>
          <a:p>
            <a:pPr algn="l" eaLnBrk="1" hangingPunct="1">
              <a:lnSpc>
                <a:spcPct val="140000"/>
              </a:lnSpc>
            </a:pPr>
            <a:r>
              <a:rPr lang="en-US" sz="3735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</a:t>
            </a:r>
            <a:r>
              <a:rPr lang="en-US" sz="3735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9030101010101" charset="-122"/>
                <a:sym typeface="+mn-ea"/>
              </a:rPr>
              <a:t>jiào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（睡觉） </a:t>
            </a: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(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晃动）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39095" y="4078492"/>
            <a:ext cx="1162059" cy="667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735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9030101010101" charset="-122"/>
                <a:sym typeface="+mn-ea"/>
              </a:rPr>
              <a:t>jué</a:t>
            </a:r>
            <a:endParaRPr lang="en-US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24851" y="3715174"/>
            <a:ext cx="1168400" cy="667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735" dirty="0" err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9030101010101" charset="-122"/>
                <a:sym typeface="+mn-ea"/>
              </a:rPr>
              <a:t>jiào</a:t>
            </a:r>
            <a:endParaRPr lang="en-US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ldLvl="0" animBg="1"/>
      <p:bldP spid="7" grpId="0"/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70150" y="1686560"/>
            <a:ext cx="7538720" cy="444754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4249" y="1054021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225" name="矩形 71"/>
          <p:cNvSpPr>
            <a:spLocks noChangeArrowheads="1"/>
          </p:cNvSpPr>
          <p:nvPr/>
        </p:nvSpPr>
        <p:spPr bwMode="auto">
          <a:xfrm>
            <a:off x="2668530" y="2382935"/>
            <a:ext cx="2265362" cy="38296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身段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寻常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忘却 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悠然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" name="矩形 2"/>
          <p:cNvSpPr>
            <a:spLocks noChangeArrowheads="1"/>
          </p:cNvSpPr>
          <p:nvPr/>
        </p:nvSpPr>
        <p:spPr bwMode="auto">
          <a:xfrm>
            <a:off x="2594235" y="1686967"/>
            <a:ext cx="2177199" cy="7486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735" b="1" dirty="0">
                <a:solidFill>
                  <a:srgbClr val="00B0F0"/>
                </a:solidFill>
                <a:latin typeface="楷体_GB2312" panose="02010609030101010101" charset="-122"/>
                <a:ea typeface="楷体_GB2312" panose="02010609030101010101" charset="-122"/>
              </a:rPr>
              <a:t>连一连</a:t>
            </a:r>
            <a:r>
              <a:rPr lang="zh-CN" altLang="en-US" sz="4265" b="1" dirty="0">
                <a:solidFill>
                  <a:srgbClr val="00B0F0"/>
                </a:solidFill>
                <a:latin typeface="楷体_GB2312" panose="02010609030101010101" charset="-122"/>
                <a:ea typeface="楷体_GB2312" panose="02010609030101010101" charset="-122"/>
              </a:rPr>
              <a:t>。</a:t>
            </a:r>
          </a:p>
        </p:txBody>
      </p:sp>
      <p:sp>
        <p:nvSpPr>
          <p:cNvPr id="227" name="矩形 226"/>
          <p:cNvSpPr>
            <a:spLocks noChangeArrowheads="1"/>
          </p:cNvSpPr>
          <p:nvPr/>
        </p:nvSpPr>
        <p:spPr bwMode="auto">
          <a:xfrm>
            <a:off x="5954710" y="2382512"/>
            <a:ext cx="4033863" cy="354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普通，一般。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不记得</a:t>
            </a: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</a:rPr>
              <a:t>;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忘记。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精致巧妙。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安闲、闲适的样子。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身形体态。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228" name="直接连接符 227"/>
          <p:cNvCxnSpPr/>
          <p:nvPr/>
        </p:nvCxnSpPr>
        <p:spPr>
          <a:xfrm>
            <a:off x="4213204" y="2954439"/>
            <a:ext cx="1741507" cy="130885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9" name="直接连接符 228"/>
          <p:cNvCxnSpPr/>
          <p:nvPr/>
        </p:nvCxnSpPr>
        <p:spPr>
          <a:xfrm>
            <a:off x="4097289" y="3621194"/>
            <a:ext cx="1928826" cy="190501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0" name="直接连接符 229"/>
          <p:cNvCxnSpPr/>
          <p:nvPr/>
        </p:nvCxnSpPr>
        <p:spPr>
          <a:xfrm flipV="1">
            <a:off x="4097289" y="2763936"/>
            <a:ext cx="1928826" cy="161926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>
          <a:xfrm flipV="1">
            <a:off x="4097289" y="3525943"/>
            <a:ext cx="1928826" cy="160495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069465" y="686437"/>
            <a:ext cx="265970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词语解释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68728" y="4859453"/>
            <a:ext cx="1857388" cy="84294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竖排内容占位符 12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3265" y="2466342"/>
            <a:ext cx="1551940" cy="3386667"/>
          </a:xfrm>
          <a:prstGeom prst="rect">
            <a:avLst/>
          </a:prstGeom>
        </p:spPr>
      </p:pic>
      <p:pic>
        <p:nvPicPr>
          <p:cNvPr id="6" name="竖排内容占位符 12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96350" y="3071709"/>
            <a:ext cx="1574800" cy="3235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166621" y="994833"/>
            <a:ext cx="7538720" cy="240284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ea typeface="楷体_GB2312" panose="0201060903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166621" y="3592409"/>
            <a:ext cx="7538720" cy="2348653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ea typeface="楷体_GB2312" panose="02010609030101010101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69076" y="1555843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98459" y="1555843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精致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69472" y="1555843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寻常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27430" y="1555843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88126" y="234793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忘却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98459" y="234166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忘记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288522" y="234166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安稳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27430" y="234166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稳当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50026" y="397842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寻常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98459" y="397842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50422" y="397842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清晨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27430" y="397842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黄昏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269076" y="4764245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98459" y="4764245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粗糙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269472" y="4764245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忘却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627430" y="4764245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38665" y="951217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3600" b="1" u="dbl" dirty="0">
                <a:solidFill>
                  <a:schemeClr val="accent6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近义词</a:t>
            </a:r>
            <a:endParaRPr lang="zh-CN" altLang="en-US" sz="36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66593" y="3622886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3600" b="1" u="dbl" dirty="0">
                <a:solidFill>
                  <a:schemeClr val="accent6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反义词</a:t>
            </a:r>
            <a:endParaRPr lang="zh-CN" altLang="en-US" sz="36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669656" y="721574"/>
            <a:ext cx="3278462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近义词辨析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graphicFrame>
        <p:nvGraphicFramePr>
          <p:cNvPr id="5" name="表格 4"/>
          <p:cNvGraphicFramePr/>
          <p:nvPr>
            <p:extLst>
              <p:ext uri="{D42A27DB-BD31-4B8C-83A1-F6EECF244321}">
                <p14:modId xmlns:p14="http://schemas.microsoft.com/office/powerpoint/2010/main" val="419811042"/>
              </p:ext>
            </p:extLst>
          </p:nvPr>
        </p:nvGraphicFramePr>
        <p:xfrm>
          <a:off x="2238376" y="1717040"/>
          <a:ext cx="7645242" cy="330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350"/>
                <a:gridCol w="2034064"/>
                <a:gridCol w="4334828"/>
              </a:tblGrid>
              <a:tr h="49149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latin typeface="楷体_GB2312" panose="02010609030101010101" charset="-122"/>
                          <a:ea typeface="楷体_GB2312" panose="02010609030101010101" charset="-122"/>
                        </a:rPr>
                        <a:t>相同点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dirty="0">
                          <a:latin typeface="楷体_GB2312" panose="02010609030101010101" charset="-122"/>
                          <a:ea typeface="楷体_GB2312" panose="02010609030101010101" charset="-122"/>
                        </a:rPr>
                        <a:t>不同点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</a:tr>
              <a:tr h="184531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精巧</a:t>
                      </a: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r>
                        <a:rPr lang="zh-CN" altLang="en-US" sz="2000" b="1" dirty="0" smtClean="0">
                          <a:latin typeface="楷体_GB2312" panose="02010609030101010101" charset="-122"/>
                          <a:ea typeface="楷体_GB2312" panose="02010609030101010101" charset="-122"/>
                          <a:sym typeface="+mn-ea"/>
                        </a:rPr>
                        <a:t>指精美，巧妙，细致之意。</a:t>
                      </a: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楷体_GB2312" panose="02010609030101010101" charset="-122"/>
                        <a:sym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精巧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——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（技术、器物构造等）精细巧妙。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楷体_GB2312" panose="02010609030101010101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楷体_GB2312" panose="02010609030101010101" charset="-122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精致</a:t>
                      </a:r>
                      <a:endParaRPr lang="zh-CN" altLang="en-US" sz="2000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楷体_GB2312" panose="02010609030101010101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精致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——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楷体_GB2312" panose="02010609030101010101" charset="-122"/>
                          <a:sym typeface="+mn-ea"/>
                        </a:rPr>
                        <a:t>精巧细致。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楷体_GB2312" panose="02010609030101010101" charset="-122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3208656" y="5357497"/>
            <a:ext cx="184731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36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64460" y="4602481"/>
            <a:ext cx="743204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endParaRPr lang="zh-CN" altLang="en-US" sz="2400" b="1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1.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那个雕塑结合了力与美，非常（     ）。</a:t>
            </a:r>
          </a:p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2.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妈妈很爱生活，人们都说，她的生活很（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）。</a:t>
            </a:r>
            <a:endParaRPr lang="zh-CN" altLang="en-US" sz="24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7362201" y="5025402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精巧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8523942" y="5429689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精致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470150" y="1686562"/>
            <a:ext cx="7538720" cy="3912447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5" name="竖排内容占位符 1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5" y="4113955"/>
            <a:ext cx="1969770" cy="204554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017395" y="730537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</a:t>
            </a:r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积累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925162" y="1893549"/>
            <a:ext cx="6214675" cy="265713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描写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小鸟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的词语：</a:t>
            </a:r>
            <a:endParaRPr lang="en-US" altLang="zh-CN" sz="3735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3735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轻盈小巧  小巧玲珑  叽叽喳喳  蹦蹦跳跳   扑棱棱  飞来飞去 </a:t>
            </a:r>
            <a:endParaRPr lang="en-US" altLang="zh-CN" sz="3735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071" y="2021840"/>
            <a:ext cx="1326515" cy="294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062481" y="1816102"/>
            <a:ext cx="7713345" cy="3912447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5" name="竖排内容占位符 12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0037" y="1388535"/>
            <a:ext cx="1987018" cy="4080933"/>
          </a:xfrm>
          <a:prstGeom prst="rect">
            <a:avLst/>
          </a:prstGeom>
        </p:spPr>
      </p:pic>
      <p:sp>
        <p:nvSpPr>
          <p:cNvPr id="13" name="文本框 5"/>
          <p:cNvSpPr txBox="1"/>
          <p:nvPr/>
        </p:nvSpPr>
        <p:spPr>
          <a:xfrm>
            <a:off x="2202322" y="2296014"/>
            <a:ext cx="6708475" cy="1241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defRPr/>
            </a:pP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1.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课文是从哪几个方面来介绍白鹭的？</a:t>
            </a:r>
          </a:p>
        </p:txBody>
      </p:sp>
      <p:sp>
        <p:nvSpPr>
          <p:cNvPr id="10256" name="TextBox 3"/>
          <p:cNvSpPr txBox="1"/>
          <p:nvPr/>
        </p:nvSpPr>
        <p:spPr>
          <a:xfrm>
            <a:off x="2667293" y="3721516"/>
            <a:ext cx="1009350" cy="1241878"/>
          </a:xfrm>
          <a:prstGeom prst="rect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形态</a:t>
            </a:r>
          </a:p>
        </p:txBody>
      </p:sp>
      <p:sp>
        <p:nvSpPr>
          <p:cNvPr id="10254" name="TextBox 13"/>
          <p:cNvSpPr txBox="1"/>
          <p:nvPr/>
        </p:nvSpPr>
        <p:spPr>
          <a:xfrm>
            <a:off x="4167492" y="3721516"/>
            <a:ext cx="5214974" cy="1241878"/>
          </a:xfrm>
          <a:prstGeom prst="rect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生活习性（觅食、栖息、飞行）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99615" y="617856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初读感知</a:t>
            </a:r>
            <a:endParaRPr lang="zh-CN" altLang="zh-CN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256" grpId="0" bldLvl="0" animBg="1"/>
      <p:bldP spid="1025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95789" y="2090841"/>
            <a:ext cx="7739380" cy="31454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en-US" altLang="zh-CN" sz="32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2.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根据课文内容填空。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3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课文描述了白鹭的形态和生活习性，作者一开始就夸赞白鹭是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，作者在结尾处也夸赞白鹭是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________________________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。</a:t>
            </a:r>
            <a:endParaRPr lang="zh-CN" altLang="en-US" sz="3200" b="1" u="sng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367398" y="4365623"/>
            <a:ext cx="450059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一首韵在骨子里的散文诗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2276786" y="3842403"/>
            <a:ext cx="278608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一首精巧的诗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61658" y="691729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段落划分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38348" y="1524410"/>
            <a:ext cx="8072494" cy="34532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第一部分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）：白鹭是一首精巧的诗。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第二部分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2—5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）：白鹭颜色的配合，身段的大小都很适宜，十分精巧。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/>
            </a:r>
            <a:b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第三部分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6—9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）：白鹭在觅食、栖息、飞行时充满韵味，给人们以美的享受。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第四部分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）：白鹭实在是一首韵味无穷的诗。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270125" y="1715349"/>
            <a:ext cx="7538720" cy="3912447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2" y="414020"/>
            <a:ext cx="2254885" cy="2311400"/>
          </a:xfrm>
          <a:prstGeom prst="rect">
            <a:avLst/>
          </a:prstGeom>
        </p:spPr>
      </p:pic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7" y="2852422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1" y="4354407"/>
            <a:ext cx="1344295" cy="2712720"/>
          </a:xfrm>
          <a:prstGeom prst="rect">
            <a:avLst/>
          </a:prstGeom>
        </p:spPr>
      </p:pic>
      <p:sp>
        <p:nvSpPr>
          <p:cNvPr id="11367" name="TextBox 1"/>
          <p:cNvSpPr txBox="1"/>
          <p:nvPr/>
        </p:nvSpPr>
        <p:spPr>
          <a:xfrm>
            <a:off x="2023719" y="1397409"/>
            <a:ext cx="6572296" cy="18166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楷体_GB2312" panose="02010609030101010101" charset="-122"/>
              </a:rPr>
              <a:t>     </a:t>
            </a:r>
            <a:r>
              <a:rPr lang="zh-CN" altLang="en-US" sz="3735" b="1" dirty="0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默</a:t>
            </a:r>
            <a:r>
              <a:rPr lang="zh-CN" altLang="en-US" sz="37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读课文，本文是怎样描述白鹭的？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18030" y="689613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课文解读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3709" y="3510284"/>
            <a:ext cx="3712204" cy="12418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白鹭是一首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精巧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的诗。</a:t>
            </a:r>
            <a:endParaRPr lang="zh-CN" altLang="en-US" sz="426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77527" y="2305734"/>
            <a:ext cx="2967850" cy="95250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735" b="1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总领全文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4588175" y="4961481"/>
            <a:ext cx="2357454" cy="1146811"/>
          </a:xfrm>
          <a:prstGeom prst="wedgeRoundRectCallout">
            <a:avLst>
              <a:gd name="adj1" fmla="val -19061"/>
              <a:gd name="adj2" fmla="val -102597"/>
              <a:gd name="adj3" fmla="val 1666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意思是：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精致，巧妙</a:t>
            </a:r>
          </a:p>
        </p:txBody>
      </p:sp>
      <p:pic>
        <p:nvPicPr>
          <p:cNvPr id="16386" name="Picture 2" descr="http://pic104.nipic.com/file/20160714/4562496_094415396000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852" y="2617049"/>
            <a:ext cx="2519045" cy="2775373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0" name="直接连接符 9"/>
          <p:cNvCxnSpPr/>
          <p:nvPr/>
        </p:nvCxnSpPr>
        <p:spPr>
          <a:xfrm>
            <a:off x="3367378" y="4256203"/>
            <a:ext cx="3143272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" grpId="0"/>
      <p:bldP spid="4" grpId="0"/>
      <p:bldP spid="8" grpId="0" bldLvl="0" animBg="1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748901" y="1906693"/>
            <a:ext cx="8549195" cy="408432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1881939" y="792061"/>
            <a:ext cx="2794836" cy="830997"/>
            <a:chOff x="-233317" y="-67919"/>
            <a:chExt cx="2794836" cy="832633"/>
          </a:xfrm>
        </p:grpSpPr>
        <p:sp>
          <p:nvSpPr>
            <p:cNvPr id="5236" name="文本框 13"/>
            <p:cNvSpPr txBox="1"/>
            <p:nvPr/>
          </p:nvSpPr>
          <p:spPr>
            <a:xfrm>
              <a:off x="-233317" y="-67919"/>
              <a:ext cx="2794836" cy="8326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作者简介</a:t>
              </a:r>
              <a:endParaRPr lang="zh-CN" altLang="en-US" sz="4800" b="1" u="dbl" dirty="0">
                <a:solidFill>
                  <a:schemeClr val="accent6"/>
                </a:solidFill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539657" y="2307153"/>
            <a:ext cx="7500990" cy="286232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郭沫若(1892年～1978年）生于四川，中国现代著名诗人、文学家、剧作家、革命家。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诗集有：《女神》《长春集》《星空》《潮汐集》《骆驼集》《东风集》《百花齐放》《新华颂》《迎春曲》《雷电颂》。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65289" y="497150"/>
            <a:ext cx="2334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57071" y="1007535"/>
            <a:ext cx="8014970" cy="4801447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326" y="3857415"/>
            <a:ext cx="1881505" cy="2214033"/>
          </a:xfrm>
          <a:prstGeom prst="rect">
            <a:avLst/>
          </a:prstGeom>
        </p:spPr>
      </p:pic>
      <p:pic>
        <p:nvPicPr>
          <p:cNvPr id="8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497" y="4687147"/>
            <a:ext cx="1284605" cy="1511300"/>
          </a:xfrm>
          <a:prstGeom prst="rect">
            <a:avLst/>
          </a:prstGeom>
        </p:spPr>
      </p:pic>
      <p:sp>
        <p:nvSpPr>
          <p:cNvPr id="13315" name="矩形 4"/>
          <p:cNvSpPr/>
          <p:nvPr/>
        </p:nvSpPr>
        <p:spPr>
          <a:xfrm>
            <a:off x="2119286" y="2910834"/>
            <a:ext cx="7072362" cy="14718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色素的配合，身段的大小，一切都很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适宜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735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5459767" y="1885937"/>
            <a:ext cx="2782238" cy="762005"/>
          </a:xfrm>
          <a:prstGeom prst="wedgeRoundRectCallout">
            <a:avLst>
              <a:gd name="adj1" fmla="val 42169"/>
              <a:gd name="adj2" fmla="val 102612"/>
              <a:gd name="adj3" fmla="val 1666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适合</a:t>
            </a:r>
          </a:p>
        </p:txBody>
      </p:sp>
      <p:sp>
        <p:nvSpPr>
          <p:cNvPr id="6" name="椭圆 5"/>
          <p:cNvSpPr/>
          <p:nvPr/>
        </p:nvSpPr>
        <p:spPr>
          <a:xfrm>
            <a:off x="2309498" y="1216241"/>
            <a:ext cx="2880995" cy="117728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735" b="1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解释“精巧”</a:t>
            </a:r>
          </a:p>
        </p:txBody>
      </p:sp>
      <p:sp>
        <p:nvSpPr>
          <p:cNvPr id="9" name="上箭头标注 8"/>
          <p:cNvSpPr/>
          <p:nvPr/>
        </p:nvSpPr>
        <p:spPr>
          <a:xfrm>
            <a:off x="3338830" y="3483187"/>
            <a:ext cx="5590540" cy="1826260"/>
          </a:xfrm>
          <a:prstGeom prst="upArrowCallout">
            <a:avLst>
              <a:gd name="adj1" fmla="val 7066"/>
              <a:gd name="adj2" fmla="val 16021"/>
              <a:gd name="adj3" fmla="val 25000"/>
              <a:gd name="adj4" fmla="val 64977"/>
            </a:avLst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总体解释为什么说白鹭“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精巧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”，总体介绍白鹭的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形态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</a:p>
        </p:txBody>
      </p:sp>
      <p:pic>
        <p:nvPicPr>
          <p:cNvPr id="2" name="Picture 2" descr="http://img.pconline.com.cn/images/upload/upc/tx/itbbs/1605/16/c10/21562381_1463363867659_mthum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2301" y="494453"/>
            <a:ext cx="2069465" cy="247650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 bldLvl="0" animBg="1"/>
      <p:bldP spid="6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pic26.nipic.com/20121228/11674236_113610330146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611" y="898315"/>
            <a:ext cx="7920355" cy="5088467"/>
          </a:xfrm>
          <a:prstGeom prst="round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2141856" y="643467"/>
            <a:ext cx="8246745" cy="5379720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15362" name="矩形 4"/>
          <p:cNvSpPr/>
          <p:nvPr/>
        </p:nvSpPr>
        <p:spPr>
          <a:xfrm>
            <a:off x="2221204" y="1020640"/>
            <a:ext cx="8064530" cy="2161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白鹤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太大而嫌生硬，即使如粉红的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朱鹭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或灰色的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苍鹭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，也觉得大了一些，而且太不寻常了。</a:t>
            </a:r>
          </a:p>
        </p:txBody>
      </p:sp>
      <p:sp>
        <p:nvSpPr>
          <p:cNvPr id="7" name="上箭头标注 6"/>
          <p:cNvSpPr/>
          <p:nvPr/>
        </p:nvSpPr>
        <p:spPr>
          <a:xfrm>
            <a:off x="2309787" y="2286417"/>
            <a:ext cx="7888605" cy="2095515"/>
          </a:xfrm>
          <a:prstGeom prst="upArrowCallout">
            <a:avLst>
              <a:gd name="adj1" fmla="val 14622"/>
              <a:gd name="adj2" fmla="val 17250"/>
              <a:gd name="adj3" fmla="val 25000"/>
              <a:gd name="adj4" fmla="val 6497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这句话运用了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的手法，通过白鹭和它们的比较，显示出白鹭的一切都很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5520531" y="2669963"/>
            <a:ext cx="1023938" cy="73088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对比</a:t>
            </a:r>
          </a:p>
        </p:txBody>
      </p:sp>
      <p:sp>
        <p:nvSpPr>
          <p:cNvPr id="11" name="矩形 10"/>
          <p:cNvSpPr/>
          <p:nvPr/>
        </p:nvSpPr>
        <p:spPr>
          <a:xfrm>
            <a:off x="4308671" y="3806688"/>
            <a:ext cx="131089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适宜</a:t>
            </a:r>
          </a:p>
        </p:txBody>
      </p:sp>
      <p:sp>
        <p:nvSpPr>
          <p:cNvPr id="12" name="矩形 11"/>
          <p:cNvSpPr/>
          <p:nvPr/>
        </p:nvSpPr>
        <p:spPr>
          <a:xfrm>
            <a:off x="2389188" y="4189739"/>
            <a:ext cx="7993092" cy="18166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然而白鹭却因为它的常见，而被人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忘却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了它的美。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739444" y="5332747"/>
            <a:ext cx="2818629" cy="762005"/>
          </a:xfrm>
          <a:prstGeom prst="wedgeRoundRectCallout">
            <a:avLst>
              <a:gd name="adj1" fmla="val 45202"/>
              <a:gd name="adj2" fmla="val -88500"/>
              <a:gd name="adj3" fmla="val 1666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忘记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  <p:bldP spid="11" grpId="0"/>
      <p:bldP spid="12" grpId="0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927225" y="881382"/>
            <a:ext cx="8329930" cy="4746413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271" y="214207"/>
            <a:ext cx="2254885" cy="2311400"/>
          </a:xfrm>
          <a:prstGeom prst="rect">
            <a:avLst/>
          </a:prstGeom>
        </p:spPr>
      </p:pic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7" y="2852422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861" y="3619502"/>
            <a:ext cx="1518920" cy="3064933"/>
          </a:xfrm>
          <a:prstGeom prst="rect">
            <a:avLst/>
          </a:prstGeom>
        </p:spPr>
      </p:pic>
      <p:sp>
        <p:nvSpPr>
          <p:cNvPr id="15362" name="矩形 4"/>
          <p:cNvSpPr/>
          <p:nvPr/>
        </p:nvSpPr>
        <p:spPr>
          <a:xfrm>
            <a:off x="2095473" y="1047734"/>
            <a:ext cx="8064530" cy="28512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那雪白的蓑毛，那全身的流线型结构，那铁色的长喙，那青色的脚，增之一分则嫌长， 减之一分则嫌短， 素之一忽则嫌白， 黛之一忽则嫌黑。</a:t>
            </a:r>
          </a:p>
        </p:txBody>
      </p:sp>
      <p:sp>
        <p:nvSpPr>
          <p:cNvPr id="7" name="上箭头标注 6"/>
          <p:cNvSpPr/>
          <p:nvPr/>
        </p:nvSpPr>
        <p:spPr>
          <a:xfrm>
            <a:off x="3742691" y="3333329"/>
            <a:ext cx="6312535" cy="1949873"/>
          </a:xfrm>
          <a:prstGeom prst="upArrowCallout">
            <a:avLst>
              <a:gd name="adj1" fmla="val 8049"/>
              <a:gd name="adj2" fmla="val 14444"/>
              <a:gd name="adj3" fmla="val 25000"/>
              <a:gd name="adj4" fmla="val 6497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这句话运用了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的手法，详细地介绍了白鹭的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6542459" y="3860229"/>
            <a:ext cx="1023938" cy="73088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排比</a:t>
            </a:r>
          </a:p>
        </p:txBody>
      </p:sp>
      <p:sp>
        <p:nvSpPr>
          <p:cNvPr id="11" name="矩形 10"/>
          <p:cNvSpPr/>
          <p:nvPr/>
        </p:nvSpPr>
        <p:spPr>
          <a:xfrm>
            <a:off x="7002725" y="4591114"/>
            <a:ext cx="112734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形态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pic26.nipic.com/20121228/11674236_113610330146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/>
        </p:nvSpPr>
        <p:spPr>
          <a:xfrm>
            <a:off x="2666978" y="2190741"/>
            <a:ext cx="7167563" cy="3046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     风从水上走过，留下粼粼波纹；骆驼从沙漠上走过，留下深深的脚印；哨鸽从天空飞过，留下串串欢韵；岁月从树林穿过，留下圈圈年轮。</a:t>
            </a:r>
          </a:p>
        </p:txBody>
      </p:sp>
      <p:sp>
        <p:nvSpPr>
          <p:cNvPr id="18438" name="矩形 2"/>
          <p:cNvSpPr/>
          <p:nvPr/>
        </p:nvSpPr>
        <p:spPr>
          <a:xfrm>
            <a:off x="2077696" y="1114409"/>
            <a:ext cx="801213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92D050"/>
                </a:solidFill>
                <a:latin typeface="楷体_GB2312" panose="02010609030101010101" charset="-122"/>
                <a:ea typeface="楷体_GB2312" panose="02010609030101010101" charset="-122"/>
              </a:rPr>
              <a:t>请同学们想想这个句子的特点，仿写一个。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214246" y="990600"/>
            <a:ext cx="7881620" cy="492760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900" y="1031240"/>
            <a:ext cx="1450340" cy="1821180"/>
          </a:xfrm>
          <a:prstGeom prst="rect">
            <a:avLst/>
          </a:prstGeom>
        </p:spPr>
      </p:pic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7681" y="2756749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615" y="3428155"/>
            <a:ext cx="1518920" cy="3064933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4881554" y="571482"/>
            <a:ext cx="4071966" cy="1802765"/>
          </a:xfrm>
          <a:prstGeom prst="wedgeEllipseCallout">
            <a:avLst>
              <a:gd name="adj1" fmla="val 23738"/>
              <a:gd name="adj2" fmla="val 106253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将白鹭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捕鱼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的场景描述成一幅画，很优美。</a:t>
            </a:r>
          </a:p>
        </p:txBody>
      </p:sp>
      <p:sp>
        <p:nvSpPr>
          <p:cNvPr id="6" name="椭圆 5"/>
          <p:cNvSpPr/>
          <p:nvPr/>
        </p:nvSpPr>
        <p:spPr>
          <a:xfrm>
            <a:off x="2214246" y="1531604"/>
            <a:ext cx="3014702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735" b="1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介绍习性</a:t>
            </a:r>
          </a:p>
        </p:txBody>
      </p:sp>
      <p:sp>
        <p:nvSpPr>
          <p:cNvPr id="2" name="矩形 1"/>
          <p:cNvSpPr/>
          <p:nvPr/>
        </p:nvSpPr>
        <p:spPr>
          <a:xfrm>
            <a:off x="3303270" y="2284307"/>
            <a:ext cx="685546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在清水田里，时有一只两只白鹭站着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，整个的田便成了一幅嵌在玻璃框里的画面。田的大小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是有心人为白鹭设计的镜匣。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img.pconline.com.cn/images/upload/upc/tx/photoblog/1502/08/c12/2898103_1423401690301_m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834516" y="1046482"/>
            <a:ext cx="8300720" cy="4581313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2811" y="3729569"/>
            <a:ext cx="1806575" cy="1875367"/>
          </a:xfrm>
          <a:prstGeom prst="rect">
            <a:avLst/>
          </a:prstGeom>
        </p:spPr>
      </p:pic>
      <p:pic>
        <p:nvPicPr>
          <p:cNvPr id="9" name="竖排内容占位符 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045" y="1715347"/>
            <a:ext cx="1193800" cy="2014220"/>
          </a:xfrm>
          <a:prstGeom prst="rect">
            <a:avLst/>
          </a:prstGeom>
        </p:spPr>
      </p:pic>
      <p:pic>
        <p:nvPicPr>
          <p:cNvPr id="4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791" y="4600787"/>
            <a:ext cx="1233805" cy="12801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880524" y="856387"/>
            <a:ext cx="8278812" cy="440312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晴天的清晨，每每看见它孤独地站立于小树的绝顶，看来像是不安稳，而它却很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悠然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。这是别的鸟很难表现的一种嗜好。人们说它是在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望哨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，可它真是在望哨吗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3679826" y="4187615"/>
            <a:ext cx="4291965" cy="2062265"/>
          </a:xfrm>
          <a:prstGeom prst="wedgeEllipseCallout">
            <a:avLst>
              <a:gd name="adj1" fmla="val 59084"/>
              <a:gd name="adj2" fmla="val -7965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拟人：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描写了白鹭站在枝头的身姿，像是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瞭望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一样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ttp://p0.so.qhmsg.com/t010612796f18124b8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ttp://p0.so.qhmsg.com/t010612796f18124b8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4866" y="745069"/>
            <a:ext cx="7919085" cy="5368713"/>
          </a:xfrm>
          <a:prstGeom prst="round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972311" y="669715"/>
            <a:ext cx="8246745" cy="5561753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95501" y="1143002"/>
            <a:ext cx="7843520" cy="2680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黄昏的空中偶见白鹭的低飞，更是乡居生活中的一种恩惠。那是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清澄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的形象化，而且具有生命了。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3309919" y="3906099"/>
            <a:ext cx="5000660" cy="2286016"/>
          </a:xfrm>
          <a:prstGeom prst="wedgeEllipseCallout">
            <a:avLst>
              <a:gd name="adj1" fmla="val -5492"/>
              <a:gd name="adj2" fmla="val -92454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白鹭飞行图：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突出了白鹭飞行的特点和美感，更有生命力。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855433" y="1689947"/>
            <a:ext cx="8824404" cy="404368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654" y="3951412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496" y="3362958"/>
            <a:ext cx="1518920" cy="3064933"/>
          </a:xfrm>
          <a:prstGeom prst="rect">
            <a:avLst/>
          </a:prstGeom>
        </p:spPr>
      </p:pic>
      <p:grpSp>
        <p:nvGrpSpPr>
          <p:cNvPr id="5226" name="组合 1"/>
          <p:cNvGrpSpPr/>
          <p:nvPr/>
        </p:nvGrpSpPr>
        <p:grpSpPr>
          <a:xfrm>
            <a:off x="1966394" y="798833"/>
            <a:ext cx="3125984" cy="1295343"/>
            <a:chOff x="197213" y="-643091"/>
            <a:chExt cx="3125984" cy="1297893"/>
          </a:xfrm>
        </p:grpSpPr>
        <p:sp>
          <p:nvSpPr>
            <p:cNvPr id="5236" name="文本框 13"/>
            <p:cNvSpPr txBox="1"/>
            <p:nvPr/>
          </p:nvSpPr>
          <p:spPr>
            <a:xfrm>
              <a:off x="197213" y="-643091"/>
              <a:ext cx="3125984" cy="8326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助读资料</a:t>
              </a:r>
              <a:endParaRPr lang="zh-CN" altLang="en-US" sz="4800" b="1" u="dbl" dirty="0">
                <a:solidFill>
                  <a:schemeClr val="accent6"/>
                </a:solidFill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5238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a typeface="楷体_GB2312" panose="02010609030101010101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762252" y="2190327"/>
            <a:ext cx="7277735" cy="26776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鹭：是大、中型涉禽，主要活动于湿地及林地附近。全世界共有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62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种，中国有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种。它们具有长嘴、长颈、长脚的外型，羽色有白色、褐色、灰蓝色等。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5092378" y="407229"/>
            <a:ext cx="3920490" cy="1495425"/>
          </a:xfrm>
          <a:prstGeom prst="cloudCallout">
            <a:avLst/>
          </a:prstGeom>
          <a:gradFill>
            <a:gsLst>
              <a:gs pos="0">
                <a:srgbClr val="FEE042"/>
              </a:gs>
              <a:gs pos="100000">
                <a:srgbClr val="FB7894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en-US" altLang="zh-CN" sz="3200" b="1" dirty="0">
                <a:solidFill>
                  <a:schemeClr val="tx1"/>
                </a:solidFill>
                <a:latin typeface="汉仪旗黑-55" panose="00020600040101010101" charset="-122"/>
                <a:ea typeface="汉仪旗黑-55" panose="00020600040101010101" charset="-122"/>
                <a:sym typeface="+mn-ea"/>
              </a:rPr>
              <a:t>   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665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同学们，你们知道关于白鹭的知识吗？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i0.hexunimg.cn/2015-05-15/1758444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880235" y="1046482"/>
            <a:ext cx="8166100" cy="4581313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4492" y="541020"/>
            <a:ext cx="2254885" cy="2311400"/>
          </a:xfrm>
          <a:prstGeom prst="rect">
            <a:avLst/>
          </a:prstGeom>
        </p:spPr>
      </p:pic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416" y="2852422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350" y="3619502"/>
            <a:ext cx="1518920" cy="306493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24034" y="1047735"/>
            <a:ext cx="8278812" cy="354096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或许有人会感到美中不足，白鹭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不会唱歌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。但是白鹭本身不就是一首很优美的歌吗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——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不，歌未免太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铿锵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883277" y="3332480"/>
            <a:ext cx="4694555" cy="2476500"/>
          </a:xfrm>
          <a:prstGeom prst="wedgeEllipseCallout">
            <a:avLst>
              <a:gd name="adj1" fmla="val -14518"/>
              <a:gd name="adj2" fmla="val -7714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反问：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突出了白鹭不会唱歌的特点，并且赞美白鹭自身就是一首歌。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936750" y="1143000"/>
            <a:ext cx="8096250" cy="461010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737" y="105833"/>
            <a:ext cx="2254885" cy="23114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70125" y="1239081"/>
            <a:ext cx="7000924" cy="12418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但是白鹭本身不就是一首很优美的歌吗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48940" y="2095500"/>
            <a:ext cx="7114540" cy="15862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   这是一个反问句，请同学们将他改成陈述句，意思不变。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0066" y="3904409"/>
            <a:ext cx="6715172" cy="1798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265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但是白鹭本身就是一首很优美的歌！</a:t>
            </a:r>
            <a:endParaRPr lang="zh-CN" altLang="en-US" sz="4265" dirty="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7" y="2852422"/>
            <a:ext cx="1547495" cy="306493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861" y="3619502"/>
            <a:ext cx="1518920" cy="3064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066291" y="1045633"/>
            <a:ext cx="8019415" cy="4582160"/>
          </a:xfrm>
          <a:prstGeom prst="roundRect">
            <a:avLst/>
          </a:prstGeom>
          <a:solidFill>
            <a:srgbClr val="FFCB7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141" y="4005582"/>
            <a:ext cx="1806575" cy="1875367"/>
          </a:xfrm>
          <a:prstGeom prst="rect">
            <a:avLst/>
          </a:prstGeom>
        </p:spPr>
      </p:pic>
      <p:pic>
        <p:nvPicPr>
          <p:cNvPr id="5" name="竖排内容占位符 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045" y="1715347"/>
            <a:ext cx="1193800" cy="2014220"/>
          </a:xfrm>
          <a:prstGeom prst="rect">
            <a:avLst/>
          </a:prstGeom>
        </p:spPr>
      </p:pic>
      <p:pic>
        <p:nvPicPr>
          <p:cNvPr id="8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096" y="4864100"/>
            <a:ext cx="1233805" cy="1280160"/>
          </a:xfrm>
          <a:prstGeom prst="rect">
            <a:avLst/>
          </a:prstGeom>
        </p:spPr>
      </p:pic>
      <p:sp>
        <p:nvSpPr>
          <p:cNvPr id="2" name="Text Box 4"/>
          <p:cNvSpPr txBox="1"/>
          <p:nvPr/>
        </p:nvSpPr>
        <p:spPr>
          <a:xfrm>
            <a:off x="2463138" y="2096762"/>
            <a:ext cx="8135938" cy="158671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白鹭实在是一首诗，一首韵在骨子里的散文诗。</a:t>
            </a:r>
          </a:p>
        </p:txBody>
      </p:sp>
      <p:sp>
        <p:nvSpPr>
          <p:cNvPr id="7" name="矩形 6"/>
          <p:cNvSpPr/>
          <p:nvPr/>
        </p:nvSpPr>
        <p:spPr>
          <a:xfrm>
            <a:off x="2162812" y="3789683"/>
            <a:ext cx="7922895" cy="781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735" b="1" dirty="0">
                <a:solidFill>
                  <a:srgbClr val="92D050"/>
                </a:solidFill>
                <a:latin typeface="楷体_GB2312" panose="02010609030101010101" charset="-122"/>
                <a:ea typeface="楷体_GB2312" panose="02010609030101010101" charset="-122"/>
              </a:rPr>
              <a:t>   </a:t>
            </a:r>
            <a:endParaRPr lang="zh-CN" altLang="en-US" sz="3735" b="1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09787" y="2857498"/>
            <a:ext cx="7000924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3245142" y="4327323"/>
            <a:ext cx="6840855" cy="92837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40000"/>
              </a:lnSpc>
            </a:pPr>
            <a:r>
              <a:rPr lang="en-US" altLang="zh-CN" sz="2400" b="1" dirty="0">
                <a:solidFill>
                  <a:srgbClr val="92D05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70C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又以赞美白鹭结尾，照应开头，深化主题。</a:t>
            </a:r>
            <a:endParaRPr lang="zh-CN" altLang="en-US" sz="4265" b="1" i="1" dirty="0">
              <a:solidFill>
                <a:srgbClr val="0070C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319657" y="1141519"/>
            <a:ext cx="2436495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735" b="1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总结全文</a:t>
            </a:r>
          </a:p>
        </p:txBody>
      </p:sp>
      <p:sp>
        <p:nvSpPr>
          <p:cNvPr id="12" name="矩形 11"/>
          <p:cNvSpPr/>
          <p:nvPr/>
        </p:nvSpPr>
        <p:spPr>
          <a:xfrm>
            <a:off x="3434695" y="3323167"/>
            <a:ext cx="6436377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思考：这样结尾有什么好处？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4" grpId="0" bldLvl="0" animBg="1"/>
      <p:bldP spid="6" grpId="0" bldLvl="0" animBg="1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http://p4.so.qhmsg.com/t01a7405c8e09aed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9063097" y="750148"/>
            <a:ext cx="840999" cy="3323987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 eaLnBrk="1" hangingPunct="1"/>
            <a:r>
              <a:rPr lang="zh-CN" altLang="en-US" sz="4265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一首优美的歌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055" y="1700953"/>
            <a:ext cx="7068820" cy="3982720"/>
          </a:xfrm>
          <a:prstGeom prst="rect">
            <a:avLst/>
          </a:prstGeom>
        </p:spPr>
      </p:pic>
      <p:sp>
        <p:nvSpPr>
          <p:cNvPr id="14" name="左大括号 13"/>
          <p:cNvSpPr/>
          <p:nvPr/>
        </p:nvSpPr>
        <p:spPr>
          <a:xfrm>
            <a:off x="3503911" y="2453634"/>
            <a:ext cx="234950" cy="2428875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>
              <a:ea typeface="楷体_GB2312" panose="0201060903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2926" y="2095492"/>
            <a:ext cx="2571768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一首精巧的诗</a:t>
            </a:r>
          </a:p>
        </p:txBody>
      </p:sp>
      <p:sp>
        <p:nvSpPr>
          <p:cNvPr id="17" name="左大括号 16"/>
          <p:cNvSpPr/>
          <p:nvPr/>
        </p:nvSpPr>
        <p:spPr>
          <a:xfrm flipH="1">
            <a:off x="7810195" y="2382090"/>
            <a:ext cx="285810" cy="2428875"/>
          </a:xfrm>
          <a:prstGeom prst="leftBrace">
            <a:avLst>
              <a:gd name="adj1" fmla="val 88163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>
              <a:ea typeface="楷体_GB2312" panose="02010609030101010101" charset="-122"/>
            </a:endParaRPr>
          </a:p>
        </p:txBody>
      </p:sp>
      <p:sp>
        <p:nvSpPr>
          <p:cNvPr id="22536" name="TextBox 7"/>
          <p:cNvSpPr txBox="1"/>
          <p:nvPr/>
        </p:nvSpPr>
        <p:spPr>
          <a:xfrm>
            <a:off x="8105475" y="2572591"/>
            <a:ext cx="1046440" cy="21907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热爱自然热爱鸟类</a:t>
            </a:r>
          </a:p>
        </p:txBody>
      </p:sp>
      <p:sp>
        <p:nvSpPr>
          <p:cNvPr id="22534" name="TextBox 18"/>
          <p:cNvSpPr txBox="1"/>
          <p:nvPr/>
        </p:nvSpPr>
        <p:spPr>
          <a:xfrm>
            <a:off x="2687296" y="2911259"/>
            <a:ext cx="744819" cy="1131884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白鹭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95895" y="745069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67108" y="4000505"/>
            <a:ext cx="4214842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一首韵在骨子里的散文诗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7" grpId="0" bldLvl="0" animBg="1"/>
      <p:bldP spid="22536" grpId="0"/>
      <p:bldP spid="2253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/>
          <p:cNvSpPr/>
          <p:nvPr/>
        </p:nvSpPr>
        <p:spPr>
          <a:xfrm>
            <a:off x="3851893" y="1276657"/>
            <a:ext cx="4197350" cy="73866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学习运用对比的修辞手法</a:t>
            </a:r>
          </a:p>
        </p:txBody>
      </p:sp>
      <p:sp>
        <p:nvSpPr>
          <p:cNvPr id="6" name="矩形 5"/>
          <p:cNvSpPr/>
          <p:nvPr/>
        </p:nvSpPr>
        <p:spPr>
          <a:xfrm>
            <a:off x="2024035" y="2096760"/>
            <a:ext cx="8270875" cy="12926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536575">
              <a:lnSpc>
                <a:spcPct val="130000"/>
              </a:lnSpc>
            </a:pPr>
            <a:r>
              <a:rPr lang="zh-CN" altLang="en-US" sz="20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对比</a:t>
            </a:r>
            <a:r>
              <a:rPr lang="zh-CN" altLang="en-US" sz="20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“白鹤太大而嫌生硬，即如粉红的朱鹭或灰色的苍鹭，也觉得大了一些，而且太不寻常了。”</a:t>
            </a:r>
            <a:r>
              <a:rPr lang="zh-CN" altLang="en-US" sz="20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这句话说的是让白鹭和这些鸟儿进行对比，来突出白鹭的形态特点。</a:t>
            </a:r>
            <a:endParaRPr lang="zh-CN" altLang="en-US" sz="2000" b="1" dirty="0">
              <a:solidFill>
                <a:srgbClr val="00B0F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775039" y="588943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写作手法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95472" y="4001774"/>
            <a:ext cx="7929618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【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】和蜂鸟相比，啄木鸟的个头就大多了，啄木鸟不但在体型上比蜂鸟占据优势，在养儿育女方面也比蜂鸟得到的益处多。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  <p:bldP spid="10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71070" y="669081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拓展延伸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7652" name="TextBox 3"/>
          <p:cNvSpPr txBox="1"/>
          <p:nvPr/>
        </p:nvSpPr>
        <p:spPr>
          <a:xfrm>
            <a:off x="2381224" y="1428738"/>
            <a:ext cx="7643866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           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本草纲目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鹭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时珍曰∶鹭，水鸟也。林栖水食，群飞成序。洁白如雪，颈细而长，脚青善翘 ，高尺余，解指短尾，喙长三寸。顶有长毛十数茎，毵毵然如丝，欲取鱼则弭之。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内容占位符 2"/>
          <p:cNvSpPr txBox="1"/>
          <p:nvPr/>
        </p:nvSpPr>
        <p:spPr>
          <a:xfrm>
            <a:off x="2239300" y="1430851"/>
            <a:ext cx="498065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</a:rPr>
              <a:t>1.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看拼音，写词语。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21237" y="666541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课堂练习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0803" y="2192857"/>
            <a:ext cx="7780997" cy="113877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  </a:t>
            </a:r>
            <a:r>
              <a:rPr lang="en-US" altLang="zh-CN" sz="3200" dirty="0" err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shì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  </a:t>
            </a:r>
            <a:r>
              <a:rPr lang="en-US" altLang="zh-CN" sz="3200" dirty="0" err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yí     bái  hè      xián qì</a:t>
            </a:r>
            <a:endParaRPr lang="en-US" altLang="zh-CN" sz="3200" dirty="0"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  <a:p>
            <a:r>
              <a:rPr lang="zh-CN" altLang="en-US" sz="3600" b="1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（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     </a:t>
            </a:r>
            <a:r>
              <a:rPr lang="zh-CN" altLang="en-US" sz="3600" b="1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）  （     ）  （     ）</a:t>
            </a:r>
            <a:endParaRPr lang="zh-CN" altLang="en-US" sz="36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3219504" y="2532604"/>
            <a:ext cx="1510121" cy="9544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适宜</a:t>
            </a:r>
          </a:p>
        </p:txBody>
      </p:sp>
      <p:sp>
        <p:nvSpPr>
          <p:cNvPr id="15" name="文本框 6"/>
          <p:cNvSpPr txBox="1"/>
          <p:nvPr/>
        </p:nvSpPr>
        <p:spPr>
          <a:xfrm>
            <a:off x="5753018" y="2521916"/>
            <a:ext cx="1344612" cy="9544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白鹤</a:t>
            </a:r>
          </a:p>
        </p:txBody>
      </p:sp>
      <p:sp>
        <p:nvSpPr>
          <p:cNvPr id="12" name="文本框 6"/>
          <p:cNvSpPr txBox="1"/>
          <p:nvPr/>
        </p:nvSpPr>
        <p:spPr>
          <a:xfrm>
            <a:off x="8121024" y="2535760"/>
            <a:ext cx="1344612" cy="9544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嫌弃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310738" y="3621616"/>
            <a:ext cx="5145265" cy="667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</a:rPr>
              <a:t>2.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 填上恰当的词语。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10738" y="4478871"/>
            <a:ext cx="7429552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 （      ）的蓑毛      （     ）的长喙</a:t>
            </a:r>
          </a:p>
          <a:p>
            <a:pPr>
              <a:lnSpc>
                <a:spcPct val="200000"/>
              </a:lnSpc>
            </a:pPr>
            <a:r>
              <a:rPr lang="en-US" altLang="zh-CN" sz="2800" dirty="0">
                <a:latin typeface="楷体_GB2312" panose="02010609030101010101" charset="-122"/>
                <a:ea typeface="楷体_GB2312" panose="02010609030101010101" charset="-122"/>
              </a:rPr>
              <a:t>  (       )</a:t>
            </a: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的诗        （     ）的歌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96555" y="4574122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雪白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096555" y="5526629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精巧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882769" y="4574122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铁色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882769" y="5526629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优美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3" grpId="0"/>
      <p:bldP spid="14" grpId="0"/>
      <p:bldP spid="15" grpId="0"/>
      <p:bldP spid="12" grpId="0"/>
      <p:bldP spid="13" grpId="0"/>
      <p:bldP spid="16" grpId="0"/>
      <p:bldP spid="19" grpId="0"/>
      <p:bldP spid="20" grpId="0"/>
      <p:bldP spid="21" grpId="0"/>
      <p:bldP spid="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 txBox="1"/>
          <p:nvPr/>
        </p:nvSpPr>
        <p:spPr>
          <a:xfrm>
            <a:off x="2024034" y="761983"/>
            <a:ext cx="3633816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</a:rPr>
              <a:t>3.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</a:rPr>
              <a:t>仿写句子。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38349" y="1714488"/>
            <a:ext cx="8162951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   “但是白鹭本身不就是一首优美的歌吗？”这句话是运用了（　 　）和（     ）的修辞。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49046" y="2535097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比喻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815223" y="2515210"/>
            <a:ext cx="1146468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7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反问</a:t>
            </a:r>
          </a:p>
        </p:txBody>
      </p:sp>
      <p:sp>
        <p:nvSpPr>
          <p:cNvPr id="15" name="文本框 13"/>
          <p:cNvSpPr txBox="1"/>
          <p:nvPr/>
        </p:nvSpPr>
        <p:spPr>
          <a:xfrm>
            <a:off x="2238348" y="4143379"/>
            <a:ext cx="7358114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比喻句：皎洁的明月高挂在淡蓝色的天空中，月光像流水一样泻下来，大地一片银白色。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.pconline.com.cn/images/upload/upc/tx/itbbs/1605/16/c10/21562381_1463363867659_m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Box 2"/>
          <p:cNvSpPr txBox="1"/>
          <p:nvPr/>
        </p:nvSpPr>
        <p:spPr>
          <a:xfrm>
            <a:off x="1952597" y="1811430"/>
            <a:ext cx="8424863" cy="137268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朗读课文。说说你从哪些地方感受到“白鹭是一首精巧的诗”。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348" y="3333750"/>
            <a:ext cx="8036560" cy="24080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14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朗读指导：</a:t>
            </a:r>
            <a:r>
              <a:rPr lang="zh-CN" altLang="en-US" sz="32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本文是一篇抒情散文，朗读时，要用欢快的语调和赞美的语气来读，声音清脆欢快但是语速不要过快，要体现出白鹭的优美来。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35811" y="737237"/>
            <a:ext cx="5134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课后习题参考答案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81224" y="666732"/>
            <a:ext cx="7670798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r>
              <a:rPr lang="zh-CN" altLang="en-US" sz="28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色素的配合，身段的大小，一切都很适宜。</a:t>
            </a:r>
            <a:endParaRPr lang="en-US" altLang="zh-CN" sz="28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952597" y="2857496"/>
            <a:ext cx="8208963" cy="1212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</a:rPr>
              <a:t>课文第</a:t>
            </a:r>
            <a:r>
              <a:rPr lang="en-US" altLang="zh-CN" sz="2800" b="1" dirty="0">
                <a:latin typeface="楷体_GB2312" panose="02010609030101010101" charset="-122"/>
                <a:ea typeface="楷体_GB2312" panose="02010609030101010101" charset="-122"/>
              </a:rPr>
              <a:t>6~8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</a:rPr>
              <a:t>自然段描绘了三幅优美的图画， 请你为每幅图画起一个名字。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349" y="4572009"/>
            <a:ext cx="7721600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钓鱼图  瞭望图  飞行图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/>
          <p:nvPr/>
        </p:nvSpPr>
        <p:spPr>
          <a:xfrm>
            <a:off x="1881159" y="952484"/>
            <a:ext cx="6715172" cy="732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背诵课文。抄写你喜欢的自然段。</a:t>
            </a:r>
          </a:p>
        </p:txBody>
      </p:sp>
      <p:sp>
        <p:nvSpPr>
          <p:cNvPr id="32771" name="TextBox 3"/>
          <p:cNvSpPr txBox="1"/>
          <p:nvPr/>
        </p:nvSpPr>
        <p:spPr>
          <a:xfrm>
            <a:off x="2452663" y="2190743"/>
            <a:ext cx="7143800" cy="15327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那雪白的蓑毛，那全身的流线型结构，那铁色的长喙，那青色的脚，增之一分则嫌长， 减之一分则嫌短， 素之一忽则嫌白， 黛之一忽则嫌黑。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238349" y="2190741"/>
            <a:ext cx="7358114" cy="2000264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ea typeface="楷体_GB2312" panose="02010609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8348" y="4286258"/>
            <a:ext cx="7500990" cy="16619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背诵指导：</a:t>
            </a:r>
            <a:r>
              <a:rPr lang="zh-CN" altLang="en-US" sz="32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可以熟读课文后，根据课文的段落分析，有条理的背诵课文。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5" grpId="0" bldLvl="0" animBg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内容占位符 2"/>
          <p:cNvSpPr txBox="1"/>
          <p:nvPr/>
        </p:nvSpPr>
        <p:spPr>
          <a:xfrm>
            <a:off x="2309787" y="1619237"/>
            <a:ext cx="7786742" cy="238526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把描写白鹭的句子抄下来。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课下观察一种鸟类，请你以小短文的形式展示一下，写出这种小鸟的特点。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58340" y="663154"/>
            <a:ext cx="2659702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课后作业</a:t>
            </a:r>
            <a:endParaRPr lang="zh-CN" altLang="en-US" sz="4800" b="1" u="dbl" dirty="0">
              <a:solidFill>
                <a:srgbClr val="92D050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5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81290" y="954174"/>
            <a:ext cx="750099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白鹤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通体白色，胸和前额鲜红色，嘴和脚暗红色，栖息于</a:t>
            </a:r>
            <a:r>
              <a:rPr lang="zh-CN" altLang="en-US" sz="3200" b="1" u="sng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沼泽草地、苔原沼泽和湖泊岩边。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6058" y="954176"/>
            <a:ext cx="1357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白鹤</a:t>
            </a:r>
          </a:p>
        </p:txBody>
      </p:sp>
      <p:pic>
        <p:nvPicPr>
          <p:cNvPr id="34818" name="Picture 2" descr="http://p5.so.qhimgs1.com/bdr/1296__/t01c6bb329348f7ded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841" y="2747224"/>
            <a:ext cx="5674360" cy="3968327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952566" y="1142985"/>
            <a:ext cx="11585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楷体_GB2312" panose="02010609030101010101" charset="-122"/>
                <a:ea typeface="楷体_GB2312" panose="02010609030101010101" charset="-122"/>
              </a:rPr>
              <a:t>朱鹭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95572" y="1142985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朱鹭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体羽白色，柳叶形羽冠，额至面颊部呈鲜红色，栖息于</a:t>
            </a:r>
            <a:r>
              <a:rPr lang="zh-CN" altLang="en-US" sz="3200" b="1" u="sng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疏林地带、溪流、沼泽等地方。</a:t>
            </a:r>
          </a:p>
        </p:txBody>
      </p:sp>
      <p:pic>
        <p:nvPicPr>
          <p:cNvPr id="33794" name="Picture 2" descr="http://p1.so.qhmsg.com/t0163372a8972f640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719" y="2895598"/>
            <a:ext cx="5429288" cy="3810003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952728" y="954175"/>
            <a:ext cx="7286676" cy="18166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苍鹭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是大型水边鸟类，上体自背至尾上覆羽苍灰色，栖息于</a:t>
            </a:r>
            <a:r>
              <a:rPr lang="zh-CN" altLang="en-US" sz="3735" b="1" u="sng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江河、溪流、湖泊等地方。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65937" y="897469"/>
            <a:ext cx="22574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苍鹭</a:t>
            </a:r>
          </a:p>
        </p:txBody>
      </p:sp>
      <p:pic>
        <p:nvPicPr>
          <p:cNvPr id="32770" name="Picture 2" descr="http://k.zol-img.com.cn/dcbbs/24570/a24569389_01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653" y="3050319"/>
            <a:ext cx="4502848" cy="3352770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2035810" y="709509"/>
            <a:ext cx="243141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会认字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176436" y="1669649"/>
            <a:ext cx="8143932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精巧   白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鹭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适宜   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弃  蓑毛</a:t>
            </a:r>
            <a:endParaRPr lang="en-US" altLang="zh-CN" sz="40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结构   长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喙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黛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之   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嵌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4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画面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设计   镜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匣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孤独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悠然  </a:t>
            </a:r>
            <a:r>
              <a:rPr lang="zh-CN" altLang="en-US" sz="40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清澄   优美   韵味   散文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81489" y="1334755"/>
            <a:ext cx="708025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lù</a:t>
            </a:r>
            <a:endParaRPr lang="en-US" altLang="zh-CN" sz="3735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294567" y="1319113"/>
            <a:ext cx="1213782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xián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09735" y="2382090"/>
            <a:ext cx="936625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huì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96568" y="2382090"/>
            <a:ext cx="1079500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dài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10050" y="3333751"/>
            <a:ext cx="1000132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xiá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014215" y="3229417"/>
            <a:ext cx="935038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shì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284434" y="2384964"/>
            <a:ext cx="1213783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qiàn</a:t>
            </a:r>
            <a:endParaRPr lang="en-US" altLang="zh-CN" sz="3735" b="1" dirty="0">
              <a:solidFill>
                <a:srgbClr val="00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9" grpId="1"/>
      <p:bldP spid="32" grpId="0"/>
      <p:bldP spid="32" grpId="1"/>
      <p:bldP spid="25" grpId="0"/>
      <p:bldP spid="25" grpId="1"/>
      <p:bldP spid="35" grpId="0"/>
      <p:bldP spid="35" grpId="1"/>
      <p:bldP spid="26" grpId="0"/>
      <p:bldP spid="26" grpId="1"/>
      <p:bldP spid="27" grpId="0"/>
      <p:bldP spid="27" grpId="1"/>
      <p:bldP spid="39" grpId="0"/>
      <p:bldP spid="3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8066" y="1278467"/>
            <a:ext cx="5138420" cy="5339080"/>
          </a:xfrm>
          <a:prstGeom prst="ellipse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78781" y="2754209"/>
            <a:ext cx="1354455" cy="13885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4405" y="1038860"/>
            <a:ext cx="1308100" cy="13411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18511" y="1372448"/>
            <a:ext cx="1354455" cy="13885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15236" y="2491742"/>
            <a:ext cx="1354455" cy="13885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76426" y="3880275"/>
            <a:ext cx="1354455" cy="13885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75916" y="4831082"/>
            <a:ext cx="1354455" cy="13885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72001" y="4704929"/>
            <a:ext cx="1354455" cy="13885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17951" y="3406989"/>
            <a:ext cx="1218565" cy="1248833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8752525" y="905831"/>
            <a:ext cx="708025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lù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667504" y="380981"/>
            <a:ext cx="1143008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zh-CN" sz="3735" b="1" dirty="0" err="1">
                <a:latin typeface="楷体_GB2312" panose="02010609030101010101" charset="-122"/>
                <a:ea typeface="楷体_GB2312" panose="02010609030101010101" charset="-122"/>
              </a:rPr>
              <a:t>q</a:t>
            </a: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iàn</a:t>
            </a:r>
            <a:endParaRPr lang="en-US" altLang="zh-CN" sz="3735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43691" y="4191007"/>
            <a:ext cx="1224310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xián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10513" y="3619501"/>
            <a:ext cx="910827" cy="667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dài</a:t>
            </a:r>
            <a:endParaRPr lang="en-US" altLang="zh-CN" sz="4265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453586" y="2666996"/>
            <a:ext cx="849976" cy="1241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huì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738943" y="5334015"/>
            <a:ext cx="936625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shì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019937" y="728135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我会读</a:t>
            </a:r>
            <a:endParaRPr lang="zh-CN" altLang="en-US" sz="4800" b="1" u="dbl" dirty="0">
              <a:solidFill>
                <a:schemeClr val="accent6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97599" y="4475069"/>
            <a:ext cx="936625" cy="6661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黑体" panose="02010609060101010101" pitchFamily="2" charset="-122"/>
                <a:ea typeface="黑体" panose="02010609060101010101" pitchFamily="2" charset="-122"/>
              </a:rPr>
              <a:t>xiá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67307" y="1238237"/>
            <a:ext cx="591185" cy="912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嫌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24563" y="3047999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喙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24431" y="4762511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黛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69675" y="1412226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鹭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81225" y="4000506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嗜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09920" y="4953013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匣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3" name="文本框 18"/>
          <p:cNvSpPr txBox="1"/>
          <p:nvPr/>
        </p:nvSpPr>
        <p:spPr>
          <a:xfrm>
            <a:off x="4070656" y="3487843"/>
            <a:ext cx="870751" cy="91332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33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嵌</a:t>
            </a:r>
            <a:endParaRPr lang="zh-CN" altLang="en-US" sz="4265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0.00347 0.01265 L 0.00781 0.02685 L 0.01563 0.04259 L 0.02326 0.05895 L 0.03351 0.07222 L 0.04306 0.07747 L 0.05729 0.08055 L 0.06719 0.08302 L 0.07708 0.08302 L 0.08889 0.08858 L 0.10087 0.08858 L 0.11076 0.08858 L 0.12083 0.09136 L 0.13056 0.09136 L 0.14254 0.09136 L 0.15243 0.09136 L 0.1625 0.09383 L 0.17222 0.09383 L 0.18646 0.0966 L 0.19583 0.0966 L 0.20625 0.10154 L 0.21632 0.1071 L 0.22604 0.10987 L 0.23594 0.11512 L 0.24583 0.12068 L 0.25573 0.12068 L 0.26788 0.12315 L 0.2776 0.12654 L 0.28958 0.13179 L 0.29965 0.1395 L 0.30938 0.14784 L 0.31945 0.15555 L 0.33125 0.16358 L 0.34306 0.17438 L 0.35313 0.18025 L 0.36302 0.18549 L 0.37292 0.19074 L 0.3849 0.19352 L 0.39497 0.1966 L 0.40451 0.19876 L 0.41458 0.20154 L 0.42431 0.20432 L 0.43438 0.21234 L 0.4441 0.21759 L 0.45035 0.23426 L 0.45417 0.24784 L 0.45833 0.26111 L 0.45833 0.27469 L 0.4599 0.28796 L 0.46406 0.30154 L 0.46615 0.3145 L 0.47222 0.33086 L 0.47622 0.34722 L 0.48038 0.36389 " pathEditMode="relative" rAng="0" ptsTypes="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1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07 -0.025801 C 0.022917 -0.032901 0.010587 -0.026111 0.037497 -0.030741 C 0.045827 -0.032281 0.054337 -0.035981 0.062497 -0.038141 C 0.086457 -0.052341 0.110757 -0.063451 0.134717 -0.077651 C 0.144787 -0.083511 0.154687 -0.086291 0.165277 -0.089991 C 0.167527 -0.090921 0.172217 -0.092461 0.172217 -0.092161 C 0.184367 -0.103271 0.194967 -0.103881 0.206937 -0.112221 C 0.214757 -0.117771 0.222397 -0.121781 0.230557 -0.124561 C 0.242187 -0.134751 0.229507 -0.124871 0.243057 -0.131971 C 0.253467 -0.137531 0.263187 -0.146481 0.273607 -0.151721 C 0.281077 -0.164991 0.273957 -0.155121 0.286107 -0.161601 C 0.293917 -0.165921 0.300347 -0.175491 0.308327 -0.178881 C 0.318057 -0.177341 0.327947 -0.177651 0.337497 -0.173951 C 0.339057 -0.173331 0.339237 -0.168701 0.340277 -0.166541 C 0.342877 -0.161291 0.345827 -0.156661 0.348607 -0.151721 C 0.353817 -0.142461 0.362847 -0.143081 0.369437 -0.141851 C 0.371347 -0.131661 0.369967 -0.128581 0.366667 -0.119621 C 0.371347 -0.148951 0.371347 -0.171171 0.386107 -0.188761 C 0.389577 -0.198021 0.387667 -0.194011 0.391667 -0.201111 " pathEditMode="relative" rAng="0" ptsTypes="ffffffffffffffffff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379 0.076053 C 0.051875 0.074509 0.064375 0.073269 0.076875 0.071109 C 0.082425 0.070189 0.089725 0.064319 0.094925 0.061239 C 0.103435 0.056299 0.112635 0.055059 0.121315 0.051359 C 0.132605 0.046419 0.143195 0.040559 0.154655 0.036549 C 0.161945 0.030059 0.165765 0.028829 0.174095 0.026669 C 0.187115 0.018949 0.200655 0.014629 0.214375 0.011849 C 0.244235 -0.001421 0.268715 -0.016851 0.292155 -0.052341 C 0.296835 -0.059441 0.301175 -0.062841 0.304655 -0.072101 C 0.301875 -0.073641 0.295975 -0.071791 0.296315 -0.077041 C 0.296835 -0.082901 0.297705 -0.094321 0.297705 -0.094321 " pathEditMode="relative" rAng="0" ptsTypes="ffffffffff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650 0.010747 C 0.052330 0.014447 0.063090 0.024937 0.075760 0.028027 C 0.114480 0.050867 0.176630 0.046547 0.211880 0.047777 C 0.249380 0.049327 0.286880 0.049327 0.324380 0.050247 C 0.325760 0.076797 0.327500 0.097167 0.343820 0.104567 C 0.350070 0.112907 0.354240 0.111977 0.360490 0.119387 C 0.414650 0.117537 0.471600 0.142537 0.522990 0.111977 C 0.531490 0.107037 0.538090 0.092227 0.546600 0.087287 C 0.555450 0.071547 0.575760 0.042227 0.575760 0.018147 " pathEditMode="relative" rAng="0" ptsTypes="ffffffff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00" y="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0 0.121614 C 0.006940 0.126854 0.003820 0.130874 0.003820 0.136424 C 0.003470 0.165124 0.003990 0.194144 0.005210 0.222844 C 0.005900 0.239514 0.021530 0.267594 0.027430 0.279634 C 0.030210 0.285194 0.034890 0.297534 0.038540 0.301854 C 0.054860 0.321304 0.036980 0.293834 0.051040 0.311734 C 0.063890 0.328094 0.074480 0.349384 0.089930 0.358644 C 0.091840 0.361114 0.093920 0.363274 0.095490 0.366054 C 0.096700 0.368214 0.096870 0.371914 0.098260 0.373464 C 0.103640 0.379634 0.114410 0.383644 0.120490 0.385804 C 0.127260 0.391984 0.133850 0.392904 0.141320 0.395684 C 0.210240 0.394754 0.279340 0.394754 0.348260 0.393214 C 0.369440 0.392594 0.387330 0.381794 0.406600 0.370994 C 0.411980 0.367904 0.417880 0.366674 0.423260 0.363584 C 0.428820 0.360194 0.439930 0.353704 0.439930 0.354014 C 0.448440 0.338584 0.465280 0.326854 0.476040 0.314204 C 0.483160 0.295374 0.481600 0.292284 0.481600 0.264824 " pathEditMode="relative" rAng="0" ptsTypes="ffffffffffffffff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00" y="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248 0.080620 C 0.028784 0.075060 0.035424 0.065190 0.044279 0.060860 C 0.059145 0.041420 0.076389 0.009940 0.093624 0.001600 C 0.097732 -0.010120 0.114184 -0.020930 0.121462 -0.028020 C 0.130791 -0.036980 0.139808 -0.044690 0.149291 -0.052720 C 0.152452 -0.055190 0.154985 -0.060740 0.158146 -0.062590 C 0.166845 -0.068770 0.176965 -0.071540 0.185984 -0.074940 C 0.193263 -0.084510 0.213658 -0.086980 0.223943 -0.087590 C 0.266957 -0.089140 0.309971 -0.089140 0.352986 -0.089750 C 0.358205 -0.091300 0.362951 -0.095620 0.368171 -0.097160 C 0.377818 -0.099940 0.387620 -0.099630 0.397267 -0.102410 C 0.404699 -0.107040 0.402486 -0.105800 0.414984 -0.109510 C 0.421780 -0.111360 0.435225 -0.114440 0.435225 -0.114140 C 0.450410 -0.112280 0.467645 -0.120000 0.480772 -0.104570 C 0.482512 -0.102410 0.483149 -0.097470 0.484570 -0.094690 C 0.491056 -0.082040 0.501176 -0.058270 0.509876 -0.052720 C 0.514304 -0.044070 0.518257 -0.038210 0.523786 -0.032960 C 0.525525 -0.028020 0.527111 -0.023090 0.528851 -0.018150 C 0.530746 -0.012590 0.530117 0.001600 0.530117 0.001600 " pathEditMode="relative" rAng="0" ptsTypes="ffffffffffffffffff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791 -0.035741 C 0.035041 -0.046541 0.041461 -0.045921 0.053961 -0.048081 C 0.067671 -0.056111 0.081391 -0.059811 0.095631 -0.062901 C 0.114381 -0.077091 0.138861 -0.079871 0.159511 -0.085121 C 0.179831 -0.099631 0.205351 -0.108881 0.223401 -0.129561 C 0.237291 -0.145301 0.247881 -0.168761 0.258131 -0.191291 C 0.262641 -0.215671 0.273921 -0.244691 0.281741 -0.265371 C 0.283301 -0.269691 0.283651 -0.275241 0.284511 -0.280181 C 0.287991 -0.300861 0.290421 -0.323701 0.294241 -0.344381 C 0.291461 -0.384811 0.291461 -0.397161 0.291461 -0.381421 " pathEditMode="relative" rAng="0" ptsTypes="fffffffffA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-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15" grpId="0"/>
      <p:bldP spid="18" grpId="0"/>
      <p:bldP spid="20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1688</Words>
  <Application>Microsoft Office PowerPoint</Application>
  <PresentationFormat>宽屏</PresentationFormat>
  <Paragraphs>220</Paragraphs>
  <Slides>44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Meiryo</vt:lpstr>
      <vt:lpstr>汉仪旗黑-55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</cp:revision>
  <dcterms:created xsi:type="dcterms:W3CDTF">2019-06-19T02:08:00Z</dcterms:created>
  <dcterms:modified xsi:type="dcterms:W3CDTF">2021-09-29T01:45:55Z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