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3" r:id="rId13"/>
    <p:sldId id="274" r:id="rId14"/>
    <p:sldId id="266" r:id="rId15"/>
    <p:sldId id="267" r:id="rId16"/>
    <p:sldId id="268" r:id="rId17"/>
    <p:sldId id="269" r:id="rId18"/>
    <p:sldId id="275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C29F5-0618-4890-95EE-9D692AF2E8E6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34063C-4E28-4605-A2BC-1B76413C75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080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4063C-4E28-4605-A2BC-1B76413C757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740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9996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98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949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49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989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098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0835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550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27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642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11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057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879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4000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924499"/>
            <a:ext cx="6858000" cy="984059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/>
          <a:p>
            <a:r>
              <a:rPr lang="zh-CN" altLang="en-US" sz="6000" b="1" dirty="0" smtClean="0"/>
              <a:t>白鹭</a:t>
            </a:r>
            <a:endParaRPr lang="zh-CN" altLang="en-US" sz="6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3229221"/>
            <a:ext cx="6858000" cy="353952"/>
          </a:xfrm>
        </p:spPr>
        <p:txBody>
          <a:bodyPr/>
          <a:lstStyle/>
          <a:p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郭沫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若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21047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741524" y="500540"/>
            <a:ext cx="7263289" cy="679133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>
              <a:lnSpc>
                <a:spcPct val="150000"/>
              </a:lnSpc>
            </a:pPr>
            <a:r>
              <a: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、文中提到了“散文诗”，</a:t>
            </a:r>
            <a:r>
              <a: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散文诗</a:t>
            </a:r>
            <a:r>
              <a: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有什么特点？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98673" y="1604963"/>
            <a:ext cx="6829425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答：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散文诗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的特点：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形散而神不散”：形，“自由自在”；神，“内在神韵”。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98727" y="1372552"/>
            <a:ext cx="784830" cy="1858328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endParaRPr lang="zh-CN" altLang="en-US" sz="2100"/>
          </a:p>
          <a:p>
            <a:r>
              <a:rPr lang="zh-CN" altLang="en-US" sz="2100"/>
              <a:t>          白鹭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1365409" y="704374"/>
            <a:ext cx="324326" cy="320421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531622" y="917259"/>
            <a:ext cx="144160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ym typeface="+mn-ea"/>
              </a:rPr>
              <a:t>色素美</a:t>
            </a:r>
            <a:endParaRPr lang="zh-CN" altLang="en-US" sz="1800"/>
          </a:p>
        </p:txBody>
      </p:sp>
      <p:sp>
        <p:nvSpPr>
          <p:cNvPr id="6" name="文本框 5"/>
          <p:cNvSpPr txBox="1"/>
          <p:nvPr/>
        </p:nvSpPr>
        <p:spPr>
          <a:xfrm>
            <a:off x="1531144" y="2002633"/>
            <a:ext cx="96774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/>
              <a:t>身段美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2330770" y="600553"/>
            <a:ext cx="325755" cy="93106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左大括号 7"/>
          <p:cNvSpPr/>
          <p:nvPr/>
        </p:nvSpPr>
        <p:spPr>
          <a:xfrm>
            <a:off x="2331244" y="1794986"/>
            <a:ext cx="167640" cy="87439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610329" y="518638"/>
            <a:ext cx="138445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雪白的蓑毛</a:t>
            </a:r>
          </a:p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09851" y="917259"/>
            <a:ext cx="13387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/>
              <a:t>铁色的长喙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610326" y="1262540"/>
            <a:ext cx="145923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青色的脚</a:t>
            </a:r>
            <a:endParaRPr lang="zh-CN" altLang="en-US" sz="1800" b="1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8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98886" y="1736409"/>
            <a:ext cx="191404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/>
              <a:t>身段的大小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499361" y="2348390"/>
            <a:ext cx="163544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/>
              <a:t>流线型结构</a:t>
            </a:r>
          </a:p>
        </p:txBody>
      </p:sp>
      <p:sp>
        <p:nvSpPr>
          <p:cNvPr id="14" name="右大括号 13"/>
          <p:cNvSpPr/>
          <p:nvPr/>
        </p:nvSpPr>
        <p:spPr>
          <a:xfrm>
            <a:off x="3994787" y="704375"/>
            <a:ext cx="325755" cy="3278029"/>
          </a:xfrm>
          <a:prstGeom prst="rightBrace">
            <a:avLst>
              <a:gd name="adj1" fmla="val 8333"/>
              <a:gd name="adj2" fmla="val 512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412934" y="1736409"/>
            <a:ext cx="1635443" cy="1104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/>
              <a:t>表达了对白鹭的</a:t>
            </a:r>
            <a:r>
              <a:rPr lang="zh-CN" altLang="en-US" sz="1800" b="1">
                <a:solidFill>
                  <a:srgbClr val="C00000"/>
                </a:solidFill>
              </a:rPr>
              <a:t>喜爱、赞美</a:t>
            </a:r>
            <a:r>
              <a:rPr lang="zh-CN" altLang="en-US" sz="1800" b="1"/>
              <a:t>之情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532099" y="3101341"/>
            <a:ext cx="144160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/>
              <a:t>韵在骨子里的散文诗</a:t>
            </a:r>
          </a:p>
        </p:txBody>
      </p:sp>
      <p:sp>
        <p:nvSpPr>
          <p:cNvPr id="17" name="左大括号 16"/>
          <p:cNvSpPr/>
          <p:nvPr/>
        </p:nvSpPr>
        <p:spPr>
          <a:xfrm>
            <a:off x="2842738" y="2969895"/>
            <a:ext cx="130493" cy="10701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973708" y="2841309"/>
            <a:ext cx="1095851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/>
              <a:t>觅食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973231" y="3230882"/>
            <a:ext cx="85486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/>
              <a:t>栖息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974181" y="3723800"/>
            <a:ext cx="9744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/>
              <a:t>飞行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  <p:bldP spid="10" grpId="0"/>
      <p:bldP spid="11" grpId="0"/>
      <p:bldP spid="12" grpId="0"/>
      <p:bldP spid="13" grpId="0"/>
      <p:bldP spid="15" grpId="0" animBg="1"/>
      <p:bldP spid="16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8148" y="545307"/>
            <a:ext cx="572452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>
                <a:sym typeface="+mn-ea"/>
              </a:rPr>
              <a:t>   </a:t>
            </a:r>
            <a:r>
              <a:rPr lang="zh-CN" altLang="en-US" sz="2100" b="1" dirty="0">
                <a:sym typeface="+mn-ea"/>
              </a:rPr>
              <a:t>学完本文，你有什么心得体会？</a:t>
            </a:r>
            <a:endParaRPr lang="zh-CN" altLang="en-US" sz="2100" dirty="0"/>
          </a:p>
        </p:txBody>
      </p:sp>
      <p:sp>
        <p:nvSpPr>
          <p:cNvPr id="4" name="文本框 3"/>
          <p:cNvSpPr txBox="1"/>
          <p:nvPr/>
        </p:nvSpPr>
        <p:spPr>
          <a:xfrm>
            <a:off x="547688" y="1694974"/>
            <a:ext cx="6560344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答：白鹭因为它的常见，被人忘却了它的美。作者想告诉我们：生活中并不缺少美，只是缺少发现美的眼睛，我们在生活中要学会善于发现。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-7143" y="9525"/>
            <a:ext cx="9157811" cy="85725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82441" y="1298258"/>
            <a:ext cx="7471410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/>
              <a:t>等闲识得东风面，万紫千红总是春。</a:t>
            </a:r>
          </a:p>
          <a:p>
            <a:endParaRPr lang="zh-CN" altLang="en-US">
              <a:sym typeface="+mn-ea"/>
            </a:endParaRPr>
          </a:p>
          <a:p>
            <a:r>
              <a:rPr lang="en-US" altLang="zh-CN" sz="2100">
                <a:sym typeface="+mn-ea"/>
              </a:rPr>
              <a:t>                                                     ----</a:t>
            </a:r>
            <a:r>
              <a:rPr lang="zh-CN" altLang="en-US" sz="2100">
                <a:sym typeface="+mn-ea"/>
              </a:rPr>
              <a:t>宋·朱熹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81967" y="2469356"/>
            <a:ext cx="665368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/>
              <a:t>译文：很容易认识到东风的面容，满眼的万紫千红都是芳春。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3" y="0"/>
            <a:ext cx="9157811" cy="85725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 </a:t>
            </a:r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随堂演练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62411" y="1177611"/>
            <a:ext cx="464677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/>
              <a:t>1</a:t>
            </a:r>
            <a:r>
              <a:rPr lang="zh-CN" altLang="en-US" sz="2100" dirty="0"/>
              <a:t>、根据拼音写词语。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5296" y="1948816"/>
            <a:ext cx="102250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       </a:t>
            </a:r>
            <a:r>
              <a:rPr lang="zh-CN" altLang="en-US" sz="2100" b="1" dirty="0">
                <a:solidFill>
                  <a:srgbClr val="C00000"/>
                </a:solidFill>
              </a:rPr>
              <a:t>lù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532099" y="1948817"/>
            <a:ext cx="17197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/>
              <a:t>白（</a:t>
            </a:r>
            <a:r>
              <a:rPr lang="zh-CN" altLang="en-US" sz="1800" b="1" dirty="0">
                <a:solidFill>
                  <a:srgbClr val="C00000"/>
                </a:solidFill>
              </a:rPr>
              <a:t>鹭</a:t>
            </a:r>
            <a:r>
              <a:rPr lang="zh-CN" altLang="en-US" sz="1800" dirty="0"/>
              <a:t>）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149920" y="1948817"/>
            <a:ext cx="138445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（</a:t>
            </a:r>
            <a:r>
              <a:rPr lang="zh-CN" altLang="en-US" sz="1800" b="1" dirty="0">
                <a:solidFill>
                  <a:srgbClr val="C00000"/>
                </a:solidFill>
              </a:rPr>
              <a:t>录</a:t>
            </a:r>
            <a:r>
              <a:rPr lang="zh-CN" altLang="en-US" sz="1800" b="1" dirty="0"/>
              <a:t>）取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017772" y="1976439"/>
            <a:ext cx="163544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道</a:t>
            </a:r>
            <a:r>
              <a:rPr lang="zh-CN" altLang="en-US" sz="1800" dirty="0"/>
              <a:t>（</a:t>
            </a:r>
            <a:r>
              <a:rPr lang="zh-CN" altLang="en-US" sz="1800" b="1" dirty="0">
                <a:solidFill>
                  <a:srgbClr val="C00000"/>
                </a:solidFill>
              </a:rPr>
              <a:t>路</a:t>
            </a:r>
            <a:r>
              <a:rPr lang="zh-CN" altLang="en-US" sz="1800" dirty="0"/>
              <a:t>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4368" y="2562702"/>
            <a:ext cx="85439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</a:rPr>
              <a:t>dài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498283" y="2562702"/>
            <a:ext cx="109394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粉（</a:t>
            </a:r>
            <a:r>
              <a:rPr lang="zh-CN" altLang="en-US" sz="1800" b="1" dirty="0">
                <a:solidFill>
                  <a:srgbClr val="C00000"/>
                </a:solidFill>
              </a:rPr>
              <a:t>黛</a:t>
            </a:r>
            <a:r>
              <a:rPr lang="zh-CN" altLang="en-US" sz="1800" b="1" dirty="0"/>
              <a:t>）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251838" y="2562702"/>
            <a:ext cx="1198721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（</a:t>
            </a:r>
            <a:r>
              <a:rPr lang="zh-CN" altLang="en-US" sz="1800" b="1" dirty="0">
                <a:solidFill>
                  <a:srgbClr val="C00000"/>
                </a:solidFill>
              </a:rPr>
              <a:t>带</a:t>
            </a:r>
            <a:r>
              <a:rPr lang="zh-CN" altLang="en-US" sz="1800" b="1" dirty="0"/>
              <a:t>）领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22983" y="2562702"/>
            <a:ext cx="182975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感恩（</a:t>
            </a:r>
            <a:r>
              <a:rPr lang="zh-CN" altLang="en-US" sz="1800" b="1" dirty="0">
                <a:solidFill>
                  <a:srgbClr val="C00000"/>
                </a:solidFill>
              </a:rPr>
              <a:t>戴</a:t>
            </a:r>
            <a:r>
              <a:rPr lang="zh-CN" altLang="en-US" sz="1800" b="1" dirty="0"/>
              <a:t>）德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68167" y="3074194"/>
            <a:ext cx="396668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/>
              <a:t>2</a:t>
            </a:r>
            <a:r>
              <a:rPr lang="zh-CN" altLang="en-US" sz="2100" dirty="0"/>
              <a:t>、写出下列词语的近义词。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72490" y="3695702"/>
            <a:ext cx="1904524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精巧</a:t>
            </a:r>
            <a:r>
              <a:rPr lang="en-US" altLang="zh-CN" sz="1800" b="1" dirty="0"/>
              <a:t>----</a:t>
            </a:r>
            <a:r>
              <a:rPr lang="zh-CN" altLang="en-US" sz="1800" b="1" dirty="0"/>
              <a:t>（</a:t>
            </a:r>
            <a:r>
              <a:rPr lang="zh-CN" altLang="en-US" sz="1800" b="1" dirty="0">
                <a:solidFill>
                  <a:srgbClr val="C00000"/>
                </a:solidFill>
              </a:rPr>
              <a:t>精致</a:t>
            </a:r>
            <a:r>
              <a:rPr lang="zh-CN" altLang="en-US" sz="1800" b="1" dirty="0"/>
              <a:t>）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781427" y="3695702"/>
            <a:ext cx="183070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寻常</a:t>
            </a:r>
            <a:r>
              <a:rPr lang="en-US" altLang="zh-CN" sz="1800" b="1" dirty="0"/>
              <a:t>----</a:t>
            </a:r>
            <a:r>
              <a:rPr lang="zh-CN" altLang="en-US" sz="1800" b="1" dirty="0"/>
              <a:t>（</a:t>
            </a:r>
            <a:r>
              <a:rPr lang="zh-CN" altLang="en-US" sz="1800" b="1" dirty="0">
                <a:solidFill>
                  <a:srgbClr val="C00000"/>
                </a:solidFill>
              </a:rPr>
              <a:t>正常</a:t>
            </a:r>
            <a:r>
              <a:rPr lang="zh-CN" altLang="en-US" sz="1800" b="1" dirty="0"/>
              <a:t>）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91542" y="4281012"/>
            <a:ext cx="130111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72492" y="4246247"/>
            <a:ext cx="171973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忘却</a:t>
            </a:r>
            <a:r>
              <a:rPr lang="en-US" altLang="zh-CN" sz="1800" b="1" dirty="0"/>
              <a:t>----</a:t>
            </a:r>
            <a:r>
              <a:rPr lang="zh-CN" altLang="en-US" sz="1800" b="1" dirty="0"/>
              <a:t>（</a:t>
            </a:r>
            <a:r>
              <a:rPr lang="zh-CN" altLang="en-US" sz="1800" b="1" dirty="0">
                <a:solidFill>
                  <a:srgbClr val="C00000"/>
                </a:solidFill>
              </a:rPr>
              <a:t>忘记</a:t>
            </a:r>
            <a:r>
              <a:rPr lang="zh-CN" altLang="en-US" sz="1800" b="1" dirty="0"/>
              <a:t>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81425" y="4170523"/>
            <a:ext cx="191404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/>
              <a:t>优美</a:t>
            </a:r>
            <a:r>
              <a:rPr lang="en-US" altLang="zh-CN" sz="1800" b="1" dirty="0"/>
              <a:t>----</a:t>
            </a:r>
            <a:r>
              <a:rPr lang="zh-CN" altLang="en-US" sz="1800" b="1" dirty="0"/>
              <a:t>（</a:t>
            </a:r>
            <a:r>
              <a:rPr lang="zh-CN" altLang="en-US" sz="1800" b="1" dirty="0">
                <a:solidFill>
                  <a:srgbClr val="C00000"/>
                </a:solidFill>
              </a:rPr>
              <a:t>柔美</a:t>
            </a:r>
            <a:r>
              <a:rPr lang="zh-CN" altLang="en-US" sz="1800" b="1" dirty="0"/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-6667" y="0"/>
            <a:ext cx="9157811" cy="85725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课堂习题演练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60771" y="1417142"/>
            <a:ext cx="8222933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/>
              <a:t>1</a:t>
            </a:r>
            <a:r>
              <a:rPr lang="zh-CN" altLang="en-US" sz="2100" dirty="0"/>
              <a:t>、朗读课文。说说你从哪些地方感受到</a:t>
            </a:r>
            <a:r>
              <a:rPr lang="en-US" altLang="zh-CN" sz="2100" dirty="0"/>
              <a:t>“</a:t>
            </a:r>
            <a:r>
              <a:rPr lang="zh-CN" altLang="en-US" sz="2100" dirty="0"/>
              <a:t>白鹭是一首精巧的诗</a:t>
            </a:r>
            <a:r>
              <a:rPr lang="en-US" altLang="zh-CN" sz="2100" dirty="0"/>
              <a:t>”</a:t>
            </a:r>
            <a:r>
              <a:rPr lang="zh-CN" altLang="en-US" sz="2100" dirty="0"/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94362" y="2300631"/>
            <a:ext cx="7331393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/>
              <a:t>答：白鹭外形的精巧、匀称；白鹭在水田钓鱼，画面美如诗；白鹭枝头眺望，悠闲如诗；白鹭黄昏低飞，意境如诗；白鹭如歌不张扬，质朴如诗</a:t>
            </a:r>
            <a:r>
              <a:rPr lang="zh-CN" altLang="en-US" sz="1800" dirty="0" smtClean="0"/>
              <a:t>。 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5296" y="517684"/>
            <a:ext cx="7443311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/>
              <a:t>2</a:t>
            </a:r>
            <a:r>
              <a:rPr lang="zh-CN" altLang="en-US" sz="2100" dirty="0"/>
              <a:t>、课文</a:t>
            </a:r>
            <a:r>
              <a:rPr lang="en-US" altLang="zh-CN" sz="2100" dirty="0"/>
              <a:t>6-8</a:t>
            </a:r>
            <a:r>
              <a:rPr lang="zh-CN" altLang="en-US" sz="2100" dirty="0"/>
              <a:t>自然段描绘了三幅优美的图画，请你为每幅图画起一个名字。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4821" y="2041684"/>
            <a:ext cx="7609999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/>
              <a:t>答：第</a:t>
            </a:r>
            <a:r>
              <a:rPr lang="en-US" altLang="zh-CN" sz="1800" b="1" dirty="0"/>
              <a:t>6</a:t>
            </a:r>
            <a:r>
              <a:rPr lang="zh-CN" altLang="en-US" sz="1800" b="1" dirty="0"/>
              <a:t>自然段：水田钓鱼；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/>
              <a:t>         第</a:t>
            </a:r>
            <a:r>
              <a:rPr lang="en-US" altLang="zh-CN" sz="1800" b="1" dirty="0"/>
              <a:t>7</a:t>
            </a:r>
            <a:r>
              <a:rPr lang="zh-CN" altLang="en-US" sz="1800" b="1" dirty="0"/>
              <a:t>自然段：闲立枝头；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/>
              <a:t>         第</a:t>
            </a:r>
            <a:r>
              <a:rPr lang="en-US" altLang="zh-CN" sz="1800" b="1" dirty="0"/>
              <a:t>8</a:t>
            </a:r>
            <a:r>
              <a:rPr lang="zh-CN" altLang="en-US" sz="1800" b="1" dirty="0"/>
              <a:t>自然段：黄昏低飞。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256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69977" y="696278"/>
            <a:ext cx="4551510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dirty="0"/>
              <a:t>        </a:t>
            </a:r>
            <a:r>
              <a:rPr lang="zh-CN" altLang="en-US" sz="1500" dirty="0"/>
              <a:t>郭沫若（1892一1978年），原名郭开贞，字鼎堂，号尚武，笔名沫若、麦克昂、郭鼎堂、石沱、高汝鸿、羊易之等。 生于四川乐山沙湾，毕业于日本九州帝国大学，现代文学家、历史学家、新诗奠基人之一  、中国科学院首任院长   、中国科学技术大学首任校长  、苏联科学院外籍院士 。</a:t>
            </a:r>
          </a:p>
          <a:p>
            <a:pPr>
              <a:lnSpc>
                <a:spcPct val="150000"/>
              </a:lnSpc>
            </a:pPr>
            <a:r>
              <a:rPr lang="zh-CN" altLang="en-US" sz="1500" dirty="0"/>
              <a:t>          1914年，郭沫若留学日本，在九州帝国大学学医。1921年，发表第一本新诗集《女神》；  1930年，他撰写了《中国古代社会研究》。 1949年；郭沫若当选为中华全国文学艺术会主席。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38" b="-1370"/>
          <a:stretch>
            <a:fillRect/>
          </a:stretch>
        </p:blipFill>
        <p:spPr>
          <a:xfrm>
            <a:off x="715328" y="979716"/>
            <a:ext cx="2566035" cy="3161804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3" y="0"/>
            <a:ext cx="9157811" cy="85725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</a:t>
            </a:r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爱学字词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64883" y="1872139"/>
            <a:ext cx="139874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/>
              <a:t>适   宜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528890" y="1825942"/>
            <a:ext cx="120538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/>
              <a:t>白   鹤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82881" y="1825467"/>
            <a:ext cx="123253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/>
              <a:t>嫌  </a:t>
            </a:r>
            <a:r>
              <a:rPr lang="zh-CN" altLang="en-US" dirty="0"/>
              <a:t>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058728" y="1825467"/>
            <a:ext cx="103965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/>
              <a:t>朱  鹭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595111" y="1872139"/>
            <a:ext cx="149018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/>
              <a:t>        嵌   在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07710" y="3362327"/>
            <a:ext cx="140731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    </a:t>
            </a:r>
            <a:r>
              <a:rPr lang="zh-CN" altLang="en-US" sz="1800" b="1" dirty="0"/>
              <a:t>玻 璃  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28412" y="3362326"/>
            <a:ext cx="93011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/>
              <a:t>镜   匣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826195" y="3362326"/>
            <a:ext cx="116824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/>
              <a:t>望    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114451" y="3362326"/>
            <a:ext cx="140731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b="1" dirty="0"/>
              <a:t>  </a:t>
            </a:r>
            <a:r>
              <a:rPr lang="zh-CN" altLang="en-US" sz="2100" b="1" dirty="0"/>
              <a:t>恩    惠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788470" y="3362326"/>
            <a:ext cx="65341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/>
              <a:t>韵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437801" y="1531622"/>
            <a:ext cx="50482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</a:rPr>
              <a:t>yí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915126" y="1559244"/>
            <a:ext cx="63531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</a:rPr>
              <a:t>hè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890489" y="1559244"/>
            <a:ext cx="58816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>
                <a:solidFill>
                  <a:srgbClr val="C00000"/>
                </a:solidFill>
              </a:rPr>
              <a:t> </a:t>
            </a:r>
            <a:r>
              <a:rPr lang="zh-CN" altLang="en-US" sz="1800" b="1">
                <a:solidFill>
                  <a:srgbClr val="C00000"/>
                </a:solidFill>
              </a:rPr>
              <a:t>xián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481638" y="1586867"/>
            <a:ext cx="64436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</a:rPr>
              <a:t>lù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021356" y="1559244"/>
            <a:ext cx="699135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</a:rPr>
              <a:t>qiàn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336357" y="3104675"/>
            <a:ext cx="83724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</a:rPr>
              <a:t>kuàng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978468" y="3104675"/>
            <a:ext cx="61769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C00000"/>
                </a:solidFill>
              </a:rPr>
              <a:t>xiá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111467" y="3068004"/>
            <a:ext cx="84629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/>
              <a:t>   </a:t>
            </a:r>
            <a:r>
              <a:rPr lang="zh-CN" altLang="en-US" sz="1800" b="1">
                <a:solidFill>
                  <a:srgbClr val="C00000"/>
                </a:solidFill>
              </a:rPr>
              <a:t>shào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114451" y="3139442"/>
            <a:ext cx="54197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>
                <a:solidFill>
                  <a:srgbClr val="C00000"/>
                </a:solidFill>
              </a:rPr>
              <a:t>   </a:t>
            </a:r>
            <a:r>
              <a:rPr lang="zh-CN" altLang="en-US" sz="1800" b="1">
                <a:solidFill>
                  <a:srgbClr val="C00000"/>
                </a:solidFill>
              </a:rPr>
              <a:t>ēn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696075" y="3104675"/>
            <a:ext cx="7458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/>
              <a:t>  </a:t>
            </a:r>
            <a:r>
              <a:rPr lang="zh-CN" altLang="en-US" sz="1800" b="1">
                <a:solidFill>
                  <a:srgbClr val="C00000"/>
                </a:solidFill>
              </a:rPr>
              <a:t>yùn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14283" y="1114634"/>
            <a:ext cx="2100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3" grpId="0"/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3" y="0"/>
            <a:ext cx="9157811" cy="85725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69597" y="1476376"/>
            <a:ext cx="129730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/>
              <a:t>  </a:t>
            </a:r>
            <a:r>
              <a:rPr lang="zh-CN" altLang="en-US" sz="2100" dirty="0"/>
              <a:t>适 宜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56410" y="1458277"/>
            <a:ext cx="30632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</a:rPr>
              <a:t>“合适，相宜”。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9595" y="1945482"/>
            <a:ext cx="97488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sz="2100" dirty="0"/>
              <a:t> </a:t>
            </a:r>
            <a:r>
              <a:rPr lang="zh-CN" altLang="en-US" sz="2100" dirty="0"/>
              <a:t>精 巧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66900" y="1945482"/>
            <a:ext cx="441531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</a:rPr>
              <a:t>（技术、器物构造等）精细巧妙。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24842" y="2478882"/>
            <a:ext cx="89249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/>
              <a:t> </a:t>
            </a:r>
            <a:r>
              <a:rPr lang="zh-CN" altLang="en-US" sz="2100" dirty="0"/>
              <a:t>生硬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124075" y="2478882"/>
            <a:ext cx="341328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</a:rPr>
              <a:t>勉强做的；不自然；不熟练。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89612" y="2870836"/>
            <a:ext cx="90106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忘却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24075" y="2927032"/>
            <a:ext cx="264033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</a:rPr>
              <a:t>忘记。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0087" y="3318987"/>
            <a:ext cx="106632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悠然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124075" y="3380899"/>
            <a:ext cx="206073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</a:rPr>
              <a:t>悠闲的样子。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9136" y="3840957"/>
            <a:ext cx="112252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恩惠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123599" y="3840481"/>
            <a:ext cx="334851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</a:rPr>
              <a:t>给予的或受到的好处。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24364" y="4300537"/>
            <a:ext cx="132492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/>
              <a:t>美中不足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124075" y="4300537"/>
            <a:ext cx="292893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</a:rPr>
              <a:t>虽然很好，但还有缺陷。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3" grpId="0"/>
      <p:bldP spid="4" grpId="0"/>
      <p:bldP spid="5" grpId="0"/>
      <p:bldP spid="6" grpId="0"/>
      <p:bldP spid="7" grpId="0"/>
      <p:bldP spid="7" grpId="1"/>
      <p:bldP spid="9" grpId="0"/>
      <p:bldP spid="9" grpId="1"/>
      <p:bldP spid="11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-7143" y="0"/>
            <a:ext cx="9157811" cy="85725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帮你学课文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9098" y="1186815"/>
            <a:ext cx="3242786" cy="82330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快速浏览课文，边读边想：</a:t>
            </a:r>
            <a:endParaRPr lang="zh-CN" altLang="en-US" sz="2100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29101" y="1893095"/>
            <a:ext cx="425577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作者在文中表达了怎样的思想感情？</a:t>
            </a:r>
            <a:endParaRPr lang="zh-CN" altLang="en-US" sz="1800" dirty="0"/>
          </a:p>
        </p:txBody>
      </p:sp>
      <p:sp>
        <p:nvSpPr>
          <p:cNvPr id="4" name="文本框 3"/>
          <p:cNvSpPr txBox="1"/>
          <p:nvPr/>
        </p:nvSpPr>
        <p:spPr>
          <a:xfrm>
            <a:off x="401004" y="2645570"/>
            <a:ext cx="423767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x-none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概括每段的大意。</a:t>
            </a:r>
            <a:r>
              <a:rPr lang="en-US" altLang="x-none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8183" y="2122646"/>
            <a:ext cx="3679031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03922" y="733426"/>
            <a:ext cx="5115878" cy="3924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作者在文中表达了怎样的思想感情？</a:t>
            </a:r>
            <a:endParaRPr lang="zh-CN" altLang="en-US" sz="2100" dirty="0"/>
          </a:p>
        </p:txBody>
      </p:sp>
      <p:sp>
        <p:nvSpPr>
          <p:cNvPr id="3" name="文本框 2"/>
          <p:cNvSpPr txBox="1"/>
          <p:nvPr/>
        </p:nvSpPr>
        <p:spPr>
          <a:xfrm>
            <a:off x="621983" y="1790701"/>
            <a:ext cx="5696426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/>
              <a:t>       </a:t>
            </a:r>
            <a:r>
              <a:rPr lang="zh-CN" altLang="en-US" sz="1800" dirty="0"/>
              <a:t>课文通过描写</a:t>
            </a:r>
            <a:r>
              <a:rPr lang="zh-CN" altLang="en-US" sz="1800" dirty="0">
                <a:solidFill>
                  <a:srgbClr val="C00000"/>
                </a:solidFill>
              </a:rPr>
              <a:t>白鹭的颜色</a:t>
            </a:r>
            <a:r>
              <a:rPr lang="zh-CN" altLang="en-US" sz="1800" dirty="0"/>
              <a:t>、</a:t>
            </a:r>
            <a:r>
              <a:rPr lang="zh-CN" altLang="en-US" sz="1800" dirty="0">
                <a:solidFill>
                  <a:srgbClr val="C00000"/>
                </a:solidFill>
              </a:rPr>
              <a:t>身段的精巧</a:t>
            </a:r>
            <a:r>
              <a:rPr lang="zh-CN" altLang="en-US" sz="1800" dirty="0"/>
              <a:t>及</a:t>
            </a:r>
            <a:r>
              <a:rPr lang="zh-CN" altLang="en-US" sz="1800" dirty="0">
                <a:solidFill>
                  <a:srgbClr val="C00000"/>
                </a:solidFill>
              </a:rPr>
              <a:t>觅食</a:t>
            </a:r>
            <a:r>
              <a:rPr lang="zh-CN" altLang="en-US" sz="1800" dirty="0"/>
              <a:t>、</a:t>
            </a:r>
            <a:r>
              <a:rPr lang="zh-CN" altLang="en-US" sz="1800" dirty="0">
                <a:solidFill>
                  <a:srgbClr val="C00000"/>
                </a:solidFill>
              </a:rPr>
              <a:t>栖息</a:t>
            </a:r>
            <a:r>
              <a:rPr lang="zh-CN" altLang="en-US" sz="1800" dirty="0"/>
              <a:t>、</a:t>
            </a:r>
            <a:r>
              <a:rPr lang="zh-CN" altLang="en-US" sz="1800" dirty="0">
                <a:solidFill>
                  <a:srgbClr val="C00000"/>
                </a:solidFill>
              </a:rPr>
              <a:t>飞行时的韵味</a:t>
            </a:r>
            <a:r>
              <a:rPr lang="zh-CN" altLang="en-US" sz="1800" dirty="0"/>
              <a:t>，表达了作者对白鹭的</a:t>
            </a:r>
            <a:r>
              <a:rPr lang="zh-CN" altLang="en-US" sz="1800" dirty="0">
                <a:solidFill>
                  <a:srgbClr val="C00000"/>
                </a:solidFill>
              </a:rPr>
              <a:t>喜爱、赞美 </a:t>
            </a:r>
            <a:r>
              <a:rPr lang="zh-CN" altLang="en-US" sz="1800" dirty="0"/>
              <a:t>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4852" y="415292"/>
            <a:ext cx="3243739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默读课文，概括每段大意：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100" dirty="0"/>
          </a:p>
        </p:txBody>
      </p:sp>
      <p:sp>
        <p:nvSpPr>
          <p:cNvPr id="3" name="文本框 2"/>
          <p:cNvSpPr txBox="1"/>
          <p:nvPr/>
        </p:nvSpPr>
        <p:spPr>
          <a:xfrm>
            <a:off x="584837" y="1195865"/>
            <a:ext cx="461867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ym typeface="+mn-ea"/>
              </a:rPr>
              <a:t>第一部分（</a:t>
            </a:r>
            <a:r>
              <a:rPr lang="en-US" altLang="zh-CN" sz="1800" dirty="0">
                <a:sym typeface="+mn-ea"/>
              </a:rPr>
              <a:t>1</a:t>
            </a:r>
            <a:r>
              <a:rPr lang="zh-CN" altLang="en-US" sz="1800" dirty="0">
                <a:sym typeface="+mn-ea"/>
              </a:rPr>
              <a:t>）：白鹭是一首精巧的诗。</a:t>
            </a:r>
            <a:endParaRPr lang="zh-CN" altLang="en-US" sz="1800" dirty="0"/>
          </a:p>
        </p:txBody>
      </p:sp>
      <p:sp>
        <p:nvSpPr>
          <p:cNvPr id="4" name="文本框 3"/>
          <p:cNvSpPr txBox="1"/>
          <p:nvPr/>
        </p:nvSpPr>
        <p:spPr>
          <a:xfrm>
            <a:off x="491969" y="1818323"/>
            <a:ext cx="804936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/>
              <a:t> </a:t>
            </a:r>
            <a:r>
              <a:rPr lang="zh-CN" altLang="en-US" sz="1800" dirty="0"/>
              <a:t>第二部分（</a:t>
            </a:r>
            <a:r>
              <a:rPr lang="en-US" altLang="zh-CN" sz="1800" dirty="0"/>
              <a:t>2-5</a:t>
            </a:r>
            <a:r>
              <a:rPr lang="zh-CN" altLang="en-US" sz="1800" dirty="0"/>
              <a:t>）：写白鹭色素的配合、身段的大小，一切都很精巧、适宜。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4837" y="2696553"/>
            <a:ext cx="825931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/>
              <a:t>第三部分（</a:t>
            </a:r>
            <a:r>
              <a:rPr lang="en-US" altLang="zh-CN" sz="1800" dirty="0"/>
              <a:t>6-8</a:t>
            </a:r>
            <a:r>
              <a:rPr lang="zh-CN" altLang="en-US" sz="1800" dirty="0"/>
              <a:t>）：白鹭在觅食、栖息、飞行时充满韵味，给人美的享受。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84837" y="3574133"/>
            <a:ext cx="5854065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/>
              <a:t>第四部分（</a:t>
            </a:r>
            <a:r>
              <a:rPr lang="en-US" altLang="zh-CN" sz="1800" dirty="0"/>
              <a:t>9-11</a:t>
            </a:r>
            <a:r>
              <a:rPr lang="zh-CN" altLang="en-US" sz="1800" dirty="0"/>
              <a:t>）：白鹭是一首韵在骨子里的散文诗。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标题 1"/>
          <p:cNvSpPr txBox="1"/>
          <p:nvPr/>
        </p:nvSpPr>
        <p:spPr>
          <a:xfrm>
            <a:off x="-6667" y="-9525"/>
            <a:ext cx="9157811" cy="857250"/>
          </a:xfrm>
          <a:prstGeom prst="rect">
            <a:avLst/>
          </a:prstGeom>
          <a:solidFill>
            <a:srgbClr val="00B050"/>
          </a:solidFill>
          <a:ln w="38100" cap="flat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r>
              <a:rPr lang="zh-CN" altLang="en-US" sz="3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问题提出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5279" y="1348741"/>
            <a:ext cx="455295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、文章的开头和结尾有什么特点？</a:t>
            </a:r>
            <a:endParaRPr lang="zh-CN" altLang="en-US" sz="2100" dirty="0"/>
          </a:p>
        </p:txBody>
      </p:sp>
      <p:sp>
        <p:nvSpPr>
          <p:cNvPr id="3" name="文本框 2"/>
          <p:cNvSpPr txBox="1"/>
          <p:nvPr/>
        </p:nvSpPr>
        <p:spPr>
          <a:xfrm>
            <a:off x="325281" y="1999774"/>
            <a:ext cx="7705249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楷体_GB2312" panose="02010609030101010101" charset="-122"/>
                <a:sym typeface="+mn-ea"/>
              </a:rPr>
              <a:t>答：文章以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楷体_GB2312" panose="02010609030101010101" charset="-122"/>
                <a:sym typeface="+mn-ea"/>
              </a:rPr>
              <a:t>“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楷体_GB2312" panose="02010609030101010101" charset="-122"/>
                <a:sym typeface="+mn-ea"/>
              </a:rPr>
              <a:t>白鹭是一首精巧的诗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楷体_GB2312" panose="02010609030101010101" charset="-122"/>
                <a:sym typeface="+mn-ea"/>
              </a:rPr>
              <a:t>”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楷体_GB2312" panose="02010609030101010101" charset="-122"/>
                <a:sym typeface="+mn-ea"/>
              </a:rPr>
              <a:t>开头，自然而成，平凡而不易被人发现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。以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白鹭实在是一首诗，一首韵在骨子里的诗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结尾。开头和结尾呼应，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楷体_GB2312" panose="02010609030101010101" charset="-122"/>
                <a:sym typeface="+mn-ea"/>
              </a:rPr>
              <a:t>使文章浑然一体。结尾是对上文描写的一个总结，既突出作者的认识和感觉，又表达了作者对白鹭的喜爱和赞赏。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楷体_GB2312" panose="02010609030101010101" charset="-122"/>
            </a:endParaRPr>
          </a:p>
          <a:p>
            <a:pPr>
              <a:lnSpc>
                <a:spcPct val="150000"/>
              </a:lnSpc>
            </a:pP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1061088" y="672466"/>
            <a:ext cx="5263991" cy="44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l"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、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本文在写法上有什么鲜明的特点？</a:t>
            </a:r>
            <a:endParaRPr lang="zh-CN" altLang="en-US" sz="21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2952" y="1660684"/>
            <a:ext cx="7504463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lnSpc>
                <a:spcPct val="150000"/>
              </a:lnSpc>
            </a:pPr>
            <a:r>
              <a:rPr lang="zh-CN" altLang="en-US" sz="18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答：1</a:t>
            </a:r>
            <a:r>
              <a:rPr lang="en-US" altLang="zh-CN" sz="18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altLang="en-US" sz="18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本文不像通常的咏物散文那样，对描写对象作详尽、细致的客观描述，而是以粗线条的勾勒手法表现歌咏的对象。</a:t>
            </a:r>
            <a:endParaRPr lang="zh-CN" altLang="en-US" sz="1800" dirty="0">
              <a:ln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18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2</a:t>
            </a:r>
            <a:r>
              <a:rPr lang="en-US" altLang="zh-CN" sz="18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altLang="en-US" sz="1800" dirty="0">
                <a:ln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本文巧用衬托、作比较的写作方法写出白鹭的与众不同。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997</Words>
  <Application>Microsoft Office PowerPoint</Application>
  <PresentationFormat>全屏显示(16:9)</PresentationFormat>
  <Paragraphs>116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白鹭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38</cp:revision>
  <dcterms:created xsi:type="dcterms:W3CDTF">2019-09-10T01:12:05Z</dcterms:created>
  <dcterms:modified xsi:type="dcterms:W3CDTF">2021-09-29T01:20:35Z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