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0"/>
  </p:notesMasterIdLst>
  <p:sldIdLst>
    <p:sldId id="256" r:id="rId3"/>
    <p:sldId id="258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257" r:id="rId18"/>
    <p:sldId id="340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9EB96327-2A6B-4F57-9680-05DD9A6D5862}" type="datetimeFigureOut">
              <a:rPr lang="zh-CN" altLang="en-US" smtClean="0"/>
              <a:t>2021/9/29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95B75E9-2112-4F01-B58F-7753E3B1C0E1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7458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B75E9-2112-4F01-B58F-7753E3B1C0E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297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5078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60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687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999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4550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0114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B75E9-2112-4F01-B58F-7753E3B1C0E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84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3918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0735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666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364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845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665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1384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3450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F493BB3-C72A-4A86-9111-856605EA887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11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0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47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252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2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bookmark_76382"/>
          <p:cNvSpPr>
            <a:spLocks noChangeAspect="1"/>
          </p:cNvSpPr>
          <p:nvPr/>
        </p:nvSpPr>
        <p:spPr bwMode="auto">
          <a:xfrm>
            <a:off x="228912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40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2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5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757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2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1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290269" y="0"/>
            <a:ext cx="5853731" cy="5143500"/>
          </a:xfrm>
          <a:prstGeom prst="rect">
            <a:avLst/>
          </a:prstGeom>
          <a:gradFill>
            <a:gsLst>
              <a:gs pos="0">
                <a:srgbClr val="0070C0">
                  <a:alpha val="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093156" y="1224152"/>
            <a:ext cx="5075479" cy="1742674"/>
            <a:chOff x="4584951" y="2106980"/>
            <a:chExt cx="6767305" cy="2323564"/>
          </a:xfrm>
        </p:grpSpPr>
        <p:sp>
          <p:nvSpPr>
            <p:cNvPr id="18" name="矩形 259"/>
            <p:cNvSpPr>
              <a:spLocks noChangeArrowheads="1"/>
            </p:cNvSpPr>
            <p:nvPr/>
          </p:nvSpPr>
          <p:spPr bwMode="auto">
            <a:xfrm>
              <a:off x="4584951" y="2106980"/>
              <a:ext cx="660608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r" defTabSz="342900">
                <a:buNone/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白  鹭</a:t>
              </a:r>
              <a:endParaRPr lang="en-US" altLang="zh-CN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400165" y="3938102"/>
              <a:ext cx="2952091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342900"/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语文   五年级   上册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5878586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6504300" y="3790178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en-US" altLang="zh-CN" sz="1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文本框 6"/>
          <p:cNvSpPr txBox="1"/>
          <p:nvPr/>
        </p:nvSpPr>
        <p:spPr>
          <a:xfrm>
            <a:off x="695053" y="2725462"/>
            <a:ext cx="3376205" cy="1246495"/>
          </a:xfrm>
          <a:prstGeom prst="rect">
            <a:avLst/>
          </a:prstGeom>
          <a:noFill/>
          <a:ln w="25400">
            <a:solidFill>
              <a:srgbClr val="FFC000"/>
            </a:solidFill>
            <a:prstDash val="lgDash"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悠然之美：白鹭瞭望图画面富有诗意。白鹭孤独站立在小树绝顶悠然自得的独特的美。</a:t>
            </a:r>
          </a:p>
        </p:txBody>
      </p:sp>
      <p:sp>
        <p:nvSpPr>
          <p:cNvPr id="4" name="文本框 7"/>
          <p:cNvSpPr txBox="1"/>
          <p:nvPr/>
        </p:nvSpPr>
        <p:spPr>
          <a:xfrm>
            <a:off x="600414" y="1031308"/>
            <a:ext cx="7781586" cy="13157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晴天的清晨，每每看见它孤独地站立有小树的绝顶，看来像是不安稳，而它却很悠然，这是别的鸟很难表现的一种嗜好。人们说它是在望哨，可它真是在望哨吗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?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698" y="22821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文本框 7"/>
          <p:cNvSpPr txBox="1"/>
          <p:nvPr/>
        </p:nvSpPr>
        <p:spPr>
          <a:xfrm>
            <a:off x="522515" y="1276826"/>
            <a:ext cx="4495169" cy="29777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黄昏的空中偶见白鹭的低飞，更是乡居生活中的一种恩惠。那是清澄的形象化，而且具有了生命了。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或许有人会感到美中的不足，白鹭不会唱歌，但是白鹭的本身不就是一首很优美的歌吗？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——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不，歌未免太铿锵了。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05152" y="1453991"/>
            <a:ext cx="3316334" cy="963571"/>
          </a:xfrm>
          <a:prstGeom prst="snip2DiagRect">
            <a:avLst/>
          </a:prstGeom>
          <a:noFill/>
          <a:ln w="38100">
            <a:solidFill>
              <a:srgbClr val="FF6600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清澄之美：白鹭低飞图，给人以美的享受，带来无穷乐趣。</a:t>
            </a:r>
          </a:p>
        </p:txBody>
      </p:sp>
      <p:sp>
        <p:nvSpPr>
          <p:cNvPr id="6" name="文本框 12"/>
          <p:cNvSpPr txBox="1"/>
          <p:nvPr/>
        </p:nvSpPr>
        <p:spPr>
          <a:xfrm>
            <a:off x="5343253" y="2765696"/>
            <a:ext cx="3316334" cy="963571"/>
          </a:xfrm>
          <a:prstGeom prst="snip2Diag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0070C0"/>
                </a:solidFill>
                <a:cs typeface="+mn-ea"/>
                <a:sym typeface="+mn-lt"/>
              </a:rPr>
              <a:t> 含蓄之美：白鹭无声图，美在无声，美在自然，美在含蓄。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3" name="文本框 7"/>
          <p:cNvSpPr txBox="1">
            <a:spLocks noChangeArrowheads="1"/>
          </p:cNvSpPr>
          <p:nvPr/>
        </p:nvSpPr>
        <p:spPr bwMode="auto">
          <a:xfrm>
            <a:off x="859847" y="1337883"/>
            <a:ext cx="838325" cy="3924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white"/>
                </a:solidFill>
                <a:cs typeface="+mn-ea"/>
                <a:sym typeface="+mn-lt"/>
              </a:rPr>
              <a:t>开头</a:t>
            </a:r>
          </a:p>
        </p:txBody>
      </p:sp>
      <p:sp>
        <p:nvSpPr>
          <p:cNvPr id="4" name="文本框 15"/>
          <p:cNvSpPr txBox="1">
            <a:spLocks noChangeArrowheads="1"/>
          </p:cNvSpPr>
          <p:nvPr/>
        </p:nvSpPr>
        <p:spPr bwMode="auto">
          <a:xfrm>
            <a:off x="1959836" y="1362279"/>
            <a:ext cx="240293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白鹭是一首精巧的诗。</a:t>
            </a:r>
          </a:p>
        </p:txBody>
      </p:sp>
      <p:sp>
        <p:nvSpPr>
          <p:cNvPr id="6" name="矩形 5"/>
          <p:cNvSpPr/>
          <p:nvPr/>
        </p:nvSpPr>
        <p:spPr>
          <a:xfrm>
            <a:off x="769384" y="3413203"/>
            <a:ext cx="4870931" cy="434579"/>
          </a:xfrm>
          <a:prstGeom prst="rect">
            <a:avLst/>
          </a:prstGeom>
          <a:noFill/>
          <a:ln>
            <a:solidFill>
              <a:srgbClr val="9CD4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文本框 15"/>
          <p:cNvSpPr txBox="1">
            <a:spLocks noChangeArrowheads="1"/>
          </p:cNvSpPr>
          <p:nvPr/>
        </p:nvSpPr>
        <p:spPr bwMode="auto">
          <a:xfrm>
            <a:off x="760898" y="3443464"/>
            <a:ext cx="483342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以赞开篇，以颂结尾。首尾圆合，深化文旨。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59847" y="2083557"/>
            <a:ext cx="838325" cy="3924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white"/>
                </a:solidFill>
                <a:cs typeface="+mn-ea"/>
                <a:sym typeface="+mn-lt"/>
              </a:rPr>
              <a:t>结尾</a:t>
            </a:r>
          </a:p>
        </p:txBody>
      </p:sp>
      <p:sp>
        <p:nvSpPr>
          <p:cNvPr id="9" name="文本框 15"/>
          <p:cNvSpPr txBox="1">
            <a:spLocks noChangeArrowheads="1"/>
          </p:cNvSpPr>
          <p:nvPr/>
        </p:nvSpPr>
        <p:spPr bwMode="auto">
          <a:xfrm>
            <a:off x="1938066" y="2064410"/>
            <a:ext cx="3395935" cy="85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白鹭实在是一首诗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一首韵在骨子里的散文诗。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5640315" y="1507563"/>
            <a:ext cx="461665" cy="111369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C00000"/>
                </a:solidFill>
                <a:cs typeface="+mn-ea"/>
                <a:sym typeface="+mn-lt"/>
              </a:rPr>
              <a:t>相呼应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698" y="22821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  <p:bldP spid="8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605" y="2282131"/>
            <a:ext cx="2000250" cy="2686050"/>
          </a:xfrm>
          <a:prstGeom prst="rect">
            <a:avLst/>
          </a:prstGeom>
        </p:spPr>
      </p:pic>
      <p:sp>
        <p:nvSpPr>
          <p:cNvPr id="11" name="文本框 15"/>
          <p:cNvSpPr txBox="1">
            <a:spLocks noChangeArrowheads="1"/>
          </p:cNvSpPr>
          <p:nvPr/>
        </p:nvSpPr>
        <p:spPr bwMode="auto">
          <a:xfrm>
            <a:off x="1113725" y="1429129"/>
            <a:ext cx="5393880" cy="2285241"/>
          </a:xfrm>
          <a:prstGeom prst="rect">
            <a:avLst/>
          </a:prstGeom>
          <a:noFill/>
          <a:ln w="9525">
            <a:solidFill>
              <a:schemeClr val="accent5"/>
            </a:solidFill>
            <a:prstDash val="lg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      郭沫若先生的小品文清纯自然，别有情趣，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白鹭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更是其中的精品。这是一曲自然美的赞歌。作者长于形象和色彩刻画，比喻新奇贴切，意境清丽悠远，富有浓浓的诗情画意。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当堂测评</a:t>
            </a:r>
          </a:p>
        </p:txBody>
      </p:sp>
      <p:sp>
        <p:nvSpPr>
          <p:cNvPr id="6" name="矩形 19"/>
          <p:cNvSpPr/>
          <p:nvPr/>
        </p:nvSpPr>
        <p:spPr>
          <a:xfrm>
            <a:off x="505867" y="1134167"/>
            <a:ext cx="3600986" cy="43537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一、写出下列加点词语的近义词。</a:t>
            </a:r>
          </a:p>
        </p:txBody>
      </p:sp>
      <p:sp>
        <p:nvSpPr>
          <p:cNvPr id="7" name="Rectangle 2"/>
          <p:cNvSpPr/>
          <p:nvPr/>
        </p:nvSpPr>
        <p:spPr>
          <a:xfrm>
            <a:off x="630650" y="1598455"/>
            <a:ext cx="6605159" cy="21467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色素的配合，身段的大小，一切都很适宜。（          ）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即使如粉红的朱鹭或灰色的苍鹭，也觉得大了一些，而且太不寻常了。（           ）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每每看见它孤独地站立于小树的绝顶，看来像是不安稳，它却很悠然。（          ）</a:t>
            </a:r>
          </a:p>
        </p:txBody>
      </p:sp>
      <p:sp>
        <p:nvSpPr>
          <p:cNvPr id="8" name="矩形 7"/>
          <p:cNvSpPr/>
          <p:nvPr/>
        </p:nvSpPr>
        <p:spPr>
          <a:xfrm>
            <a:off x="5497711" y="1707956"/>
            <a:ext cx="760571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适合 </a:t>
            </a:r>
          </a:p>
        </p:txBody>
      </p:sp>
      <p:sp>
        <p:nvSpPr>
          <p:cNvPr id="9" name="矩形 8"/>
          <p:cNvSpPr/>
          <p:nvPr/>
        </p:nvSpPr>
        <p:spPr>
          <a:xfrm>
            <a:off x="1890451" y="2533119"/>
            <a:ext cx="64293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平常</a:t>
            </a:r>
          </a:p>
        </p:txBody>
      </p:sp>
      <p:sp>
        <p:nvSpPr>
          <p:cNvPr id="10" name="矩形 9"/>
          <p:cNvSpPr/>
          <p:nvPr/>
        </p:nvSpPr>
        <p:spPr>
          <a:xfrm>
            <a:off x="1865506" y="3365901"/>
            <a:ext cx="642938" cy="3452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悠闲 </a:t>
            </a:r>
          </a:p>
        </p:txBody>
      </p:sp>
      <p:sp>
        <p:nvSpPr>
          <p:cNvPr id="12" name="椭圆 11"/>
          <p:cNvSpPr/>
          <p:nvPr/>
        </p:nvSpPr>
        <p:spPr>
          <a:xfrm>
            <a:off x="4692610" y="2058677"/>
            <a:ext cx="92513" cy="961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893994" y="2053237"/>
            <a:ext cx="92513" cy="961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99097" y="2878399"/>
            <a:ext cx="92513" cy="961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00481" y="2872959"/>
            <a:ext cx="92513" cy="961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000481" y="3649096"/>
            <a:ext cx="92513" cy="961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201865" y="3643656"/>
            <a:ext cx="92513" cy="961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061" y="22821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当堂测评</a:t>
            </a:r>
          </a:p>
        </p:txBody>
      </p:sp>
      <p:sp>
        <p:nvSpPr>
          <p:cNvPr id="18" name="矩形 8"/>
          <p:cNvSpPr/>
          <p:nvPr/>
        </p:nvSpPr>
        <p:spPr>
          <a:xfrm>
            <a:off x="701809" y="1047409"/>
            <a:ext cx="7043057" cy="21467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二、对下列句子理解正确的一项是（     ）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白鹭是一首精巧的诗。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A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运用比喻的修辞手法描写了白鹭的精致，体现作者对白鹭的赞美和喜爱之情</a:t>
            </a:r>
            <a:r>
              <a:rPr lang="zh-CN" altLang="en-US" sz="1800" dirty="0" smtClean="0">
                <a:solidFill>
                  <a:prstClr val="black"/>
                </a:solidFill>
                <a:cs typeface="+mn-ea"/>
                <a:sym typeface="+mn-lt"/>
              </a:rPr>
              <a:t>。 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B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运用拟人的修辞描写了白鹭的精致，体现作者对白鹭的赞美之情。</a:t>
            </a:r>
          </a:p>
        </p:txBody>
      </p:sp>
      <p:sp>
        <p:nvSpPr>
          <p:cNvPr id="19" name="圆角矩形 8"/>
          <p:cNvSpPr/>
          <p:nvPr/>
        </p:nvSpPr>
        <p:spPr>
          <a:xfrm>
            <a:off x="505867" y="968829"/>
            <a:ext cx="7449156" cy="2164556"/>
          </a:xfrm>
          <a:prstGeom prst="roundRect">
            <a:avLst/>
          </a:prstGeom>
          <a:noFill/>
          <a:ln>
            <a:solidFill>
              <a:srgbClr val="E58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8478" y="3514236"/>
            <a:ext cx="6184583" cy="80740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700" dirty="0">
                <a:solidFill>
                  <a:srgbClr val="C00000"/>
                </a:solidFill>
                <a:cs typeface="+mn-ea"/>
                <a:sym typeface="+mn-lt"/>
              </a:rPr>
              <a:t>解析：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比喻是将一物比作另一物，拟人是将一物比作人。这里将“白鹭”比作“精巧的诗</a:t>
            </a:r>
            <a:r>
              <a:rPr lang="en-US" altLang="zh-CN" sz="1700" dirty="0">
                <a:solidFill>
                  <a:prstClr val="black"/>
                </a:solidFill>
                <a:cs typeface="+mn-ea"/>
                <a:sym typeface="+mn-lt"/>
              </a:rPr>
              <a:t>”,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是比喻的修辞手法。</a:t>
            </a:r>
          </a:p>
        </p:txBody>
      </p:sp>
      <p:sp>
        <p:nvSpPr>
          <p:cNvPr id="21" name="TextBox 12"/>
          <p:cNvSpPr txBox="1"/>
          <p:nvPr/>
        </p:nvSpPr>
        <p:spPr>
          <a:xfrm>
            <a:off x="4434777" y="1047409"/>
            <a:ext cx="50771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C00000"/>
                </a:solidFill>
                <a:cs typeface="+mn-ea"/>
                <a:sym typeface="+mn-lt"/>
              </a:rPr>
              <a:t>A</a:t>
            </a:r>
            <a:endParaRPr lang="zh-CN" altLang="en-US" sz="2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061" y="228213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290269" y="0"/>
            <a:ext cx="5853731" cy="5143500"/>
          </a:xfrm>
          <a:prstGeom prst="rect">
            <a:avLst/>
          </a:prstGeom>
          <a:gradFill>
            <a:gsLst>
              <a:gs pos="0">
                <a:srgbClr val="0070C0">
                  <a:alpha val="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214071" y="1381315"/>
            <a:ext cx="4954564" cy="1124069"/>
            <a:chOff x="4746171" y="2316530"/>
            <a:chExt cx="6606085" cy="1498758"/>
          </a:xfrm>
        </p:grpSpPr>
        <p:sp>
          <p:nvSpPr>
            <p:cNvPr id="18" name="矩形 259"/>
            <p:cNvSpPr>
              <a:spLocks noChangeArrowheads="1"/>
            </p:cNvSpPr>
            <p:nvPr/>
          </p:nvSpPr>
          <p:spPr bwMode="auto">
            <a:xfrm>
              <a:off x="4746171" y="2316530"/>
              <a:ext cx="660608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r" defTabSz="342900">
                <a:buNone/>
              </a:pPr>
              <a:r>
                <a:rPr lang="zh-CN" altLang="en-US" sz="6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感谢各位聆听</a:t>
              </a:r>
              <a:endParaRPr lang="en-US" altLang="zh-CN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5878586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827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趣味导入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79051" y="1258890"/>
            <a:ext cx="5090378" cy="126387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西塞山前白鹭飞，桃花流水鳜鱼肥。</a:t>
            </a:r>
            <a:endParaRPr lang="en-US" altLang="zh-CN" sz="2100" dirty="0">
              <a:cs typeface="+mn-ea"/>
              <a:sym typeface="+mn-lt"/>
            </a:endParaRPr>
          </a:p>
          <a:p>
            <a:pPr algn="r">
              <a:lnSpc>
                <a:spcPct val="200000"/>
              </a:lnSpc>
              <a:defRPr/>
            </a:pPr>
            <a:r>
              <a:rPr lang="en-US" altLang="zh-CN" sz="2100" dirty="0">
                <a:cs typeface="+mn-ea"/>
                <a:sym typeface="+mn-lt"/>
              </a:rPr>
              <a:t>——《</a:t>
            </a:r>
            <a:r>
              <a:rPr lang="zh-CN" altLang="en-US" sz="2100" dirty="0">
                <a:cs typeface="+mn-ea"/>
                <a:sym typeface="+mn-lt"/>
              </a:rPr>
              <a:t>渔歌子</a:t>
            </a:r>
            <a:r>
              <a:rPr lang="en-US" altLang="zh-CN" sz="2100" dirty="0">
                <a:cs typeface="+mn-ea"/>
                <a:sym typeface="+mn-lt"/>
              </a:rPr>
              <a:t>》</a:t>
            </a:r>
            <a:r>
              <a:rPr lang="zh-CN" altLang="en-US" sz="2100" dirty="0">
                <a:cs typeface="+mn-ea"/>
                <a:sym typeface="+mn-lt"/>
              </a:rPr>
              <a:t>张志和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679051" y="3003121"/>
            <a:ext cx="5090378" cy="126387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两个黄鹂鸣翠柳，一行白鹭上青天。</a:t>
            </a:r>
            <a:endParaRPr lang="en-US" altLang="zh-CN" sz="2100" dirty="0">
              <a:cs typeface="+mn-ea"/>
              <a:sym typeface="+mn-lt"/>
            </a:endParaRPr>
          </a:p>
          <a:p>
            <a:pPr algn="r">
              <a:lnSpc>
                <a:spcPct val="200000"/>
              </a:lnSpc>
              <a:defRPr/>
            </a:pPr>
            <a:r>
              <a:rPr lang="en-US" altLang="zh-CN" sz="2100" dirty="0">
                <a:cs typeface="+mn-ea"/>
                <a:sym typeface="+mn-lt"/>
              </a:rPr>
              <a:t>——《</a:t>
            </a:r>
            <a:r>
              <a:rPr lang="zh-CN" altLang="en-US" sz="2100" dirty="0">
                <a:cs typeface="+mn-ea"/>
                <a:sym typeface="+mn-lt"/>
              </a:rPr>
              <a:t>绝句</a:t>
            </a:r>
            <a:r>
              <a:rPr lang="en-US" altLang="zh-CN" sz="2100" dirty="0">
                <a:cs typeface="+mn-ea"/>
                <a:sym typeface="+mn-lt"/>
              </a:rPr>
              <a:t>》</a:t>
            </a:r>
            <a:r>
              <a:rPr lang="zh-CN" altLang="en-US" sz="2100" dirty="0">
                <a:cs typeface="+mn-ea"/>
                <a:sym typeface="+mn-lt"/>
              </a:rPr>
              <a:t>杜甫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700" y="189110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资料链接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39887" y="1663633"/>
            <a:ext cx="4848395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郭沫若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1892-1978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），原名郭开贞，笔名沫若。现代文学家、历史学家、新诗奠基人之一。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1921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年，出版了第一部新诗集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女神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主要作品：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女神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星空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前茅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恢复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》《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瓶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等。</a:t>
            </a:r>
          </a:p>
        </p:txBody>
      </p:sp>
      <p:pic>
        <p:nvPicPr>
          <p:cNvPr id="8" name="Picture 2" descr="http://pic.guoxuedashi.com/lishipic/4/1515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72" y="2067170"/>
            <a:ext cx="2395079" cy="167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896712" y="400467"/>
            <a:ext cx="18554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字词认读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776491" y="1891106"/>
            <a:ext cx="5849779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24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鹤         嫌       蓑      喙     黛     嵌      嗜</a:t>
            </a:r>
          </a:p>
        </p:txBody>
      </p:sp>
      <p:sp>
        <p:nvSpPr>
          <p:cNvPr id="4" name="矩形 3"/>
          <p:cNvSpPr/>
          <p:nvPr/>
        </p:nvSpPr>
        <p:spPr>
          <a:xfrm>
            <a:off x="863575" y="1545825"/>
            <a:ext cx="5762695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Hè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xián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suō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huì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dài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qiàn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en-US" altLang="zh-CN" sz="1800" dirty="0" err="1">
                <a:solidFill>
                  <a:prstClr val="black"/>
                </a:solidFill>
                <a:cs typeface="+mn-ea"/>
                <a:sym typeface="+mn-lt"/>
              </a:rPr>
              <a:t>shì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700" y="189110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字词认读</a:t>
            </a:r>
          </a:p>
        </p:txBody>
      </p:sp>
      <p:sp>
        <p:nvSpPr>
          <p:cNvPr id="6" name="矩形 5"/>
          <p:cNvSpPr/>
          <p:nvPr/>
        </p:nvSpPr>
        <p:spPr>
          <a:xfrm>
            <a:off x="995482" y="1120253"/>
            <a:ext cx="4572000" cy="228524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寻常：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嗜好：</a:t>
            </a:r>
            <a:endParaRPr lang="en-US" altLang="zh-CN" sz="18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美中不足：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韵味：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21584" y="1114813"/>
            <a:ext cx="4572000" cy="228524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平常。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特殊的爱好。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虽然很好，但还有缺陷。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含蓄的意味。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700" y="189110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860" y="2319988"/>
            <a:ext cx="2000250" cy="2686050"/>
          </a:xfrm>
          <a:prstGeom prst="rect">
            <a:avLst/>
          </a:prstGeom>
        </p:spPr>
      </p:pic>
      <p:sp>
        <p:nvSpPr>
          <p:cNvPr id="8" name="矩形: 圆角 7"/>
          <p:cNvSpPr/>
          <p:nvPr/>
        </p:nvSpPr>
        <p:spPr>
          <a:xfrm>
            <a:off x="679050" y="1142147"/>
            <a:ext cx="3643313" cy="5181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342900">
              <a:defRPr/>
            </a:pP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作者从哪几方面来写白鹭的？</a:t>
            </a:r>
          </a:p>
        </p:txBody>
      </p:sp>
      <p:sp>
        <p:nvSpPr>
          <p:cNvPr id="9" name="流程图: 延期 8"/>
          <p:cNvSpPr/>
          <p:nvPr/>
        </p:nvSpPr>
        <p:spPr>
          <a:xfrm rot="10800000">
            <a:off x="945817" y="1937380"/>
            <a:ext cx="541735" cy="452438"/>
          </a:xfrm>
          <a:prstGeom prst="flowChartDelay">
            <a:avLst/>
          </a:prstGeom>
          <a:solidFill>
            <a:srgbClr val="9CD4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1129173" y="1967741"/>
            <a:ext cx="2083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zh-CN" altLang="en-US" sz="21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04221" y="1946309"/>
            <a:ext cx="4908436" cy="434579"/>
          </a:xfrm>
          <a:prstGeom prst="rect">
            <a:avLst/>
          </a:prstGeom>
          <a:noFill/>
          <a:ln>
            <a:solidFill>
              <a:srgbClr val="9CD4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流程图: 延期 11"/>
          <p:cNvSpPr/>
          <p:nvPr/>
        </p:nvSpPr>
        <p:spPr>
          <a:xfrm rot="10800000">
            <a:off x="950579" y="2666891"/>
            <a:ext cx="542925" cy="452438"/>
          </a:xfrm>
          <a:prstGeom prst="flowChartDelay">
            <a:avLst/>
          </a:prstGeom>
          <a:solidFill>
            <a:srgbClr val="9CD4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1118458" y="2697252"/>
            <a:ext cx="20716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zh-CN" altLang="en-US" sz="21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7083" y="2675821"/>
            <a:ext cx="4865573" cy="434579"/>
          </a:xfrm>
          <a:prstGeom prst="rect">
            <a:avLst/>
          </a:prstGeom>
          <a:noFill/>
          <a:ln>
            <a:solidFill>
              <a:srgbClr val="9CD4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文本框 15"/>
          <p:cNvSpPr txBox="1">
            <a:spLocks noChangeArrowheads="1"/>
          </p:cNvSpPr>
          <p:nvPr/>
        </p:nvSpPr>
        <p:spPr bwMode="auto">
          <a:xfrm>
            <a:off x="1654239" y="2013557"/>
            <a:ext cx="5166632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1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）写白鹭一首精巧的诗。</a:t>
            </a:r>
          </a:p>
        </p:txBody>
      </p:sp>
      <p:sp>
        <p:nvSpPr>
          <p:cNvPr id="16" name="文本框 16"/>
          <p:cNvSpPr txBox="1">
            <a:spLocks noChangeArrowheads="1"/>
          </p:cNvSpPr>
          <p:nvPr/>
        </p:nvSpPr>
        <p:spPr bwMode="auto">
          <a:xfrm>
            <a:off x="1635189" y="2743069"/>
            <a:ext cx="5021565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2-5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）写白鹭颜色的配合，身段的大小都很适宜。</a:t>
            </a:r>
          </a:p>
        </p:txBody>
      </p:sp>
      <p:sp>
        <p:nvSpPr>
          <p:cNvPr id="17" name="流程图: 延期 16"/>
          <p:cNvSpPr/>
          <p:nvPr/>
        </p:nvSpPr>
        <p:spPr>
          <a:xfrm rot="10800000">
            <a:off x="983322" y="3253438"/>
            <a:ext cx="541735" cy="452438"/>
          </a:xfrm>
          <a:prstGeom prst="flowChartDelay">
            <a:avLst/>
          </a:prstGeom>
          <a:solidFill>
            <a:srgbClr val="9CD4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文本框 7"/>
          <p:cNvSpPr txBox="1">
            <a:spLocks noChangeArrowheads="1"/>
          </p:cNvSpPr>
          <p:nvPr/>
        </p:nvSpPr>
        <p:spPr bwMode="auto">
          <a:xfrm>
            <a:off x="1166678" y="3271297"/>
            <a:ext cx="2083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zh-CN" altLang="en-US" sz="2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41725" y="3271297"/>
            <a:ext cx="4870931" cy="434579"/>
          </a:xfrm>
          <a:prstGeom prst="rect">
            <a:avLst/>
          </a:prstGeom>
          <a:noFill/>
          <a:ln>
            <a:solidFill>
              <a:srgbClr val="9CD4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文本框 15"/>
          <p:cNvSpPr txBox="1">
            <a:spLocks noChangeArrowheads="1"/>
          </p:cNvSpPr>
          <p:nvPr/>
        </p:nvSpPr>
        <p:spPr bwMode="auto">
          <a:xfrm>
            <a:off x="1585605" y="3320113"/>
            <a:ext cx="464175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6-10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）写白鹭在觅食、栖息、飞行时充满韵味。</a:t>
            </a:r>
          </a:p>
        </p:txBody>
      </p:sp>
      <p:sp>
        <p:nvSpPr>
          <p:cNvPr id="21" name="流程图: 延期 20"/>
          <p:cNvSpPr/>
          <p:nvPr/>
        </p:nvSpPr>
        <p:spPr>
          <a:xfrm rot="10800000">
            <a:off x="946516" y="3832678"/>
            <a:ext cx="541735" cy="452438"/>
          </a:xfrm>
          <a:prstGeom prst="flowChartDelay">
            <a:avLst/>
          </a:prstGeom>
          <a:solidFill>
            <a:srgbClr val="9CD4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1129872" y="3850537"/>
            <a:ext cx="2083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zh-CN" altLang="en-US" sz="2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04920" y="3850537"/>
            <a:ext cx="4870931" cy="434579"/>
          </a:xfrm>
          <a:prstGeom prst="rect">
            <a:avLst/>
          </a:prstGeom>
          <a:noFill/>
          <a:ln>
            <a:solidFill>
              <a:srgbClr val="9CD4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文本框 15"/>
          <p:cNvSpPr txBox="1">
            <a:spLocks noChangeArrowheads="1"/>
          </p:cNvSpPr>
          <p:nvPr/>
        </p:nvSpPr>
        <p:spPr bwMode="auto">
          <a:xfrm>
            <a:off x="1548800" y="3899352"/>
            <a:ext cx="4010386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11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）写白鹭实在是一首意味无穷的诗。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25" name="矩形 24"/>
          <p:cNvSpPr/>
          <p:nvPr/>
        </p:nvSpPr>
        <p:spPr>
          <a:xfrm>
            <a:off x="880110" y="2198143"/>
            <a:ext cx="3419336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    色素的配合，身段的大小，一切都很适宜。</a:t>
            </a:r>
            <a:endParaRPr lang="en-US" altLang="zh-CN" sz="1800" kern="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kern="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白鹤太大而嫌生硬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即如粉红的朱鹭或灰色的苍鹭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也觉得大了一些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而且太不寻常了。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646772" y="2201284"/>
            <a:ext cx="3360896" cy="1045979"/>
            <a:chOff x="9264" y="3661"/>
            <a:chExt cx="7057" cy="4396"/>
          </a:xfrm>
        </p:grpSpPr>
        <p:sp>
          <p:nvSpPr>
            <p:cNvPr id="27" name="任意多边形 10"/>
            <p:cNvSpPr/>
            <p:nvPr>
              <p:custDataLst>
                <p:tags r:id="rId1"/>
              </p:custDataLst>
            </p:nvPr>
          </p:nvSpPr>
          <p:spPr>
            <a:xfrm>
              <a:off x="9264" y="3661"/>
              <a:ext cx="7057" cy="4396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9677" y="3967"/>
              <a:ext cx="6304" cy="3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700" dirty="0">
                  <a:solidFill>
                    <a:srgbClr val="7030A0"/>
                  </a:solidFill>
                  <a:cs typeface="+mn-ea"/>
                  <a:sym typeface="+mn-lt"/>
                </a:rPr>
                <a:t>概括描写</a:t>
              </a:r>
              <a:r>
                <a:rPr lang="zh-CN" altLang="en-US" sz="1700" dirty="0">
                  <a:solidFill>
                    <a:prstClr val="white"/>
                  </a:solidFill>
                  <a:cs typeface="+mn-ea"/>
                  <a:sym typeface="+mn-lt"/>
                </a:rPr>
                <a:t>：白鹭颜色、身段搭配的和谐美！</a:t>
              </a:r>
            </a:p>
          </p:txBody>
        </p:sp>
      </p:grpSp>
      <p:sp>
        <p:nvSpPr>
          <p:cNvPr id="29" name="矩形: 圆角 3"/>
          <p:cNvSpPr/>
          <p:nvPr/>
        </p:nvSpPr>
        <p:spPr>
          <a:xfrm>
            <a:off x="990668" y="1095594"/>
            <a:ext cx="4350884" cy="518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defTabSz="342900">
              <a:defRPr/>
            </a:pP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为什么说白鹭 是一首精巧的诗？</a:t>
            </a:r>
          </a:p>
        </p:txBody>
      </p:sp>
      <p:sp>
        <p:nvSpPr>
          <p:cNvPr id="30" name="矩形 29"/>
          <p:cNvSpPr/>
          <p:nvPr/>
        </p:nvSpPr>
        <p:spPr>
          <a:xfrm>
            <a:off x="880110" y="3863165"/>
            <a:ext cx="4572000" cy="43345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.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圆角矩形 13"/>
          <p:cNvSpPr/>
          <p:nvPr/>
        </p:nvSpPr>
        <p:spPr>
          <a:xfrm>
            <a:off x="4329703" y="3359937"/>
            <a:ext cx="4035147" cy="7131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TextBox 14"/>
          <p:cNvSpPr txBox="1"/>
          <p:nvPr/>
        </p:nvSpPr>
        <p:spPr>
          <a:xfrm>
            <a:off x="4572000" y="3490566"/>
            <a:ext cx="3514565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700" dirty="0">
                <a:solidFill>
                  <a:srgbClr val="7030A0"/>
                </a:solidFill>
                <a:cs typeface="+mn-ea"/>
                <a:sym typeface="+mn-lt"/>
              </a:rPr>
              <a:t>对比描写</a:t>
            </a:r>
            <a:r>
              <a:rPr lang="en-US" altLang="zh-CN" sz="1700" dirty="0">
                <a:solidFill>
                  <a:prstClr val="white"/>
                </a:solidFill>
                <a:cs typeface="+mn-ea"/>
                <a:sym typeface="+mn-lt"/>
              </a:rPr>
              <a:t>:</a:t>
            </a:r>
            <a:r>
              <a:rPr lang="zh-CN" altLang="en-US" sz="1700" dirty="0">
                <a:solidFill>
                  <a:prstClr val="white"/>
                </a:solidFill>
                <a:cs typeface="+mn-ea"/>
                <a:sym typeface="+mn-lt"/>
              </a:rPr>
              <a:t>白鹭与白鹤、朱鹭、苍鹭相比，有其独特的小巧美和寻常美。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474613" y="3479264"/>
            <a:ext cx="56101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384605" y="3863165"/>
            <a:ext cx="56101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692725" y="3863165"/>
            <a:ext cx="56101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841370" y="4255362"/>
            <a:ext cx="2609402" cy="2763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375" y="826008"/>
            <a:ext cx="778921" cy="1045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 bldLvl="0" animBg="1"/>
      <p:bldP spid="31" grpId="0" animBg="1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16" name="文本框 12"/>
          <p:cNvSpPr txBox="1"/>
          <p:nvPr/>
        </p:nvSpPr>
        <p:spPr>
          <a:xfrm>
            <a:off x="3725228" y="1738737"/>
            <a:ext cx="4322445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defTabSz="342900"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那雪白的蓑毛，那全身的流线型结构，那铁色的长喙，那青色的脚，增</a:t>
            </a:r>
            <a:r>
              <a:rPr lang="zh-CN" altLang="en-US" sz="1800">
                <a:solidFill>
                  <a:prstClr val="black"/>
                </a:solidFill>
                <a:cs typeface="+mn-ea"/>
                <a:sym typeface="+mn-lt"/>
              </a:rPr>
              <a:t>之一分则嫌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长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减之一分则嫌短，素之一忽则嫌白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黛之一忽则嫌黑。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46259" y="1767994"/>
            <a:ext cx="2928938" cy="2082165"/>
            <a:chOff x="10431" y="2133"/>
            <a:chExt cx="6150" cy="1888"/>
          </a:xfrm>
        </p:grpSpPr>
        <p:sp>
          <p:nvSpPr>
            <p:cNvPr id="18" name="任意多边形 13"/>
            <p:cNvSpPr/>
            <p:nvPr>
              <p:custDataLst>
                <p:tags r:id="rId1"/>
              </p:custDataLst>
            </p:nvPr>
          </p:nvSpPr>
          <p:spPr>
            <a:xfrm>
              <a:off x="10431" y="2133"/>
              <a:ext cx="6150" cy="1888"/>
            </a:xfrm>
            <a:custGeom>
              <a:avLst/>
              <a:gdLst>
                <a:gd name="connsiteX0" fmla="*/ 5955922 w 5955922"/>
                <a:gd name="connsiteY0" fmla="*/ 0 h 699160"/>
                <a:gd name="connsiteX1" fmla="*/ 5762221 w 5955922"/>
                <a:gd name="connsiteY1" fmla="*/ 671470 h 699160"/>
                <a:gd name="connsiteX2" fmla="*/ 0 w 5955922"/>
                <a:gd name="connsiteY2" fmla="*/ 699160 h 699160"/>
                <a:gd name="connsiteX3" fmla="*/ 176842 w 5955922"/>
                <a:gd name="connsiteY3" fmla="*/ 45351 h 699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5922" h="699160">
                  <a:moveTo>
                    <a:pt x="5955922" y="0"/>
                  </a:moveTo>
                  <a:lnTo>
                    <a:pt x="5762221" y="671470"/>
                  </a:lnTo>
                  <a:lnTo>
                    <a:pt x="0" y="699160"/>
                  </a:lnTo>
                  <a:lnTo>
                    <a:pt x="176842" y="45351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>
              <a:normAutofit/>
            </a:bodyPr>
            <a:lstStyle/>
            <a:p>
              <a:pPr>
                <a:defRPr/>
              </a:pPr>
              <a:endParaRPr lang="zh-CN" altLang="en-US" sz="18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606" y="2303"/>
              <a:ext cx="5975" cy="14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100" dirty="0">
                  <a:solidFill>
                    <a:srgbClr val="7030A0"/>
                  </a:solidFill>
                  <a:cs typeface="+mn-ea"/>
                  <a:sym typeface="+mn-lt"/>
                </a:rPr>
                <a:t>具体描写：</a:t>
              </a:r>
              <a:r>
                <a:rPr lang="zh-CN" altLang="en-US" sz="2100" dirty="0">
                  <a:solidFill>
                    <a:prstClr val="white"/>
                  </a:solidFill>
                  <a:cs typeface="+mn-ea"/>
                  <a:sym typeface="+mn-lt"/>
                </a:rPr>
                <a:t>白鹭色素的配合、身段的大小真是天工巧夺！</a:t>
              </a:r>
              <a:endParaRPr lang="zh-CN" altLang="en-US" sz="21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532711" y="2125028"/>
            <a:ext cx="121229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115861" y="2590343"/>
            <a:ext cx="121229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701463" y="2604359"/>
            <a:ext cx="80819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357257" y="2979556"/>
            <a:ext cx="1448361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939610" y="3434193"/>
            <a:ext cx="136554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8"/>
          <p:cNvSpPr txBox="1"/>
          <p:nvPr/>
        </p:nvSpPr>
        <p:spPr>
          <a:xfrm flipH="1">
            <a:off x="4944392" y="3571198"/>
            <a:ext cx="1869792" cy="612221"/>
          </a:xfrm>
          <a:prstGeom prst="teardrop">
            <a:avLst>
              <a:gd name="adj" fmla="val 148500"/>
            </a:avLst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7030A0"/>
                </a:solidFill>
                <a:cs typeface="+mn-ea"/>
                <a:sym typeface="+mn-lt"/>
              </a:rPr>
              <a:t>色素的配合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5987143" y="2125028"/>
            <a:ext cx="1905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6939643" y="2568115"/>
            <a:ext cx="9047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825137" y="2979556"/>
            <a:ext cx="2280423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椭圆形标注 41"/>
          <p:cNvSpPr/>
          <p:nvPr/>
        </p:nvSpPr>
        <p:spPr>
          <a:xfrm>
            <a:off x="6778287" y="918147"/>
            <a:ext cx="2023314" cy="583493"/>
          </a:xfrm>
          <a:prstGeom prst="wedgeEllipseCallout">
            <a:avLst>
              <a:gd name="adj1" fmla="val -36288"/>
              <a:gd name="adj2" fmla="val 11729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TextBox 43"/>
          <p:cNvSpPr txBox="1"/>
          <p:nvPr/>
        </p:nvSpPr>
        <p:spPr>
          <a:xfrm>
            <a:off x="7008488" y="1081127"/>
            <a:ext cx="129881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0070C0"/>
                </a:solidFill>
                <a:cs typeface="+mn-ea"/>
                <a:sym typeface="+mn-lt"/>
              </a:rPr>
              <a:t>身段的大小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7" grpId="0" animBg="1"/>
      <p:bldP spid="41" grpId="0" animBg="1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句段感知</a:t>
            </a:r>
          </a:p>
        </p:txBody>
      </p:sp>
      <p:sp>
        <p:nvSpPr>
          <p:cNvPr id="25" name="矩形 24"/>
          <p:cNvSpPr/>
          <p:nvPr/>
        </p:nvSpPr>
        <p:spPr>
          <a:xfrm>
            <a:off x="5104641" y="2022107"/>
            <a:ext cx="3419336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kern="0" dirty="0">
                <a:solidFill>
                  <a:prstClr val="black"/>
                </a:solidFill>
                <a:cs typeface="+mn-ea"/>
                <a:sym typeface="+mn-lt"/>
              </a:rPr>
              <a:t>    在清水田里时有一只两只站着钓鱼，整个的田便成了一幅嵌在玻璃框里的画面，田的大小好像有心人为白鹭设计的镜匣。</a:t>
            </a:r>
          </a:p>
        </p:txBody>
      </p:sp>
      <p:sp>
        <p:nvSpPr>
          <p:cNvPr id="26" name="矩形: 圆角 3"/>
          <p:cNvSpPr/>
          <p:nvPr/>
        </p:nvSpPr>
        <p:spPr>
          <a:xfrm>
            <a:off x="643347" y="1102792"/>
            <a:ext cx="5115196" cy="5181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dist" defTabSz="342900">
              <a:defRPr/>
            </a:pP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文章展现了白鹭哪些动态之美？</a:t>
            </a:r>
          </a:p>
        </p:txBody>
      </p:sp>
      <p:sp>
        <p:nvSpPr>
          <p:cNvPr id="27" name="圆角矩形 13"/>
          <p:cNvSpPr/>
          <p:nvPr/>
        </p:nvSpPr>
        <p:spPr>
          <a:xfrm>
            <a:off x="643347" y="2179498"/>
            <a:ext cx="4298767" cy="23411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TextBox 14"/>
          <p:cNvSpPr txBox="1"/>
          <p:nvPr/>
        </p:nvSpPr>
        <p:spPr>
          <a:xfrm>
            <a:off x="868944" y="2335780"/>
            <a:ext cx="3942541" cy="20313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ja-JP" altLang="en-US" sz="1700" dirty="0">
                <a:solidFill>
                  <a:prstClr val="white"/>
                </a:solidFill>
                <a:cs typeface="+mn-ea"/>
                <a:sym typeface="+mn-lt"/>
              </a:rPr>
              <a:t>图画之美</a:t>
            </a:r>
            <a:r>
              <a:rPr lang="en-US" altLang="ja-JP" sz="1700" dirty="0">
                <a:solidFill>
                  <a:prstClr val="white"/>
                </a:solidFill>
                <a:cs typeface="+mn-ea"/>
                <a:sym typeface="+mn-lt"/>
              </a:rPr>
              <a:t>:</a:t>
            </a:r>
            <a:r>
              <a:rPr lang="ja-JP" altLang="en-US" sz="1700" dirty="0">
                <a:solidFill>
                  <a:prstClr val="white"/>
                </a:solidFill>
                <a:cs typeface="+mn-ea"/>
                <a:sym typeface="+mn-lt"/>
              </a:rPr>
              <a:t>用拟人的手法将捕鱼的白</a:t>
            </a:r>
            <a:r>
              <a:rPr lang="zh-CN" altLang="en-US" sz="1700" dirty="0">
                <a:solidFill>
                  <a:prstClr val="white"/>
                </a:solidFill>
                <a:cs typeface="+mn-ea"/>
                <a:sym typeface="+mn-lt"/>
              </a:rPr>
              <a:t>鹭</a:t>
            </a:r>
            <a:r>
              <a:rPr lang="ja-JP" altLang="en-US" sz="1700" dirty="0">
                <a:solidFill>
                  <a:prstClr val="white"/>
                </a:solidFill>
                <a:cs typeface="+mn-ea"/>
                <a:sym typeface="+mn-lt"/>
              </a:rPr>
              <a:t>想象成在钓鱼</a:t>
            </a:r>
            <a:r>
              <a:rPr lang="zh-CN" altLang="en-US" sz="1700" dirty="0">
                <a:solidFill>
                  <a:prstClr val="white"/>
                </a:solidFill>
                <a:cs typeface="+mn-ea"/>
                <a:sym typeface="+mn-lt"/>
              </a:rPr>
              <a:t>，</a:t>
            </a:r>
            <a:r>
              <a:rPr lang="ja-JP" altLang="en-US" sz="1700" dirty="0">
                <a:solidFill>
                  <a:prstClr val="white"/>
                </a:solidFill>
                <a:cs typeface="+mn-ea"/>
                <a:sym typeface="+mn-lt"/>
              </a:rPr>
              <a:t>以比喻的方法把整个清水田想象成嵌在玻璃框里的画，生动地描绘出白鹭在清水田里</a:t>
            </a:r>
            <a:r>
              <a:rPr lang="zh-CN" altLang="en-US" sz="1700" dirty="0">
                <a:solidFill>
                  <a:prstClr val="white"/>
                </a:solidFill>
                <a:cs typeface="+mn-ea"/>
                <a:sym typeface="+mn-lt"/>
              </a:rPr>
              <a:t>觅食时的迷人景象，韵味十足。</a:t>
            </a:r>
            <a:endParaRPr lang="ja-JP" altLang="en-US" sz="17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5427412" y="2834034"/>
            <a:ext cx="561016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444922" y="3276268"/>
            <a:ext cx="53267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510072" y="3681345"/>
            <a:ext cx="53267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ldLvl="0" animBg="1"/>
      <p:bldP spid="27" grpId="0" animBg="1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19"/>
  <p:tag name="MH_LIBRARY" val="GRAPHIC"/>
  <p:tag name="MH_ORDER" val="Freeform 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svxez5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1065</Words>
  <Application>Microsoft Office PowerPoint</Application>
  <PresentationFormat>全屏显示(16:9)</PresentationFormat>
  <Paragraphs>110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2020-10-09T06:08:44Z</dcterms:created>
  <dcterms:modified xsi:type="dcterms:W3CDTF">2021-09-29T02:33:56Z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