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1.xml" ContentType="application/vnd.openxmlformats-officedocument.presentationml.tags+xml"/>
  <Override PartName="/ppt/notesSlides/notesSlide11.xml" ContentType="application/vnd.openxmlformats-officedocument.presentationml.notesSlide+xml"/>
  <Override PartName="/ppt/tags/tag2.xml" ContentType="application/vnd.openxmlformats-officedocument.presentationml.tags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tags/tag3.xml" ContentType="application/vnd.openxmlformats-officedocument.presentationml.tags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2" r:id="rId2"/>
  </p:sldMasterIdLst>
  <p:notesMasterIdLst>
    <p:notesMasterId r:id="rId25"/>
  </p:notesMasterIdLst>
  <p:sldIdLst>
    <p:sldId id="256" r:id="rId3"/>
    <p:sldId id="258" r:id="rId4"/>
    <p:sldId id="259" r:id="rId5"/>
    <p:sldId id="514" r:id="rId6"/>
    <p:sldId id="515" r:id="rId7"/>
    <p:sldId id="516" r:id="rId8"/>
    <p:sldId id="517" r:id="rId9"/>
    <p:sldId id="518" r:id="rId10"/>
    <p:sldId id="519" r:id="rId11"/>
    <p:sldId id="520" r:id="rId12"/>
    <p:sldId id="521" r:id="rId13"/>
    <p:sldId id="522" r:id="rId14"/>
    <p:sldId id="523" r:id="rId15"/>
    <p:sldId id="524" r:id="rId16"/>
    <p:sldId id="525" r:id="rId17"/>
    <p:sldId id="526" r:id="rId18"/>
    <p:sldId id="527" r:id="rId19"/>
    <p:sldId id="528" r:id="rId20"/>
    <p:sldId id="529" r:id="rId21"/>
    <p:sldId id="530" r:id="rId22"/>
    <p:sldId id="257" r:id="rId23"/>
    <p:sldId id="531" r:id="rId24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666" y="1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fld id="{F06141F3-4D5D-43BF-9A19-2843CC344C03}" type="datetimeFigureOut">
              <a:rPr lang="zh-CN" altLang="en-US" smtClean="0"/>
              <a:t>2021/9/28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二级</a:t>
            </a:r>
          </a:p>
          <a:p>
            <a:pPr lvl="2"/>
            <a:r>
              <a:rPr lang="zh-CN" altLang="en-US" dirty="0"/>
              <a:t>三级</a:t>
            </a:r>
          </a:p>
          <a:p>
            <a:pPr lvl="3"/>
            <a:r>
              <a:rPr lang="zh-CN" altLang="en-US" dirty="0"/>
              <a:t>四级</a:t>
            </a:r>
          </a:p>
          <a:p>
            <a:pPr lvl="4"/>
            <a:r>
              <a:rPr lang="zh-CN" altLang="en-US" dirty="0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FandolFang R" panose="00000500000000000000" pitchFamily="50" charset="-122"/>
                <a:ea typeface="FandolFang R" panose="00000500000000000000" pitchFamily="50" charset="-122"/>
              </a:defRPr>
            </a:lvl1pPr>
          </a:lstStyle>
          <a:p>
            <a:fld id="{6EE0866D-0919-419F-BA4D-9F95A6E10864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075337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FandolFang R" panose="00000500000000000000" pitchFamily="50" charset="-122"/>
        <a:ea typeface="FandolFang R" panose="00000500000000000000" pitchFamily="50" charset="-122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E0866D-0919-419F-BA4D-9F95A6E10864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154840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E0866D-0919-419F-BA4D-9F95A6E10864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559934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E0866D-0919-419F-BA4D-9F95A6E10864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2583525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E0866D-0919-419F-BA4D-9F95A6E10864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980971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E0866D-0919-419F-BA4D-9F95A6E10864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6316440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E0866D-0919-419F-BA4D-9F95A6E10864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01576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E0866D-0919-419F-BA4D-9F95A6E10864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898772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E0866D-0919-419F-BA4D-9F95A6E10864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5502765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E0866D-0919-419F-BA4D-9F95A6E10864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289550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E0866D-0919-419F-BA4D-9F95A6E10864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3670488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E0866D-0919-419F-BA4D-9F95A6E10864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98099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E0866D-0919-419F-BA4D-9F95A6E10864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828773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E0866D-0919-419F-BA4D-9F95A6E10864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537330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E0866D-0919-419F-BA4D-9F95A6E10864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066224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416101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E0866D-0919-419F-BA4D-9F95A6E10864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4270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E0866D-0919-419F-BA4D-9F95A6E10864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771563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E0866D-0919-419F-BA4D-9F95A6E10864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9129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E0866D-0919-419F-BA4D-9F95A6E10864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967742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E0866D-0919-419F-BA4D-9F95A6E10864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19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E0866D-0919-419F-BA4D-9F95A6E10864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681873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EE0866D-0919-419F-BA4D-9F95A6E10864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13256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2021/9/28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62076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2779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566405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74989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/>
        </p:nvGrpSpPr>
        <p:grpSpPr>
          <a:xfrm>
            <a:off x="8639146" y="4676775"/>
            <a:ext cx="504854" cy="318611"/>
            <a:chOff x="11449050" y="6191643"/>
            <a:chExt cx="742950" cy="468871"/>
          </a:xfrm>
        </p:grpSpPr>
        <p:sp>
          <p:nvSpPr>
            <p:cNvPr id="9" name="箭头: 五边形 8"/>
            <p:cNvSpPr/>
            <p:nvPr userDrawn="1"/>
          </p:nvSpPr>
          <p:spPr>
            <a:xfrm rot="10800000">
              <a:off x="11449050" y="6378705"/>
              <a:ext cx="742950" cy="281809"/>
            </a:xfrm>
            <a:prstGeom prst="homePlate">
              <a:avLst/>
            </a:prstGeom>
            <a:solidFill>
              <a:srgbClr val="403836">
                <a:alpha val="56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10" name="箭头: 五边形 9"/>
            <p:cNvSpPr/>
            <p:nvPr userDrawn="1"/>
          </p:nvSpPr>
          <p:spPr>
            <a:xfrm rot="10800000">
              <a:off x="11610402" y="6191643"/>
              <a:ext cx="581598" cy="220607"/>
            </a:xfrm>
            <a:prstGeom prst="homePlate">
              <a:avLst/>
            </a:prstGeom>
            <a:solidFill>
              <a:srgbClr val="4038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11" name="组合 10"/>
          <p:cNvGrpSpPr/>
          <p:nvPr userDrawn="1"/>
        </p:nvGrpSpPr>
        <p:grpSpPr>
          <a:xfrm rot="10800000">
            <a:off x="0" y="0"/>
            <a:ext cx="342900" cy="799491"/>
            <a:chOff x="11080812" y="2484120"/>
            <a:chExt cx="1111188" cy="2590800"/>
          </a:xfrm>
        </p:grpSpPr>
        <p:sp>
          <p:nvSpPr>
            <p:cNvPr id="12" name="任意多边形: 形状 11"/>
            <p:cNvSpPr/>
            <p:nvPr userDrawn="1"/>
          </p:nvSpPr>
          <p:spPr>
            <a:xfrm>
              <a:off x="11080812" y="2852544"/>
              <a:ext cx="1111188" cy="2222376"/>
            </a:xfrm>
            <a:custGeom>
              <a:avLst/>
              <a:gdLst>
                <a:gd name="connsiteX0" fmla="*/ 1524000 w 1524000"/>
                <a:gd name="connsiteY0" fmla="*/ 0 h 3048000"/>
                <a:gd name="connsiteX1" fmla="*/ 1524000 w 1524000"/>
                <a:gd name="connsiteY1" fmla="*/ 3048000 h 3048000"/>
                <a:gd name="connsiteX2" fmla="*/ 0 w 1524000"/>
                <a:gd name="connsiteY2" fmla="*/ 1524000 h 3048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524000" h="3048000">
                  <a:moveTo>
                    <a:pt x="1524000" y="0"/>
                  </a:moveTo>
                  <a:lnTo>
                    <a:pt x="1524000" y="3048000"/>
                  </a:lnTo>
                  <a:lnTo>
                    <a:pt x="0" y="1524000"/>
                  </a:lnTo>
                  <a:close/>
                </a:path>
              </a:pathLst>
            </a:custGeom>
            <a:solidFill>
              <a:srgbClr val="403836">
                <a:alpha val="5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任意多边形: 形状 12"/>
            <p:cNvSpPr/>
            <p:nvPr userDrawn="1"/>
          </p:nvSpPr>
          <p:spPr>
            <a:xfrm>
              <a:off x="11262360" y="2484120"/>
              <a:ext cx="929640" cy="1859280"/>
            </a:xfrm>
            <a:custGeom>
              <a:avLst/>
              <a:gdLst>
                <a:gd name="connsiteX0" fmla="*/ 914400 w 914400"/>
                <a:gd name="connsiteY0" fmla="*/ 0 h 1828800"/>
                <a:gd name="connsiteX1" fmla="*/ 914400 w 914400"/>
                <a:gd name="connsiteY1" fmla="*/ 1828800 h 1828800"/>
                <a:gd name="connsiteX2" fmla="*/ 0 w 914400"/>
                <a:gd name="connsiteY2" fmla="*/ 914400 h 1828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14400" h="1828800">
                  <a:moveTo>
                    <a:pt x="914400" y="0"/>
                  </a:moveTo>
                  <a:lnTo>
                    <a:pt x="914400" y="1828800"/>
                  </a:lnTo>
                  <a:lnTo>
                    <a:pt x="0" y="914400"/>
                  </a:lnTo>
                  <a:close/>
                </a:path>
              </a:pathLst>
            </a:custGeom>
            <a:solidFill>
              <a:srgbClr val="40383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30606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5172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93870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73406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66414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23963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45381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2021/9/28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670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4899461" y="1284328"/>
            <a:ext cx="3990174" cy="1506872"/>
            <a:chOff x="752564" y="2426300"/>
            <a:chExt cx="4557018" cy="2009163"/>
          </a:xfrm>
        </p:grpSpPr>
        <p:sp>
          <p:nvSpPr>
            <p:cNvPr id="7" name="文本框 6"/>
            <p:cNvSpPr txBox="1"/>
            <p:nvPr/>
          </p:nvSpPr>
          <p:spPr>
            <a:xfrm>
              <a:off x="828765" y="2426300"/>
              <a:ext cx="4212634" cy="11490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>
                <a:defRPr/>
              </a:pPr>
              <a:r>
                <a:rPr lang="en-US" altLang="zh-CN" sz="5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《</a:t>
              </a:r>
              <a:r>
                <a:rPr lang="zh-CN" altLang="en-US" sz="5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海的女儿</a:t>
              </a:r>
              <a:r>
                <a:rPr lang="en-US" altLang="zh-CN" sz="50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》</a:t>
              </a: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752564" y="3750784"/>
              <a:ext cx="4557018" cy="553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>
                <a:defRPr/>
              </a:pPr>
              <a:r>
                <a:rPr lang="zh-CN" altLang="en-US" sz="21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部编版语文课件 四年级下册</a:t>
              </a:r>
            </a:p>
          </p:txBody>
        </p:sp>
        <p:sp>
          <p:nvSpPr>
            <p:cNvPr id="10" name="矩形: 圆角 9"/>
            <p:cNvSpPr/>
            <p:nvPr/>
          </p:nvSpPr>
          <p:spPr>
            <a:xfrm rot="10800000" flipH="1" flipV="1">
              <a:off x="828764" y="4388395"/>
              <a:ext cx="4404619" cy="47068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dist">
                <a:defRPr/>
              </a:pPr>
              <a:endParaRPr lang="zh-CN" altLang="en-US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</p:grpSp>
      <p:sp>
        <p:nvSpPr>
          <p:cNvPr id="14" name="矩形 13"/>
          <p:cNvSpPr/>
          <p:nvPr/>
        </p:nvSpPr>
        <p:spPr>
          <a:xfrm>
            <a:off x="6413486" y="3746182"/>
            <a:ext cx="962123" cy="3443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1600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1600" kern="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33499" y="250336"/>
            <a:ext cx="309372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整体感知</a:t>
            </a:r>
          </a:p>
        </p:txBody>
      </p:sp>
      <p:sp>
        <p:nvSpPr>
          <p:cNvPr id="4" name="矩形 3"/>
          <p:cNvSpPr/>
          <p:nvPr/>
        </p:nvSpPr>
        <p:spPr>
          <a:xfrm>
            <a:off x="2981325" y="1371457"/>
            <a:ext cx="5729176" cy="90024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indent="228600">
              <a:lnSpc>
                <a:spcPct val="150000"/>
              </a:lnSpc>
              <a:defRPr/>
            </a:pPr>
            <a:r>
              <a:rPr lang="zh-CN" altLang="en-US" sz="1800" b="1" dirty="0">
                <a:solidFill>
                  <a:prstClr val="black"/>
                </a:solidFill>
                <a:cs typeface="+mn-ea"/>
                <a:sym typeface="+mn-lt"/>
              </a:rPr>
              <a:t>用较快的速度读一读，把打动你的地方多读几遍，和同学交流自己的感受。感兴趣的同学可以读读这篇通话。</a:t>
            </a:r>
            <a:endParaRPr lang="zh-CN" altLang="en-US" sz="18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981326" y="2926544"/>
            <a:ext cx="5204567" cy="4293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30000"/>
              </a:lnSpc>
              <a:spcBef>
                <a:spcPct val="50000"/>
              </a:spcBef>
              <a:defRPr/>
            </a:pPr>
            <a:r>
              <a:rPr lang="zh-CN" altLang="en-US" sz="1800" b="1" dirty="0">
                <a:solidFill>
                  <a:srgbClr val="FF0000"/>
                </a:solidFill>
                <a:cs typeface="+mn-ea"/>
                <a:sym typeface="+mn-lt"/>
              </a:rPr>
              <a:t>感受童话的奇妙，一会小人鱼真善美的形象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499" y="2135982"/>
            <a:ext cx="2271713" cy="30075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33499" y="250336"/>
            <a:ext cx="309372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整体感知</a:t>
            </a:r>
          </a:p>
        </p:txBody>
      </p:sp>
      <p:sp>
        <p:nvSpPr>
          <p:cNvPr id="4" name="矩形 3"/>
          <p:cNvSpPr/>
          <p:nvPr/>
        </p:nvSpPr>
        <p:spPr>
          <a:xfrm>
            <a:off x="3048000" y="1866319"/>
            <a:ext cx="5524500" cy="1038746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indent="228600">
              <a:lnSpc>
                <a:spcPct val="150000"/>
              </a:lnSpc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“小人鱼亲吻着王子的手，她觉得自己的心在破碎。”</a:t>
            </a:r>
          </a:p>
        </p:txBody>
      </p:sp>
      <p:sp>
        <p:nvSpPr>
          <p:cNvPr id="5" name="Title 6"/>
          <p:cNvSpPr txBox="1"/>
          <p:nvPr>
            <p:custDataLst>
              <p:tags r:id="rId1"/>
            </p:custDataLst>
          </p:nvPr>
        </p:nvSpPr>
        <p:spPr>
          <a:xfrm>
            <a:off x="3216864" y="950696"/>
            <a:ext cx="3879261" cy="377988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54000" tIns="27146" rIns="54000" bIns="27146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95250" algn="ctr" defTabSz="685324">
              <a:lnSpc>
                <a:spcPct val="100000"/>
              </a:lnSpc>
              <a:spcBef>
                <a:spcPts val="900"/>
              </a:spcBef>
              <a:buSzPct val="100000"/>
              <a:defRPr/>
            </a:pPr>
            <a:r>
              <a:rPr lang="zh-CN" altLang="en-US" sz="2100" b="1" spc="-37" dirty="0">
                <a:solidFill>
                  <a:prstClr val="black"/>
                </a:solidFill>
                <a:latin typeface="+mn-lt"/>
                <a:cs typeface="+mn-ea"/>
                <a:sym typeface="+mn-lt"/>
              </a:rPr>
              <a:t>动作描写   心理描写</a:t>
            </a:r>
            <a:endParaRPr lang="zh-CN" altLang="en-US" sz="2100" b="1" spc="270" dirty="0">
              <a:ln w="3175">
                <a:noFill/>
                <a:prstDash val="dash"/>
              </a:ln>
              <a:solidFill>
                <a:prstClr val="black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6" name="文本框 1"/>
          <p:cNvSpPr txBox="1"/>
          <p:nvPr/>
        </p:nvSpPr>
        <p:spPr>
          <a:xfrm>
            <a:off x="3048000" y="3140156"/>
            <a:ext cx="5524500" cy="138499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 algn="just">
              <a:lnSpc>
                <a:spcPct val="150000"/>
              </a:lnSpc>
              <a:defRPr/>
            </a:pPr>
            <a:r>
              <a:rPr lang="en-US" sz="2100" b="1" dirty="0">
                <a:solidFill>
                  <a:prstClr val="black"/>
                </a:solidFill>
                <a:cs typeface="+mn-ea"/>
                <a:sym typeface="+mn-lt"/>
              </a:rPr>
              <a:t>    </a:t>
            </a:r>
            <a:r>
              <a:rPr sz="1800" dirty="0">
                <a:solidFill>
                  <a:srgbClr val="FF0000"/>
                </a:solidFill>
                <a:cs typeface="+mn-ea"/>
                <a:sym typeface="+mn-lt"/>
              </a:rPr>
              <a:t>小人鱼很伤心，因为王子误会了这件事，明明救活王子的是自己，却被认为是别人。</a:t>
            </a:r>
            <a:r>
              <a:rPr lang="zh-CN" altLang="en-US" sz="1800" dirty="0">
                <a:solidFill>
                  <a:srgbClr val="FF0000"/>
                </a:solidFill>
                <a:cs typeface="+mn-ea"/>
                <a:sym typeface="+mn-lt"/>
              </a:rPr>
              <a:t>并且</a:t>
            </a:r>
            <a:r>
              <a:rPr sz="1800" dirty="0">
                <a:solidFill>
                  <a:srgbClr val="FF0000"/>
                </a:solidFill>
                <a:cs typeface="+mn-ea"/>
                <a:sym typeface="+mn-lt"/>
              </a:rPr>
              <a:t>这将意味着自己将会变为泡沫，将会死去。</a:t>
            </a:r>
            <a:endParaRPr lang="zh-CN" altLang="en-US" sz="1800" dirty="0">
              <a:solidFill>
                <a:srgbClr val="FF0000"/>
              </a:solidFill>
              <a:cs typeface="+mn-ea"/>
              <a:sym typeface="+mn-lt"/>
            </a:endParaRP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499" y="2129057"/>
            <a:ext cx="2242671" cy="16811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33499" y="250336"/>
            <a:ext cx="309372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整体感知</a:t>
            </a:r>
          </a:p>
        </p:txBody>
      </p:sp>
      <p:sp>
        <p:nvSpPr>
          <p:cNvPr id="7" name="矩形 6"/>
          <p:cNvSpPr/>
          <p:nvPr/>
        </p:nvSpPr>
        <p:spPr>
          <a:xfrm>
            <a:off x="3371850" y="2295382"/>
            <a:ext cx="5149703" cy="173124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       小人鱼知道，这是她能看到王子的</a:t>
            </a:r>
            <a:r>
              <a:rPr lang="zh-CN" altLang="en-US" sz="1800" dirty="0">
                <a:solidFill>
                  <a:srgbClr val="FF0000"/>
                </a:solidFill>
                <a:cs typeface="+mn-ea"/>
                <a:sym typeface="+mn-lt"/>
              </a:rPr>
              <a:t>最后一个夜晚</a:t>
            </a:r>
            <a:r>
              <a:rPr lang="en-US" altLang="zh-CN" sz="1800" dirty="0">
                <a:solidFill>
                  <a:prstClr val="black"/>
                </a:solidFill>
                <a:cs typeface="+mn-ea"/>
                <a:sym typeface="+mn-lt"/>
              </a:rPr>
              <a:t>——</a:t>
            </a: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为了他，她离开了自己的族人和家庭，交出了她美妙的声音，为了他，每天忍受着没有止境的痛苦，他</a:t>
            </a:r>
            <a:r>
              <a:rPr lang="zh-CN" altLang="en-US" sz="1800" dirty="0">
                <a:solidFill>
                  <a:srgbClr val="FF0000"/>
                </a:solidFill>
                <a:cs typeface="+mn-ea"/>
                <a:sym typeface="+mn-lt"/>
              </a:rPr>
              <a:t>却</a:t>
            </a:r>
            <a:r>
              <a:rPr lang="zh-CN" altLang="en-US" sz="1800" dirty="0">
                <a:solidFill>
                  <a:prstClr val="black"/>
                </a:solidFill>
                <a:cs typeface="+mn-ea"/>
                <a:sym typeface="+mn-lt"/>
              </a:rPr>
              <a:t>一点儿也不知道。 </a:t>
            </a:r>
          </a:p>
        </p:txBody>
      </p:sp>
      <p:sp>
        <p:nvSpPr>
          <p:cNvPr id="9" name="Title 6"/>
          <p:cNvSpPr txBox="1"/>
          <p:nvPr>
            <p:custDataLst>
              <p:tags r:id="rId1"/>
            </p:custDataLst>
          </p:nvPr>
        </p:nvSpPr>
        <p:spPr>
          <a:xfrm>
            <a:off x="5091356" y="1550306"/>
            <a:ext cx="1710690" cy="423386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chemeClr val="bg2"/>
                </a:solidFill>
              </a14:hiddenFill>
            </a:ext>
          </a:extLst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54000" tIns="27146" rIns="54000" bIns="27146" anchor="t" anchorCtr="0">
            <a:sp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chemeClr val="tx1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marL="95250" algn="ctr" defTabSz="685324">
              <a:lnSpc>
                <a:spcPct val="100000"/>
              </a:lnSpc>
              <a:spcBef>
                <a:spcPts val="900"/>
              </a:spcBef>
              <a:buSzPct val="100000"/>
              <a:defRPr/>
            </a:pPr>
            <a:r>
              <a:rPr lang="zh-CN" altLang="en-US" sz="2400" b="1" spc="-37" dirty="0">
                <a:solidFill>
                  <a:prstClr val="black"/>
                </a:solidFill>
                <a:latin typeface="+mn-lt"/>
                <a:cs typeface="+mn-ea"/>
                <a:sym typeface="+mn-lt"/>
              </a:rPr>
              <a:t>心理描写</a:t>
            </a:r>
            <a:endParaRPr lang="zh-CN" altLang="en-US" sz="2400" b="1" spc="270" dirty="0">
              <a:ln w="3175">
                <a:noFill/>
                <a:prstDash val="dash"/>
              </a:ln>
              <a:solidFill>
                <a:prstClr val="black">
                  <a:lumMod val="75000"/>
                  <a:lumOff val="25000"/>
                </a:prstClr>
              </a:solidFill>
              <a:latin typeface="+mn-lt"/>
              <a:cs typeface="+mn-ea"/>
              <a:sym typeface="+mn-lt"/>
            </a:endParaRPr>
          </a:p>
        </p:txBody>
      </p:sp>
      <p:pic>
        <p:nvPicPr>
          <p:cNvPr id="10" name="图片 9" descr="wj1333172760957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52763" y="2212125"/>
            <a:ext cx="1925450" cy="176963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33499" y="250336"/>
            <a:ext cx="309372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整体感知</a:t>
            </a:r>
          </a:p>
        </p:txBody>
      </p:sp>
      <p:sp>
        <p:nvSpPr>
          <p:cNvPr id="4" name="矩形 3"/>
          <p:cNvSpPr/>
          <p:nvPr/>
        </p:nvSpPr>
        <p:spPr>
          <a:xfrm>
            <a:off x="3133725" y="1470992"/>
            <a:ext cx="5435453" cy="297773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indent="228600">
              <a:lnSpc>
                <a:spcPct val="150000"/>
              </a:lnSpc>
              <a:defRPr/>
            </a:pPr>
            <a:r>
              <a:rPr lang="zh-CN" altLang="en-US" sz="2100" dirty="0">
                <a:cs typeface="+mn-ea"/>
                <a:sym typeface="+mn-lt"/>
              </a:rPr>
              <a:t>     小人鱼很伤心，因为小人鱼为了爱情，孤身一人来到海上，为了爱情，付出了很大的代价：离开家人、族人，把自己的声音交给了巫婆，但是最后却什么都没有得到，遍体鳞伤，忍受苦痛的她，还要面临着死亡。多么伟大的小人鱼，多么可怜的小人鱼！</a:t>
            </a:r>
          </a:p>
        </p:txBody>
      </p:sp>
      <p:pic>
        <p:nvPicPr>
          <p:cNvPr id="5" name="图片 4" descr="29988586158127879_320x320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475" y="2066925"/>
            <a:ext cx="1981200" cy="1981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33499" y="250336"/>
            <a:ext cx="309372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整体感知</a:t>
            </a:r>
          </a:p>
        </p:txBody>
      </p:sp>
      <p:sp>
        <p:nvSpPr>
          <p:cNvPr id="4" name="TextBox 1"/>
          <p:cNvSpPr txBox="1">
            <a:spLocks noChangeArrowheads="1"/>
          </p:cNvSpPr>
          <p:nvPr/>
        </p:nvSpPr>
        <p:spPr bwMode="auto">
          <a:xfrm>
            <a:off x="685800" y="2350497"/>
            <a:ext cx="5133975" cy="2008242"/>
          </a:xfrm>
          <a:prstGeom prst="rect">
            <a:avLst/>
          </a:prstGeom>
          <a:noFill/>
          <a:ln>
            <a:noFill/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vert="horz"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        小人鱼拿着刀的手在发抖，但是，</a:t>
            </a:r>
            <a:r>
              <a:rPr lang="en-US" altLang="zh-CN" sz="2100" dirty="0">
                <a:solidFill>
                  <a:prstClr val="black"/>
                </a:solidFill>
                <a:cs typeface="+mn-ea"/>
                <a:sym typeface="+mn-lt"/>
              </a:rPr>
              <a:t>……</a:t>
            </a: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到落下的地方，浪花迸发出一道耀眼的红光，好像一滴滴的鲜血从水中喷溅出来。</a:t>
            </a:r>
          </a:p>
        </p:txBody>
      </p:sp>
      <p:sp>
        <p:nvSpPr>
          <p:cNvPr id="5" name="Title 6"/>
          <p:cNvSpPr txBox="1"/>
          <p:nvPr>
            <p:custDataLst>
              <p:tags r:id="rId1"/>
            </p:custDataLst>
          </p:nvPr>
        </p:nvSpPr>
        <p:spPr>
          <a:xfrm>
            <a:off x="2302140" y="1377155"/>
            <a:ext cx="1653099" cy="57496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lIns="54000" tIns="27146" rIns="54000" bIns="27146" anchor="t" anchorCtr="0">
            <a:spAutoFit/>
          </a:bodyPr>
          <a:lstStyle>
            <a:defPPr>
              <a:defRPr lang="zh-CN"/>
            </a:defPPr>
            <a:lvl1pPr lvl="0" algn="ctr" defTabSz="913765" fontAlgn="auto">
              <a:lnSpc>
                <a:spcPct val="130000"/>
              </a:lnSpc>
              <a:spcBef>
                <a:spcPts val="1200"/>
              </a:spcBef>
              <a:spcAft>
                <a:spcPts val="0"/>
              </a:spcAft>
              <a:buSzPct val="100000"/>
              <a:buFont typeface="+mj-lt"/>
              <a:buNone/>
              <a:defRPr sz="3400" b="0" cap="none" spc="360" baseline="0">
                <a:ln w="3175">
                  <a:noFill/>
                  <a:prstDash val="dash"/>
                </a:ln>
                <a:solidFill>
                  <a:schemeClr val="accent5">
                    <a:lumMod val="50000"/>
                  </a:schemeClr>
                </a:solidFill>
                <a:effectLst/>
                <a:uFillTx/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defRPr>
            </a:lvl1pPr>
          </a:lstStyle>
          <a:p>
            <a:pPr defTabSz="685324">
              <a:spcBef>
                <a:spcPts val="900"/>
              </a:spcBef>
              <a:defRPr/>
            </a:pPr>
            <a:r>
              <a:rPr lang="zh-CN" altLang="en-US" sz="2600" b="1" spc="270" dirty="0">
                <a:solidFill>
                  <a:srgbClr val="4472C4">
                    <a:lumMod val="50000"/>
                  </a:srgbClr>
                </a:solidFill>
                <a:latin typeface="+mn-lt"/>
                <a:ea typeface="+mn-ea"/>
                <a:cs typeface="+mn-ea"/>
                <a:sym typeface="+mn-lt"/>
              </a:rPr>
              <a:t>动作描写</a:t>
            </a:r>
          </a:p>
        </p:txBody>
      </p:sp>
      <p:grpSp>
        <p:nvGrpSpPr>
          <p:cNvPr id="6" name="组合 5"/>
          <p:cNvGrpSpPr/>
          <p:nvPr/>
        </p:nvGrpSpPr>
        <p:grpSpPr>
          <a:xfrm>
            <a:off x="5581650" y="837084"/>
            <a:ext cx="3562350" cy="2406708"/>
            <a:chOff x="7442200" y="1295400"/>
            <a:chExt cx="4749800" cy="2832100"/>
          </a:xfrm>
        </p:grpSpPr>
        <p:sp>
          <p:nvSpPr>
            <p:cNvPr id="7" name="爆炸形 1 49"/>
            <p:cNvSpPr/>
            <p:nvPr/>
          </p:nvSpPr>
          <p:spPr>
            <a:xfrm>
              <a:off x="7442200" y="1295400"/>
              <a:ext cx="3670300" cy="2832100"/>
            </a:xfrm>
            <a:prstGeom prst="irregularSeal1">
              <a:avLst/>
            </a:prstGeom>
            <a:solidFill>
              <a:srgbClr val="FFFF00"/>
            </a:solidFill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>
                <a:defRPr/>
              </a:pPr>
              <a:endParaRPr lang="zh-CN" altLang="en-US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  <p:sp>
          <p:nvSpPr>
            <p:cNvPr id="8" name="文本框 99"/>
            <p:cNvSpPr txBox="1"/>
            <p:nvPr/>
          </p:nvSpPr>
          <p:spPr>
            <a:xfrm>
              <a:off x="8336915" y="2146357"/>
              <a:ext cx="3855085" cy="97787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zh-CN" altLang="en-US" sz="2400" b="1" dirty="0">
                  <a:solidFill>
                    <a:srgbClr val="FF0000"/>
                  </a:solidFill>
                  <a:cs typeface="+mn-ea"/>
                  <a:sym typeface="+mn-lt"/>
                </a:rPr>
                <a:t>牺牲自己，</a:t>
              </a:r>
              <a:endParaRPr lang="en-US" altLang="zh-CN" sz="2400" b="1" dirty="0">
                <a:solidFill>
                  <a:srgbClr val="FF0000"/>
                </a:solidFill>
                <a:cs typeface="+mn-ea"/>
                <a:sym typeface="+mn-lt"/>
              </a:endParaRPr>
            </a:p>
            <a:p>
              <a:pPr>
                <a:defRPr/>
              </a:pPr>
              <a:r>
                <a:rPr lang="zh-CN" altLang="en-US" sz="2400" b="1" dirty="0">
                  <a:solidFill>
                    <a:srgbClr val="FF0000"/>
                  </a:solidFill>
                  <a:cs typeface="+mn-ea"/>
                  <a:sym typeface="+mn-lt"/>
                </a:rPr>
                <a:t>成全他人</a:t>
              </a:r>
              <a:endParaRPr lang="zh-CN" altLang="en-US" sz="2400" b="1" dirty="0">
                <a:solidFill>
                  <a:prstClr val="black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33499" y="250336"/>
            <a:ext cx="309372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整体感知</a:t>
            </a:r>
          </a:p>
        </p:txBody>
      </p:sp>
      <p:sp>
        <p:nvSpPr>
          <p:cNvPr id="9" name="TextBox 49"/>
          <p:cNvSpPr txBox="1"/>
          <p:nvPr/>
        </p:nvSpPr>
        <p:spPr>
          <a:xfrm>
            <a:off x="3039384" y="1424786"/>
            <a:ext cx="5751122" cy="90024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zh-CN" sz="1800" b="1" dirty="0">
                <a:solidFill>
                  <a:prstClr val="black"/>
                </a:solidFill>
                <a:cs typeface="+mn-ea"/>
                <a:sym typeface="+mn-lt"/>
              </a:rPr>
              <a:t>文中的巫婆、小人鱼的姐姐们的出现，对文章的故事情节和表现小人鱼起到什么作用？</a:t>
            </a:r>
          </a:p>
        </p:txBody>
      </p:sp>
      <p:sp>
        <p:nvSpPr>
          <p:cNvPr id="10" name="矩形 9"/>
          <p:cNvSpPr/>
          <p:nvPr/>
        </p:nvSpPr>
        <p:spPr>
          <a:xfrm>
            <a:off x="2962275" y="2574797"/>
            <a:ext cx="4979367" cy="173124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800" b="1" dirty="0">
                <a:solidFill>
                  <a:srgbClr val="FF0000"/>
                </a:solidFill>
                <a:cs typeface="+mn-ea"/>
                <a:sym typeface="+mn-lt"/>
              </a:rPr>
              <a:t>    </a:t>
            </a:r>
            <a:r>
              <a:rPr lang="zh-CN" altLang="en-US" sz="1800" dirty="0">
                <a:solidFill>
                  <a:srgbClr val="FF0000"/>
                </a:solidFill>
                <a:cs typeface="+mn-ea"/>
                <a:sym typeface="+mn-lt"/>
              </a:rPr>
              <a:t>他们的出现能使故事更加奇妙，情节更加曲折，更加引人入胜，增强了童话的魅力。他们对表现小人鱼起到衬托的作用，更能表现小人鱼的善良、大度、包容。</a:t>
            </a: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4319" y="2135982"/>
            <a:ext cx="2271713" cy="30075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33499" y="250336"/>
            <a:ext cx="309372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整体感知</a:t>
            </a:r>
          </a:p>
        </p:txBody>
      </p:sp>
      <p:sp>
        <p:nvSpPr>
          <p:cNvPr id="4" name="矩形 3"/>
          <p:cNvSpPr/>
          <p:nvPr/>
        </p:nvSpPr>
        <p:spPr>
          <a:xfrm>
            <a:off x="3390900" y="1771596"/>
            <a:ext cx="4943475" cy="2008242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“一点点地化为泡沫”，你喜欢这个结局吗？如果不喜欢，你会设计一个怎样的结句？请发挥想象力，自己为故事重新设计结句。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4319" y="2135982"/>
            <a:ext cx="2271713" cy="30075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33499" y="250336"/>
            <a:ext cx="309372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整体感知</a:t>
            </a:r>
          </a:p>
        </p:txBody>
      </p:sp>
      <p:sp>
        <p:nvSpPr>
          <p:cNvPr id="4" name="矩形 3"/>
          <p:cNvSpPr/>
          <p:nvPr/>
        </p:nvSpPr>
        <p:spPr>
          <a:xfrm>
            <a:off x="742950" y="1596008"/>
            <a:ext cx="7648575" cy="2562240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2400" dirty="0">
                <a:cs typeface="+mn-ea"/>
                <a:sym typeface="+mn-lt"/>
              </a:rPr>
              <a:t>        </a:t>
            </a:r>
            <a:r>
              <a:rPr lang="zh-CN" altLang="zh-CN" sz="2100" dirty="0">
                <a:cs typeface="+mn-ea"/>
                <a:sym typeface="+mn-lt"/>
              </a:rPr>
              <a:t>当小人鱼纵身跳入大海后，海中巫婆正好经过，她救下了小人鱼，并说：“傻孩子，你的姐姐们把你的故事告诉了我。我深受感动，我怎么能让你这么善良的人死去呢？”于是，她施展魔法，把小人鱼变回了人鱼原形。小人鱼又过上了大海里的幸福生活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33499" y="250336"/>
            <a:ext cx="309372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课堂小结</a:t>
            </a:r>
          </a:p>
        </p:txBody>
      </p:sp>
      <p:sp>
        <p:nvSpPr>
          <p:cNvPr id="5" name="矩形 4"/>
          <p:cNvSpPr/>
          <p:nvPr/>
        </p:nvSpPr>
        <p:spPr>
          <a:xfrm>
            <a:off x="433499" y="1020455"/>
            <a:ext cx="8280992" cy="2008242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en-US" altLang="zh-CN" sz="2100" dirty="0">
                <a:solidFill>
                  <a:prstClr val="black"/>
                </a:solidFill>
                <a:cs typeface="+mn-ea"/>
                <a:sym typeface="+mn-lt"/>
              </a:rPr>
              <a:t>《</a:t>
            </a: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海的女儿</a:t>
            </a:r>
            <a:r>
              <a:rPr lang="en-US" altLang="zh-CN" sz="2100" dirty="0">
                <a:solidFill>
                  <a:prstClr val="black"/>
                </a:solidFill>
                <a:cs typeface="+mn-ea"/>
                <a:sym typeface="+mn-lt"/>
              </a:rPr>
              <a:t>》》</a:t>
            </a: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用诗一般的语言讲述海的女儿为了成全心爱的王子而自己主动</a:t>
            </a:r>
            <a:r>
              <a:rPr lang="en-US" altLang="zh-CN" sz="2100" dirty="0">
                <a:solidFill>
                  <a:prstClr val="black"/>
                </a:solidFill>
                <a:cs typeface="+mn-ea"/>
                <a:sym typeface="+mn-lt"/>
              </a:rPr>
              <a:t>________________</a:t>
            </a: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的动人故事，热情地赞扬小人鱼善良、大度、执着、</a:t>
            </a:r>
            <a:r>
              <a:rPr lang="zh-CN" altLang="en-US" sz="2100" u="sng" dirty="0">
                <a:solidFill>
                  <a:prstClr val="black"/>
                </a:solidFill>
                <a:cs typeface="+mn-ea"/>
                <a:sym typeface="+mn-lt"/>
              </a:rPr>
              <a:t>                          </a:t>
            </a: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的品德，歌颂她为追求美好而纯真的爱情，放弃生命也在所不惜的崇高境界和美好心灵</a:t>
            </a:r>
          </a:p>
        </p:txBody>
      </p:sp>
      <p:sp>
        <p:nvSpPr>
          <p:cNvPr id="6" name="矩形 5"/>
          <p:cNvSpPr/>
          <p:nvPr/>
        </p:nvSpPr>
        <p:spPr>
          <a:xfrm>
            <a:off x="2132948" y="1539747"/>
            <a:ext cx="1523768" cy="375103"/>
          </a:xfrm>
          <a:prstGeom prst="rect">
            <a:avLst/>
          </a:prstGeom>
        </p:spPr>
        <p:txBody>
          <a:bodyPr wrap="square" lIns="51435" tIns="25718" rIns="51435" bIns="25718">
            <a:spAutoFit/>
          </a:bodyPr>
          <a:lstStyle/>
          <a:p>
            <a:pPr>
              <a:defRPr/>
            </a:pPr>
            <a:r>
              <a:rPr lang="zh-CN" altLang="en-US" sz="2100" dirty="0">
                <a:solidFill>
                  <a:srgbClr val="FF0000"/>
                </a:solidFill>
                <a:cs typeface="+mn-ea"/>
                <a:sym typeface="+mn-lt"/>
              </a:rPr>
              <a:t>放弃生命</a:t>
            </a:r>
          </a:p>
        </p:txBody>
      </p:sp>
      <p:sp>
        <p:nvSpPr>
          <p:cNvPr id="7" name="矩形 6"/>
          <p:cNvSpPr/>
          <p:nvPr/>
        </p:nvSpPr>
        <p:spPr>
          <a:xfrm>
            <a:off x="2335234" y="2059040"/>
            <a:ext cx="3078342" cy="375103"/>
          </a:xfrm>
          <a:prstGeom prst="rect">
            <a:avLst/>
          </a:prstGeom>
        </p:spPr>
        <p:txBody>
          <a:bodyPr wrap="square" lIns="51435" tIns="25718" rIns="51435" bIns="25718">
            <a:spAutoFit/>
          </a:bodyPr>
          <a:lstStyle/>
          <a:p>
            <a:pPr>
              <a:defRPr/>
            </a:pPr>
            <a:r>
              <a:rPr lang="zh-CN" altLang="en-US" sz="2100" dirty="0">
                <a:solidFill>
                  <a:srgbClr val="FF0000"/>
                </a:solidFill>
                <a:cs typeface="+mn-ea"/>
                <a:sym typeface="+mn-lt"/>
              </a:rPr>
              <a:t>为他人着想</a:t>
            </a:r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83377" y="2534841"/>
            <a:ext cx="1970436" cy="260865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33499" y="250336"/>
            <a:ext cx="309372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课堂练习</a:t>
            </a:r>
          </a:p>
        </p:txBody>
      </p:sp>
      <p:sp>
        <p:nvSpPr>
          <p:cNvPr id="4" name="矩形 3"/>
          <p:cNvSpPr/>
          <p:nvPr/>
        </p:nvSpPr>
        <p:spPr>
          <a:xfrm>
            <a:off x="641317" y="1199886"/>
            <a:ext cx="7182094" cy="4570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2100" b="1" dirty="0">
                <a:solidFill>
                  <a:srgbClr val="000000"/>
                </a:solidFill>
                <a:cs typeface="+mn-ea"/>
                <a:sym typeface="+mn-lt"/>
              </a:rPr>
              <a:t>一、你能找到下列加红字的正确读音吗？试着用线连一连。</a:t>
            </a:r>
            <a:endParaRPr lang="zh-CN" altLang="en-US" sz="2100" b="1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5" name="TextBox 49"/>
          <p:cNvSpPr txBox="1"/>
          <p:nvPr/>
        </p:nvSpPr>
        <p:spPr>
          <a:xfrm>
            <a:off x="989074" y="2060781"/>
            <a:ext cx="7255832" cy="2063642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2700" b="1" dirty="0">
                <a:solidFill>
                  <a:srgbClr val="FF0000"/>
                </a:solidFill>
                <a:cs typeface="+mn-ea"/>
                <a:sym typeface="+mn-lt"/>
              </a:rPr>
              <a:t>宴</a:t>
            </a:r>
            <a:r>
              <a:rPr lang="zh-CN" altLang="en-US" sz="2700" b="1" dirty="0">
                <a:solidFill>
                  <a:prstClr val="black"/>
                </a:solidFill>
                <a:cs typeface="+mn-ea"/>
                <a:sym typeface="+mn-lt"/>
              </a:rPr>
              <a:t>会      旗</a:t>
            </a:r>
            <a:r>
              <a:rPr lang="zh-CN" altLang="en-US" sz="2700" b="1" dirty="0">
                <a:solidFill>
                  <a:srgbClr val="FF0000"/>
                </a:solidFill>
                <a:cs typeface="+mn-ea"/>
                <a:sym typeface="+mn-lt"/>
              </a:rPr>
              <a:t>帜</a:t>
            </a:r>
            <a:r>
              <a:rPr lang="zh-CN" altLang="en-US" sz="2700" b="1" dirty="0">
                <a:solidFill>
                  <a:prstClr val="black"/>
                </a:solidFill>
                <a:cs typeface="+mn-ea"/>
                <a:sym typeface="+mn-lt"/>
              </a:rPr>
              <a:t>     </a:t>
            </a:r>
            <a:r>
              <a:rPr lang="zh-CN" altLang="en-US" sz="2700" b="1" dirty="0">
                <a:solidFill>
                  <a:srgbClr val="FF0000"/>
                </a:solidFill>
                <a:cs typeface="+mn-ea"/>
                <a:sym typeface="+mn-lt"/>
              </a:rPr>
              <a:t>睫</a:t>
            </a:r>
            <a:r>
              <a:rPr lang="zh-CN" altLang="en-US" sz="2700" b="1" dirty="0">
                <a:solidFill>
                  <a:prstClr val="black"/>
                </a:solidFill>
                <a:cs typeface="+mn-ea"/>
                <a:sym typeface="+mn-lt"/>
              </a:rPr>
              <a:t>毛     神</a:t>
            </a:r>
            <a:r>
              <a:rPr lang="zh-CN" altLang="en-US" sz="2700" b="1" dirty="0">
                <a:solidFill>
                  <a:srgbClr val="FF0000"/>
                </a:solidFill>
                <a:cs typeface="+mn-ea"/>
                <a:sym typeface="+mn-lt"/>
              </a:rPr>
              <a:t>圣   </a:t>
            </a:r>
            <a:r>
              <a:rPr lang="zh-CN" altLang="en-US" sz="2700" b="1" dirty="0">
                <a:solidFill>
                  <a:prstClr val="black"/>
                </a:solidFill>
                <a:cs typeface="+mn-ea"/>
                <a:sym typeface="+mn-lt"/>
              </a:rPr>
              <a:t>  </a:t>
            </a:r>
            <a:r>
              <a:rPr lang="zh-CN" altLang="en-US" sz="2700" b="1" dirty="0">
                <a:solidFill>
                  <a:srgbClr val="FF0000"/>
                </a:solidFill>
                <a:cs typeface="+mn-ea"/>
                <a:sym typeface="+mn-lt"/>
              </a:rPr>
              <a:t>港</a:t>
            </a:r>
            <a:r>
              <a:rPr lang="zh-CN" altLang="en-US" sz="2700" b="1" dirty="0">
                <a:solidFill>
                  <a:prstClr val="black"/>
                </a:solidFill>
                <a:cs typeface="+mn-ea"/>
                <a:sym typeface="+mn-lt"/>
              </a:rPr>
              <a:t>口     永</a:t>
            </a:r>
            <a:r>
              <a:rPr lang="zh-CN" altLang="en-US" sz="2700" b="1" dirty="0">
                <a:solidFill>
                  <a:srgbClr val="FF0000"/>
                </a:solidFill>
                <a:cs typeface="+mn-ea"/>
                <a:sym typeface="+mn-lt"/>
              </a:rPr>
              <a:t>恒</a:t>
            </a:r>
            <a:endParaRPr lang="en-US" altLang="zh-CN" sz="2700" b="1" dirty="0">
              <a:solidFill>
                <a:srgbClr val="FF0000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  <a:defRPr/>
            </a:pPr>
            <a:endParaRPr lang="en-US" altLang="zh-CN" sz="2700" b="1" dirty="0">
              <a:solidFill>
                <a:prstClr val="black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  <a:defRPr/>
            </a:pPr>
            <a:endParaRPr lang="zh-CN" altLang="en-US" sz="2700" b="1" dirty="0">
              <a:solidFill>
                <a:prstClr val="black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  <a:defRPr/>
            </a:pPr>
            <a:r>
              <a:rPr lang="en-US" altLang="zh-CN" sz="2700" dirty="0" err="1">
                <a:solidFill>
                  <a:prstClr val="black"/>
                </a:solidFill>
                <a:cs typeface="+mn-ea"/>
                <a:sym typeface="+mn-lt"/>
              </a:rPr>
              <a:t>gǎng</a:t>
            </a:r>
            <a:r>
              <a:rPr lang="en-US" altLang="zh-CN" sz="2700" dirty="0">
                <a:solidFill>
                  <a:prstClr val="black"/>
                </a:solidFill>
                <a:cs typeface="+mn-ea"/>
                <a:sym typeface="+mn-lt"/>
              </a:rPr>
              <a:t>      </a:t>
            </a:r>
            <a:r>
              <a:rPr lang="en-US" altLang="zh-CN" sz="2700" dirty="0" err="1">
                <a:solidFill>
                  <a:prstClr val="black"/>
                </a:solidFill>
                <a:cs typeface="+mn-ea"/>
                <a:sym typeface="+mn-lt"/>
              </a:rPr>
              <a:t>yàn</a:t>
            </a:r>
            <a:r>
              <a:rPr lang="en-US" altLang="zh-CN" sz="2700" dirty="0">
                <a:solidFill>
                  <a:prstClr val="black"/>
                </a:solidFill>
                <a:cs typeface="+mn-ea"/>
                <a:sym typeface="+mn-lt"/>
              </a:rPr>
              <a:t>            </a:t>
            </a:r>
            <a:r>
              <a:rPr lang="en-US" altLang="zh-CN" sz="2700" dirty="0" err="1">
                <a:solidFill>
                  <a:prstClr val="black"/>
                </a:solidFill>
                <a:cs typeface="+mn-ea"/>
                <a:sym typeface="+mn-lt"/>
              </a:rPr>
              <a:t>shèng</a:t>
            </a:r>
            <a:r>
              <a:rPr lang="en-US" altLang="zh-CN" sz="2700" dirty="0">
                <a:solidFill>
                  <a:prstClr val="black"/>
                </a:solidFill>
                <a:cs typeface="+mn-ea"/>
                <a:sym typeface="+mn-lt"/>
              </a:rPr>
              <a:t>     </a:t>
            </a:r>
            <a:r>
              <a:rPr lang="en-US" altLang="zh-CN" sz="2700" dirty="0" err="1">
                <a:solidFill>
                  <a:prstClr val="black"/>
                </a:solidFill>
                <a:cs typeface="+mn-ea"/>
                <a:sym typeface="+mn-lt"/>
              </a:rPr>
              <a:t>zhì</a:t>
            </a:r>
            <a:r>
              <a:rPr lang="en-US" altLang="zh-CN" sz="2700" dirty="0">
                <a:solidFill>
                  <a:prstClr val="black"/>
                </a:solidFill>
                <a:cs typeface="+mn-ea"/>
                <a:sym typeface="+mn-lt"/>
              </a:rPr>
              <a:t>     </a:t>
            </a:r>
            <a:r>
              <a:rPr lang="en-US" altLang="zh-CN" sz="2700" dirty="0" err="1">
                <a:solidFill>
                  <a:prstClr val="black"/>
                </a:solidFill>
                <a:cs typeface="+mn-ea"/>
                <a:sym typeface="+mn-lt"/>
              </a:rPr>
              <a:t>jié</a:t>
            </a:r>
            <a:r>
              <a:rPr lang="en-US" altLang="zh-CN" sz="2700" dirty="0">
                <a:solidFill>
                  <a:prstClr val="black"/>
                </a:solidFill>
                <a:cs typeface="+mn-ea"/>
                <a:sym typeface="+mn-lt"/>
              </a:rPr>
              <a:t>      </a:t>
            </a:r>
            <a:r>
              <a:rPr lang="en-US" altLang="zh-CN" sz="2700" dirty="0" err="1">
                <a:solidFill>
                  <a:prstClr val="black"/>
                </a:solidFill>
                <a:cs typeface="+mn-ea"/>
                <a:sym typeface="+mn-lt"/>
              </a:rPr>
              <a:t>héng</a:t>
            </a:r>
            <a:endParaRPr lang="zh-CN" altLang="en-US" sz="27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cxnSp>
        <p:nvCxnSpPr>
          <p:cNvPr id="6" name="直接连接符 5"/>
          <p:cNvCxnSpPr/>
          <p:nvPr/>
        </p:nvCxnSpPr>
        <p:spPr>
          <a:xfrm>
            <a:off x="1266825" y="2571750"/>
            <a:ext cx="1352550" cy="1019175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2990850" y="2571750"/>
            <a:ext cx="2444371" cy="1057275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3781426" y="2562225"/>
            <a:ext cx="2421482" cy="106680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H="1">
            <a:off x="4305300" y="2600325"/>
            <a:ext cx="933450" cy="102870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H="1">
            <a:off x="1628775" y="2533650"/>
            <a:ext cx="4305300" cy="1095375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flipH="1">
            <a:off x="7420818" y="2552700"/>
            <a:ext cx="256333" cy="1038225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grpSp>
        <p:nvGrpSpPr>
          <p:cNvPr id="14" name="组合 13"/>
          <p:cNvGrpSpPr/>
          <p:nvPr/>
        </p:nvGrpSpPr>
        <p:grpSpPr>
          <a:xfrm>
            <a:off x="5467827" y="810065"/>
            <a:ext cx="2376011" cy="684371"/>
            <a:chOff x="360" y="260"/>
            <a:chExt cx="4989" cy="1437"/>
          </a:xfrm>
        </p:grpSpPr>
        <p:pic>
          <p:nvPicPr>
            <p:cNvPr id="15" name="图片 14"/>
            <p:cNvPicPr>
              <a:picLocks noChangeAspect="1"/>
            </p:cNvPicPr>
            <p:nvPr/>
          </p:nvPicPr>
          <p:blipFill>
            <a:blip r:embed="rId4" cstate="email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60" y="260"/>
              <a:ext cx="1437" cy="1437"/>
            </a:xfrm>
            <a:prstGeom prst="ellipse">
              <a:avLst/>
            </a:prstGeom>
          </p:spPr>
        </p:pic>
        <p:sp>
          <p:nvSpPr>
            <p:cNvPr id="16" name="文本框 15"/>
            <p:cNvSpPr txBox="1"/>
            <p:nvPr/>
          </p:nvSpPr>
          <p:spPr>
            <a:xfrm>
              <a:off x="983" y="639"/>
              <a:ext cx="191" cy="67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zh-CN" altLang="en-US" sz="1500" b="1" dirty="0">
                  <a:solidFill>
                    <a:schemeClr val="bg1"/>
                  </a:solidFill>
                  <a:cs typeface="+mn-ea"/>
                  <a:sym typeface="+mn-lt"/>
                </a:rPr>
                <a:t>壹</a:t>
              </a:r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1797" y="580"/>
              <a:ext cx="3552" cy="87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dist"/>
              <a:r>
                <a:rPr lang="zh-CN" altLang="en-US" sz="2100" b="1" dirty="0">
                  <a:solidFill>
                    <a:schemeClr val="bg1"/>
                  </a:solidFill>
                  <a:cs typeface="+mn-ea"/>
                  <a:sym typeface="+mn-lt"/>
                </a:rPr>
                <a:t>课前导读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5467827" y="1525258"/>
            <a:ext cx="2376011" cy="684371"/>
            <a:chOff x="360" y="260"/>
            <a:chExt cx="4989" cy="1437"/>
          </a:xfrm>
        </p:grpSpPr>
        <p:pic>
          <p:nvPicPr>
            <p:cNvPr id="19" name="图片 18"/>
            <p:cNvPicPr>
              <a:picLocks noChangeAspect="1"/>
            </p:cNvPicPr>
            <p:nvPr/>
          </p:nvPicPr>
          <p:blipFill>
            <a:blip r:embed="rId4" cstate="email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60" y="260"/>
              <a:ext cx="1437" cy="1437"/>
            </a:xfrm>
            <a:prstGeom prst="ellipse">
              <a:avLst/>
            </a:prstGeom>
          </p:spPr>
        </p:pic>
        <p:sp>
          <p:nvSpPr>
            <p:cNvPr id="20" name="文本框 19"/>
            <p:cNvSpPr txBox="1"/>
            <p:nvPr/>
          </p:nvSpPr>
          <p:spPr>
            <a:xfrm>
              <a:off x="983" y="639"/>
              <a:ext cx="191" cy="67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zh-CN" altLang="en-US" sz="1500" b="1" dirty="0">
                  <a:solidFill>
                    <a:schemeClr val="bg1"/>
                  </a:solidFill>
                  <a:cs typeface="+mn-ea"/>
                  <a:sym typeface="+mn-lt"/>
                </a:rPr>
                <a:t>贰</a:t>
              </a:r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1797" y="561"/>
              <a:ext cx="3552" cy="87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dist"/>
              <a:r>
                <a:rPr lang="zh-CN" altLang="en-US" sz="2100" b="1" dirty="0">
                  <a:solidFill>
                    <a:schemeClr val="bg1"/>
                  </a:solidFill>
                  <a:cs typeface="+mn-ea"/>
                  <a:sym typeface="+mn-lt"/>
                </a:rPr>
                <a:t>字词揭秘</a:t>
              </a: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5467827" y="2240450"/>
            <a:ext cx="2376011" cy="684371"/>
            <a:chOff x="360" y="260"/>
            <a:chExt cx="4989" cy="1437"/>
          </a:xfrm>
        </p:grpSpPr>
        <p:pic>
          <p:nvPicPr>
            <p:cNvPr id="23" name="图片 22"/>
            <p:cNvPicPr>
              <a:picLocks noChangeAspect="1"/>
            </p:cNvPicPr>
            <p:nvPr/>
          </p:nvPicPr>
          <p:blipFill>
            <a:blip r:embed="rId4" cstate="email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60" y="260"/>
              <a:ext cx="1437" cy="1437"/>
            </a:xfrm>
            <a:prstGeom prst="ellipse">
              <a:avLst/>
            </a:prstGeom>
          </p:spPr>
        </p:pic>
        <p:sp>
          <p:nvSpPr>
            <p:cNvPr id="24" name="文本框 23"/>
            <p:cNvSpPr txBox="1"/>
            <p:nvPr/>
          </p:nvSpPr>
          <p:spPr>
            <a:xfrm>
              <a:off x="983" y="639"/>
              <a:ext cx="191" cy="67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zh-CN" altLang="en-US" sz="1500" b="1" dirty="0">
                  <a:solidFill>
                    <a:schemeClr val="bg1"/>
                  </a:solidFill>
                  <a:cs typeface="+mn-ea"/>
                  <a:sym typeface="+mn-lt"/>
                </a:rPr>
                <a:t>叁</a:t>
              </a:r>
            </a:p>
          </p:txBody>
        </p:sp>
        <p:sp>
          <p:nvSpPr>
            <p:cNvPr id="25" name="文本框 24"/>
            <p:cNvSpPr txBox="1"/>
            <p:nvPr/>
          </p:nvSpPr>
          <p:spPr>
            <a:xfrm>
              <a:off x="1797" y="561"/>
              <a:ext cx="3552" cy="87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dist"/>
              <a:r>
                <a:rPr lang="zh-CN" altLang="en-US" sz="2100" b="1" dirty="0">
                  <a:solidFill>
                    <a:schemeClr val="bg1"/>
                  </a:solidFill>
                  <a:cs typeface="+mn-ea"/>
                  <a:sym typeface="+mn-lt"/>
                </a:rPr>
                <a:t>课文讲解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5467827" y="2955643"/>
            <a:ext cx="2376011" cy="684371"/>
            <a:chOff x="360" y="260"/>
            <a:chExt cx="4989" cy="1437"/>
          </a:xfrm>
        </p:grpSpPr>
        <p:pic>
          <p:nvPicPr>
            <p:cNvPr id="27" name="图片 26"/>
            <p:cNvPicPr>
              <a:picLocks noChangeAspect="1"/>
            </p:cNvPicPr>
            <p:nvPr/>
          </p:nvPicPr>
          <p:blipFill>
            <a:blip r:embed="rId4" cstate="email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60" y="260"/>
              <a:ext cx="1437" cy="1437"/>
            </a:xfrm>
            <a:prstGeom prst="ellipse">
              <a:avLst/>
            </a:prstGeom>
          </p:spPr>
        </p:pic>
        <p:sp>
          <p:nvSpPr>
            <p:cNvPr id="28" name="文本框 27"/>
            <p:cNvSpPr txBox="1"/>
            <p:nvPr/>
          </p:nvSpPr>
          <p:spPr>
            <a:xfrm>
              <a:off x="983" y="639"/>
              <a:ext cx="191" cy="67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zh-CN" altLang="en-US" sz="1500" b="1" dirty="0">
                  <a:solidFill>
                    <a:schemeClr val="bg1"/>
                  </a:solidFill>
                  <a:cs typeface="+mn-ea"/>
                  <a:sym typeface="+mn-lt"/>
                </a:rPr>
                <a:t>肆</a:t>
              </a:r>
            </a:p>
          </p:txBody>
        </p:sp>
        <p:sp>
          <p:nvSpPr>
            <p:cNvPr id="29" name="文本框 28"/>
            <p:cNvSpPr txBox="1"/>
            <p:nvPr/>
          </p:nvSpPr>
          <p:spPr>
            <a:xfrm>
              <a:off x="1797" y="561"/>
              <a:ext cx="3552" cy="87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dist"/>
              <a:r>
                <a:rPr lang="zh-CN" altLang="en-US" sz="2100" b="1" dirty="0">
                  <a:solidFill>
                    <a:schemeClr val="bg1"/>
                  </a:solidFill>
                  <a:cs typeface="+mn-ea"/>
                  <a:sym typeface="+mn-lt"/>
                </a:rPr>
                <a:t>课堂小结</a:t>
              </a: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5467827" y="3670836"/>
            <a:ext cx="2376011" cy="684371"/>
            <a:chOff x="360" y="260"/>
            <a:chExt cx="4989" cy="1437"/>
          </a:xfrm>
        </p:grpSpPr>
        <p:pic>
          <p:nvPicPr>
            <p:cNvPr id="31" name="图片 30"/>
            <p:cNvPicPr>
              <a:picLocks noChangeAspect="1"/>
            </p:cNvPicPr>
            <p:nvPr/>
          </p:nvPicPr>
          <p:blipFill>
            <a:blip r:embed="rId4" cstate="email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60" y="260"/>
              <a:ext cx="1437" cy="1437"/>
            </a:xfrm>
            <a:prstGeom prst="ellipse">
              <a:avLst/>
            </a:prstGeom>
          </p:spPr>
        </p:pic>
        <p:sp>
          <p:nvSpPr>
            <p:cNvPr id="32" name="文本框 31"/>
            <p:cNvSpPr txBox="1"/>
            <p:nvPr/>
          </p:nvSpPr>
          <p:spPr>
            <a:xfrm>
              <a:off x="983" y="639"/>
              <a:ext cx="191" cy="679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ctr"/>
              <a:r>
                <a:rPr lang="zh-CN" altLang="en-US" sz="1500" b="1" dirty="0">
                  <a:solidFill>
                    <a:schemeClr val="bg1"/>
                  </a:solidFill>
                  <a:cs typeface="+mn-ea"/>
                  <a:sym typeface="+mn-lt"/>
                </a:rPr>
                <a:t>伍</a:t>
              </a: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1797" y="561"/>
              <a:ext cx="3552" cy="87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pPr algn="dist"/>
              <a:r>
                <a:rPr lang="zh-CN" altLang="en-US" sz="2100" b="1" dirty="0">
                  <a:solidFill>
                    <a:schemeClr val="bg1"/>
                  </a:solidFill>
                  <a:cs typeface="+mn-ea"/>
                  <a:sym typeface="+mn-lt"/>
                </a:rPr>
                <a:t>课堂练习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33499" y="250336"/>
            <a:ext cx="309372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课堂练习</a:t>
            </a:r>
          </a:p>
        </p:txBody>
      </p:sp>
      <p:sp>
        <p:nvSpPr>
          <p:cNvPr id="12" name="矩形 11"/>
          <p:cNvSpPr/>
          <p:nvPr/>
        </p:nvSpPr>
        <p:spPr>
          <a:xfrm>
            <a:off x="616168" y="1033303"/>
            <a:ext cx="4469813" cy="512448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2400" b="1" dirty="0">
                <a:solidFill>
                  <a:srgbClr val="000000"/>
                </a:solidFill>
                <a:cs typeface="+mn-ea"/>
                <a:sym typeface="+mn-lt"/>
              </a:rPr>
              <a:t>二、在括号里填上恰当的词语。</a:t>
            </a:r>
            <a:endParaRPr lang="zh-CN" altLang="en-US" sz="2400" b="1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3" name="矩形 20"/>
          <p:cNvSpPr/>
          <p:nvPr/>
        </p:nvSpPr>
        <p:spPr>
          <a:xfrm>
            <a:off x="638175" y="1978844"/>
            <a:ext cx="6200333" cy="1713932"/>
          </a:xfrm>
          <a:prstGeom prst="rect">
            <a:avLst/>
          </a:prstGeom>
          <a:noFill/>
          <a:ln w="9525">
            <a:noFill/>
          </a:ln>
        </p:spPr>
        <p:txBody>
          <a:bodyPr wrap="square" lIns="51435" tIns="25718" rIns="51435" bIns="25718">
            <a:spAutoFit/>
          </a:bodyPr>
          <a:lstStyle/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b="1" dirty="0">
                <a:solidFill>
                  <a:srgbClr val="000000"/>
                </a:solidFill>
                <a:cs typeface="+mn-ea"/>
                <a:sym typeface="+mn-lt"/>
              </a:rPr>
              <a:t>  </a:t>
            </a:r>
            <a:r>
              <a:rPr lang="zh-CN" altLang="en-US" sz="2400" dirty="0">
                <a:solidFill>
                  <a:srgbClr val="000000"/>
                </a:solidFill>
                <a:cs typeface="+mn-ea"/>
                <a:sym typeface="+mn-lt"/>
              </a:rPr>
              <a:t>（         ）的军刀    （        ）的皮肤 </a:t>
            </a:r>
            <a:endParaRPr lang="en-US" altLang="zh-CN" sz="2400" dirty="0">
              <a:solidFill>
                <a:srgbClr val="000000"/>
              </a:solidFill>
              <a:cs typeface="+mn-ea"/>
              <a:sym typeface="+mn-lt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dirty="0">
                <a:solidFill>
                  <a:srgbClr val="000000"/>
                </a:solidFill>
                <a:cs typeface="+mn-ea"/>
                <a:sym typeface="+mn-lt"/>
              </a:rPr>
              <a:t>  （         ）的脸庞    （        ）的舞姿</a:t>
            </a:r>
            <a:endParaRPr lang="en-US" altLang="zh-CN" sz="2400" dirty="0">
              <a:solidFill>
                <a:srgbClr val="000000"/>
              </a:solidFill>
              <a:cs typeface="+mn-ea"/>
              <a:sym typeface="+mn-lt"/>
            </a:endParaRPr>
          </a:p>
          <a:p>
            <a:pPr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2400" dirty="0">
                <a:solidFill>
                  <a:srgbClr val="000000"/>
                </a:solidFill>
                <a:cs typeface="+mn-ea"/>
                <a:sym typeface="+mn-lt"/>
              </a:rPr>
              <a:t>  （         ）地旋转    （        ）地航行</a:t>
            </a:r>
            <a:endParaRPr lang="zh-CN" altLang="en-US" sz="24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1210014" y="2117846"/>
            <a:ext cx="660523" cy="375103"/>
          </a:xfrm>
          <a:prstGeom prst="rect">
            <a:avLst/>
          </a:prstGeom>
        </p:spPr>
        <p:txBody>
          <a:bodyPr wrap="square" lIns="51435" tIns="25718" rIns="51435" bIns="25718">
            <a:spAutoFit/>
          </a:bodyPr>
          <a:lstStyle/>
          <a:p>
            <a:pPr>
              <a:defRPr/>
            </a:pPr>
            <a:r>
              <a:rPr lang="zh-CN" altLang="en-US" sz="2100" b="1" dirty="0">
                <a:solidFill>
                  <a:srgbClr val="FF0000"/>
                </a:solidFill>
                <a:cs typeface="+mn-ea"/>
                <a:sym typeface="+mn-lt"/>
              </a:rPr>
              <a:t>闪亮</a:t>
            </a:r>
          </a:p>
        </p:txBody>
      </p:sp>
      <p:sp>
        <p:nvSpPr>
          <p:cNvPr id="15" name="矩形 14"/>
          <p:cNvSpPr/>
          <p:nvPr/>
        </p:nvSpPr>
        <p:spPr>
          <a:xfrm>
            <a:off x="3819318" y="2120794"/>
            <a:ext cx="660523" cy="375103"/>
          </a:xfrm>
          <a:prstGeom prst="rect">
            <a:avLst/>
          </a:prstGeom>
        </p:spPr>
        <p:txBody>
          <a:bodyPr wrap="square" lIns="51435" tIns="25718" rIns="51435" bIns="25718">
            <a:spAutoFit/>
          </a:bodyPr>
          <a:lstStyle/>
          <a:p>
            <a:pPr>
              <a:defRPr/>
            </a:pPr>
            <a:r>
              <a:rPr lang="zh-CN" altLang="en-US" sz="2100" b="1" dirty="0">
                <a:solidFill>
                  <a:srgbClr val="FF0000"/>
                </a:solidFill>
                <a:cs typeface="+mn-ea"/>
                <a:sym typeface="+mn-lt"/>
              </a:rPr>
              <a:t>细嫩</a:t>
            </a:r>
          </a:p>
        </p:txBody>
      </p:sp>
      <p:sp>
        <p:nvSpPr>
          <p:cNvPr id="16" name="矩形 15"/>
          <p:cNvSpPr/>
          <p:nvPr/>
        </p:nvSpPr>
        <p:spPr>
          <a:xfrm>
            <a:off x="1191756" y="2678678"/>
            <a:ext cx="660523" cy="375103"/>
          </a:xfrm>
          <a:prstGeom prst="rect">
            <a:avLst/>
          </a:prstGeom>
        </p:spPr>
        <p:txBody>
          <a:bodyPr wrap="square" lIns="51435" tIns="25718" rIns="51435" bIns="25718">
            <a:spAutoFit/>
          </a:bodyPr>
          <a:lstStyle/>
          <a:p>
            <a:pPr>
              <a:defRPr/>
            </a:pPr>
            <a:r>
              <a:rPr lang="zh-CN" altLang="en-US" sz="2100" b="1" dirty="0">
                <a:solidFill>
                  <a:srgbClr val="FF0000"/>
                </a:solidFill>
                <a:cs typeface="+mn-ea"/>
                <a:sym typeface="+mn-lt"/>
              </a:rPr>
              <a:t>清秀</a:t>
            </a:r>
          </a:p>
        </p:txBody>
      </p:sp>
      <p:sp>
        <p:nvSpPr>
          <p:cNvPr id="17" name="矩形 16"/>
          <p:cNvSpPr/>
          <p:nvPr/>
        </p:nvSpPr>
        <p:spPr>
          <a:xfrm>
            <a:off x="3821533" y="2672812"/>
            <a:ext cx="660523" cy="375103"/>
          </a:xfrm>
          <a:prstGeom prst="rect">
            <a:avLst/>
          </a:prstGeom>
        </p:spPr>
        <p:txBody>
          <a:bodyPr wrap="square" lIns="51435" tIns="25718" rIns="51435" bIns="25718">
            <a:spAutoFit/>
          </a:bodyPr>
          <a:lstStyle/>
          <a:p>
            <a:pPr>
              <a:defRPr/>
            </a:pPr>
            <a:r>
              <a:rPr lang="zh-CN" altLang="en-US" sz="2100" b="1" dirty="0">
                <a:solidFill>
                  <a:srgbClr val="FF0000"/>
                </a:solidFill>
                <a:cs typeface="+mn-ea"/>
                <a:sym typeface="+mn-lt"/>
              </a:rPr>
              <a:t>美妙</a:t>
            </a:r>
          </a:p>
        </p:txBody>
      </p:sp>
      <p:sp>
        <p:nvSpPr>
          <p:cNvPr id="18" name="矩形 17"/>
          <p:cNvSpPr/>
          <p:nvPr/>
        </p:nvSpPr>
        <p:spPr>
          <a:xfrm>
            <a:off x="1201992" y="3241643"/>
            <a:ext cx="660523" cy="375103"/>
          </a:xfrm>
          <a:prstGeom prst="rect">
            <a:avLst/>
          </a:prstGeom>
        </p:spPr>
        <p:txBody>
          <a:bodyPr wrap="square" lIns="51435" tIns="25718" rIns="51435" bIns="25718">
            <a:spAutoFit/>
          </a:bodyPr>
          <a:lstStyle/>
          <a:p>
            <a:pPr>
              <a:defRPr/>
            </a:pPr>
            <a:r>
              <a:rPr lang="zh-CN" altLang="en-US" sz="2100" b="1" dirty="0">
                <a:solidFill>
                  <a:srgbClr val="FF0000"/>
                </a:solidFill>
                <a:cs typeface="+mn-ea"/>
                <a:sym typeface="+mn-lt"/>
              </a:rPr>
              <a:t>飞快</a:t>
            </a:r>
          </a:p>
        </p:txBody>
      </p:sp>
      <p:sp>
        <p:nvSpPr>
          <p:cNvPr id="19" name="矩形 18"/>
          <p:cNvSpPr/>
          <p:nvPr/>
        </p:nvSpPr>
        <p:spPr>
          <a:xfrm>
            <a:off x="3790825" y="3225541"/>
            <a:ext cx="660523" cy="375103"/>
          </a:xfrm>
          <a:prstGeom prst="rect">
            <a:avLst/>
          </a:prstGeom>
        </p:spPr>
        <p:txBody>
          <a:bodyPr wrap="square" lIns="51435" tIns="25718" rIns="51435" bIns="25718">
            <a:spAutoFit/>
          </a:bodyPr>
          <a:lstStyle/>
          <a:p>
            <a:pPr>
              <a:defRPr/>
            </a:pPr>
            <a:r>
              <a:rPr lang="zh-CN" altLang="en-US" sz="2100" b="1" dirty="0">
                <a:solidFill>
                  <a:srgbClr val="FF0000"/>
                </a:solidFill>
                <a:cs typeface="+mn-ea"/>
                <a:sym typeface="+mn-lt"/>
              </a:rPr>
              <a:t>轻柔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  <p:bldP spid="18" grpId="0"/>
      <p:bldP spid="1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4882130" y="1997308"/>
            <a:ext cx="4024836" cy="793892"/>
            <a:chOff x="732771" y="3376941"/>
            <a:chExt cx="4596604" cy="1058522"/>
          </a:xfrm>
        </p:grpSpPr>
        <p:sp>
          <p:nvSpPr>
            <p:cNvPr id="7" name="文本框 6"/>
            <p:cNvSpPr txBox="1"/>
            <p:nvPr/>
          </p:nvSpPr>
          <p:spPr>
            <a:xfrm>
              <a:off x="732771" y="3376941"/>
              <a:ext cx="4596604" cy="96436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 algn="ctr">
                <a:defRPr/>
              </a:pPr>
              <a:r>
                <a:rPr lang="zh-CN" altLang="en-US" sz="4100" b="1" dirty="0">
                  <a:solidFill>
                    <a:schemeClr val="bg1"/>
                  </a:solidFill>
                  <a:cs typeface="+mn-ea"/>
                  <a:sym typeface="+mn-lt"/>
                </a:rPr>
                <a:t>感谢各位的聆听</a:t>
              </a:r>
              <a:endParaRPr lang="en-US" altLang="zh-CN" sz="41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0" name="矩形: 圆角 9"/>
            <p:cNvSpPr/>
            <p:nvPr/>
          </p:nvSpPr>
          <p:spPr>
            <a:xfrm rot="10800000" flipH="1" flipV="1">
              <a:off x="828764" y="4388395"/>
              <a:ext cx="4404619" cy="47068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dist">
                <a:defRPr/>
              </a:pP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429083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33499" y="250336"/>
            <a:ext cx="309372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课前导读</a:t>
            </a:r>
          </a:p>
        </p:txBody>
      </p:sp>
      <p:sp>
        <p:nvSpPr>
          <p:cNvPr id="4" name="矩形 3"/>
          <p:cNvSpPr/>
          <p:nvPr/>
        </p:nvSpPr>
        <p:spPr>
          <a:xfrm>
            <a:off x="627043" y="1672417"/>
            <a:ext cx="4868882" cy="265457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zh-CN" altLang="en-US" sz="2100" dirty="0">
                <a:solidFill>
                  <a:prstClr val="black"/>
                </a:solidFill>
                <a:cs typeface="+mn-ea"/>
                <a:sym typeface="+mn-lt"/>
              </a:rPr>
              <a:t>      你读过安徒生的童话吗？你听说过美人鱼的故事吗？今天就让我们一同走进安徒生的童话世界，去认识一位美丽的美人鱼吧！</a:t>
            </a: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95926" y="2301477"/>
            <a:ext cx="3122084" cy="17561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文本框 1"/>
          <p:cNvSpPr txBox="1"/>
          <p:nvPr/>
        </p:nvSpPr>
        <p:spPr>
          <a:xfrm>
            <a:off x="2910061" y="393793"/>
            <a:ext cx="194226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>
                <a:solidFill>
                  <a:srgbClr val="FFFFFF"/>
                </a:solidFill>
              </a:rPr>
              <a:t>https://www.ypppt.com/</a:t>
            </a:r>
            <a:endParaRPr lang="zh-CN" altLang="en-US" sz="12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33499" y="250336"/>
            <a:ext cx="309372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课前导读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581684" y="1710825"/>
            <a:ext cx="5128000" cy="2285241"/>
          </a:xfrm>
          <a:prstGeom prst="rect">
            <a:avLst/>
          </a:prstGeom>
          <a:noFill/>
        </p:spPr>
        <p:txBody>
          <a:bodyPr wrap="square" lIns="68580" tIns="34290" rIns="68580" bIns="34290" rtlCol="0" anchor="t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400" dirty="0">
                <a:solidFill>
                  <a:prstClr val="black"/>
                </a:solidFill>
                <a:cs typeface="+mn-ea"/>
                <a:sym typeface="+mn-lt"/>
              </a:rPr>
              <a:t>安徒生：丹麦19世纪著名童话作家，世界文学童话创始人。</a:t>
            </a:r>
          </a:p>
          <a:p>
            <a:pPr>
              <a:lnSpc>
                <a:spcPct val="150000"/>
              </a:lnSpc>
              <a:defRPr/>
            </a:pPr>
            <a:r>
              <a:rPr lang="zh-CN" altLang="en-US" sz="2400" dirty="0">
                <a:solidFill>
                  <a:prstClr val="black"/>
                </a:solidFill>
                <a:cs typeface="+mn-ea"/>
                <a:sym typeface="+mn-lt"/>
              </a:rPr>
              <a:t>   主要作品：《丑小鸭》《国王的新衣》和《豌豆公主》等。</a:t>
            </a:r>
            <a:r>
              <a:rPr lang="en-US" altLang="zh-CN" sz="2400" dirty="0">
                <a:solidFill>
                  <a:prstClr val="black"/>
                </a:solidFill>
                <a:cs typeface="+mn-ea"/>
                <a:sym typeface="+mn-lt"/>
              </a:rPr>
              <a:t>    </a:t>
            </a:r>
            <a:r>
              <a:rPr lang="zh-CN" altLang="en-US" sz="2400" dirty="0">
                <a:solidFill>
                  <a:prstClr val="black"/>
                </a:solidFill>
                <a:cs typeface="+mn-ea"/>
                <a:sym typeface="+mn-lt"/>
              </a:rPr>
              <a:t>  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97815" y="1710825"/>
            <a:ext cx="2276951" cy="230409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"/>
                                        </p:tgtEl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33499" y="250336"/>
            <a:ext cx="309372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字词揭秘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645380" y="1277754"/>
            <a:ext cx="1051560" cy="437674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srgbClr val="5B9BD5"/>
                </a:solidFill>
                <a:cs typeface="+mn-ea"/>
                <a:sym typeface="+mn-lt"/>
              </a:rPr>
              <a:t>我会认</a:t>
            </a:r>
          </a:p>
        </p:txBody>
      </p:sp>
      <p:sp>
        <p:nvSpPr>
          <p:cNvPr id="8" name="TextBox 1"/>
          <p:cNvSpPr txBox="1"/>
          <p:nvPr/>
        </p:nvSpPr>
        <p:spPr>
          <a:xfrm>
            <a:off x="433499" y="2227799"/>
            <a:ext cx="8696697" cy="1454244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3000" dirty="0">
                <a:solidFill>
                  <a:prstClr val="black"/>
                </a:solidFill>
                <a:cs typeface="+mn-ea"/>
                <a:sym typeface="+mn-lt"/>
              </a:rPr>
              <a:t> </a:t>
            </a:r>
            <a:r>
              <a:rPr lang="zh-CN" altLang="en-US" sz="3000" dirty="0">
                <a:solidFill>
                  <a:srgbClr val="0000FF"/>
                </a:solidFill>
                <a:cs typeface="+mn-ea"/>
                <a:sym typeface="+mn-lt"/>
              </a:rPr>
              <a:t>港</a:t>
            </a:r>
            <a:r>
              <a:rPr lang="zh-CN" altLang="en-US" sz="3000" dirty="0">
                <a:solidFill>
                  <a:prstClr val="black"/>
                </a:solidFill>
                <a:cs typeface="+mn-ea"/>
                <a:sym typeface="+mn-lt"/>
              </a:rPr>
              <a:t>口 </a:t>
            </a:r>
            <a:r>
              <a:rPr lang="zh-CN" altLang="en-US" sz="3000" dirty="0">
                <a:solidFill>
                  <a:srgbClr val="0000FF"/>
                </a:solidFill>
                <a:cs typeface="+mn-ea"/>
                <a:sym typeface="+mn-lt"/>
              </a:rPr>
              <a:t>   宴</a:t>
            </a:r>
            <a:r>
              <a:rPr lang="zh-CN" altLang="en-US" sz="3000" dirty="0">
                <a:solidFill>
                  <a:prstClr val="black"/>
                </a:solidFill>
                <a:cs typeface="+mn-ea"/>
                <a:sym typeface="+mn-lt"/>
              </a:rPr>
              <a:t>会     </a:t>
            </a:r>
            <a:r>
              <a:rPr lang="zh-CN" altLang="en-US" sz="3000" dirty="0">
                <a:solidFill>
                  <a:srgbClr val="0000FF"/>
                </a:solidFill>
                <a:cs typeface="+mn-ea"/>
                <a:sym typeface="+mn-lt"/>
              </a:rPr>
              <a:t>睫</a:t>
            </a:r>
            <a:r>
              <a:rPr lang="zh-CN" altLang="en-US" sz="3000" dirty="0">
                <a:solidFill>
                  <a:prstClr val="black"/>
                </a:solidFill>
                <a:cs typeface="+mn-ea"/>
                <a:sym typeface="+mn-lt"/>
              </a:rPr>
              <a:t>毛     </a:t>
            </a:r>
            <a:r>
              <a:rPr lang="zh-CN" altLang="en-US" sz="3000" dirty="0">
                <a:solidFill>
                  <a:srgbClr val="0000FF"/>
                </a:solidFill>
                <a:cs typeface="+mn-ea"/>
                <a:sym typeface="+mn-lt"/>
              </a:rPr>
              <a:t>婚</a:t>
            </a:r>
            <a:r>
              <a:rPr lang="zh-CN" altLang="en-US" sz="3000" dirty="0">
                <a:solidFill>
                  <a:prstClr val="black"/>
                </a:solidFill>
                <a:cs typeface="+mn-ea"/>
                <a:sym typeface="+mn-lt"/>
              </a:rPr>
              <a:t>礼   喜</a:t>
            </a:r>
            <a:r>
              <a:rPr lang="zh-CN" altLang="en-US" sz="3000" dirty="0">
                <a:solidFill>
                  <a:srgbClr val="0000FF"/>
                </a:solidFill>
                <a:cs typeface="+mn-ea"/>
                <a:sym typeface="+mn-lt"/>
              </a:rPr>
              <a:t>讯   挽</a:t>
            </a:r>
            <a:r>
              <a:rPr lang="zh-CN" altLang="en-US" sz="3000" dirty="0">
                <a:solidFill>
                  <a:prstClr val="black"/>
                </a:solidFill>
                <a:cs typeface="+mn-ea"/>
                <a:sym typeface="+mn-lt"/>
              </a:rPr>
              <a:t>着   神</a:t>
            </a:r>
            <a:r>
              <a:rPr lang="zh-CN" altLang="en-US" sz="3000" dirty="0">
                <a:solidFill>
                  <a:srgbClr val="0000FF"/>
                </a:solidFill>
                <a:cs typeface="+mn-ea"/>
                <a:sym typeface="+mn-lt"/>
              </a:rPr>
              <a:t>圣</a:t>
            </a:r>
            <a:r>
              <a:rPr lang="zh-CN" altLang="en-US" sz="3000" dirty="0">
                <a:solidFill>
                  <a:prstClr val="black"/>
                </a:solidFill>
                <a:cs typeface="+mn-ea"/>
                <a:sym typeface="+mn-lt"/>
              </a:rPr>
              <a:t>   </a:t>
            </a:r>
            <a:endParaRPr lang="en-US" altLang="zh-CN" sz="3000" dirty="0">
              <a:solidFill>
                <a:prstClr val="black"/>
              </a:solidFill>
              <a:cs typeface="+mn-ea"/>
              <a:sym typeface="+mn-lt"/>
            </a:endParaRPr>
          </a:p>
          <a:p>
            <a:pPr>
              <a:defRPr/>
            </a:pPr>
            <a:endParaRPr lang="en-US" altLang="zh-CN" sz="3000" dirty="0">
              <a:solidFill>
                <a:srgbClr val="0000FF"/>
              </a:solidFill>
              <a:cs typeface="+mn-ea"/>
              <a:sym typeface="+mn-lt"/>
            </a:endParaRPr>
          </a:p>
          <a:p>
            <a:pPr>
              <a:defRPr/>
            </a:pPr>
            <a:r>
              <a:rPr lang="zh-CN" altLang="en-US" sz="3000" dirty="0">
                <a:solidFill>
                  <a:srgbClr val="0000FF"/>
                </a:solidFill>
                <a:cs typeface="+mn-ea"/>
                <a:sym typeface="+mn-lt"/>
              </a:rPr>
              <a:t> 仪</a:t>
            </a:r>
            <a:r>
              <a:rPr lang="zh-CN" altLang="en-US" sz="3000" dirty="0">
                <a:solidFill>
                  <a:prstClr val="black"/>
                </a:solidFill>
                <a:cs typeface="+mn-ea"/>
                <a:sym typeface="+mn-lt"/>
              </a:rPr>
              <a:t>式</a:t>
            </a:r>
            <a:r>
              <a:rPr lang="zh-CN" altLang="en-US" sz="3000" dirty="0">
                <a:solidFill>
                  <a:srgbClr val="0000FF"/>
                </a:solidFill>
                <a:cs typeface="+mn-ea"/>
                <a:sym typeface="+mn-lt"/>
              </a:rPr>
              <a:t>   </a:t>
            </a:r>
            <a:r>
              <a:rPr lang="zh-CN" altLang="en-US" sz="3000" dirty="0">
                <a:solidFill>
                  <a:prstClr val="black"/>
                </a:solidFill>
                <a:cs typeface="+mn-ea"/>
                <a:sym typeface="+mn-lt"/>
              </a:rPr>
              <a:t> 旗</a:t>
            </a:r>
            <a:r>
              <a:rPr lang="zh-CN" altLang="en-US" sz="3000" dirty="0">
                <a:solidFill>
                  <a:srgbClr val="0000FF"/>
                </a:solidFill>
                <a:cs typeface="+mn-ea"/>
                <a:sym typeface="+mn-lt"/>
              </a:rPr>
              <a:t>帜</a:t>
            </a:r>
            <a:r>
              <a:rPr lang="zh-CN" altLang="en-US" sz="3000" dirty="0">
                <a:solidFill>
                  <a:prstClr val="black"/>
                </a:solidFill>
                <a:cs typeface="+mn-ea"/>
                <a:sym typeface="+mn-lt"/>
              </a:rPr>
              <a:t> </a:t>
            </a:r>
            <a:r>
              <a:rPr lang="zh-CN" altLang="en-US" sz="3000" dirty="0">
                <a:solidFill>
                  <a:srgbClr val="0000FF"/>
                </a:solidFill>
                <a:cs typeface="+mn-ea"/>
                <a:sym typeface="+mn-lt"/>
              </a:rPr>
              <a:t>    陈</a:t>
            </a:r>
            <a:r>
              <a:rPr lang="zh-CN" altLang="en-US" sz="3000" dirty="0">
                <a:solidFill>
                  <a:prstClr val="black"/>
                </a:solidFill>
                <a:cs typeface="+mn-ea"/>
                <a:sym typeface="+mn-lt"/>
              </a:rPr>
              <a:t>设      </a:t>
            </a:r>
            <a:r>
              <a:rPr lang="zh-CN" altLang="en-US" sz="3000" dirty="0">
                <a:solidFill>
                  <a:srgbClr val="0000FF"/>
                </a:solidFill>
                <a:cs typeface="+mn-ea"/>
                <a:sym typeface="+mn-lt"/>
              </a:rPr>
              <a:t>垫</a:t>
            </a:r>
            <a:r>
              <a:rPr lang="zh-CN" altLang="en-US" sz="3000" dirty="0">
                <a:solidFill>
                  <a:prstClr val="black"/>
                </a:solidFill>
                <a:cs typeface="+mn-ea"/>
                <a:sym typeface="+mn-lt"/>
              </a:rPr>
              <a:t>子    永</a:t>
            </a:r>
            <a:r>
              <a:rPr lang="zh-CN" altLang="en-US" sz="3000" dirty="0">
                <a:solidFill>
                  <a:srgbClr val="0000FF"/>
                </a:solidFill>
                <a:cs typeface="+mn-ea"/>
                <a:sym typeface="+mn-lt"/>
              </a:rPr>
              <a:t>恒     抚</a:t>
            </a:r>
            <a:r>
              <a:rPr lang="zh-CN" altLang="en-US" sz="3000" dirty="0">
                <a:solidFill>
                  <a:prstClr val="black"/>
                </a:solidFill>
                <a:cs typeface="+mn-ea"/>
                <a:sym typeface="+mn-lt"/>
              </a:rPr>
              <a:t>摸</a:t>
            </a:r>
          </a:p>
        </p:txBody>
      </p:sp>
      <p:sp>
        <p:nvSpPr>
          <p:cNvPr id="9" name="矩形 8"/>
          <p:cNvSpPr/>
          <p:nvPr/>
        </p:nvSpPr>
        <p:spPr>
          <a:xfrm>
            <a:off x="355333" y="1797831"/>
            <a:ext cx="922368" cy="438581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2400" b="1" dirty="0">
                <a:solidFill>
                  <a:prstClr val="black"/>
                </a:solidFill>
                <a:cs typeface="+mn-ea"/>
                <a:sym typeface="+mn-lt"/>
              </a:rPr>
              <a:t> </a:t>
            </a:r>
            <a:r>
              <a:rPr lang="en-US" altLang="zh-CN" sz="2400" dirty="0" err="1">
                <a:solidFill>
                  <a:srgbClr val="C00000"/>
                </a:solidFill>
                <a:cs typeface="+mn-ea"/>
                <a:sym typeface="+mn-lt"/>
              </a:rPr>
              <a:t>gǎng</a:t>
            </a:r>
            <a:endParaRPr lang="zh-CN" altLang="en-US" sz="2400" dirty="0" err="1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602355" y="1797593"/>
            <a:ext cx="720823" cy="1915909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2400" dirty="0">
                <a:solidFill>
                  <a:srgbClr val="C00000"/>
                </a:solidFill>
                <a:cs typeface="+mn-ea"/>
                <a:sym typeface="+mn-lt"/>
              </a:rPr>
              <a:t> </a:t>
            </a:r>
            <a:r>
              <a:rPr lang="en-US" altLang="zh-CN" sz="2400" dirty="0" err="1">
                <a:solidFill>
                  <a:srgbClr val="C00000"/>
                </a:solidFill>
                <a:cs typeface="+mn-ea"/>
                <a:sym typeface="+mn-lt"/>
              </a:rPr>
              <a:t>yàn</a:t>
            </a:r>
            <a:endParaRPr lang="en-US" altLang="zh-CN" sz="2400" dirty="0">
              <a:solidFill>
                <a:srgbClr val="C00000"/>
              </a:solidFill>
              <a:cs typeface="+mn-ea"/>
              <a:sym typeface="+mn-lt"/>
            </a:endParaRPr>
          </a:p>
          <a:p>
            <a:pPr>
              <a:defRPr/>
            </a:pPr>
            <a:endParaRPr lang="en-US" altLang="zh-CN" sz="2400" dirty="0">
              <a:solidFill>
                <a:srgbClr val="C00000"/>
              </a:solidFill>
              <a:cs typeface="+mn-ea"/>
              <a:sym typeface="+mn-lt"/>
            </a:endParaRPr>
          </a:p>
          <a:p>
            <a:pPr>
              <a:defRPr/>
            </a:pPr>
            <a:endParaRPr lang="zh-CN" altLang="en-US" sz="2400" dirty="0">
              <a:solidFill>
                <a:srgbClr val="C00000"/>
              </a:solidFill>
              <a:cs typeface="+mn-ea"/>
              <a:sym typeface="+mn-lt"/>
            </a:endParaRPr>
          </a:p>
          <a:p>
            <a:pPr>
              <a:defRPr/>
            </a:pPr>
            <a:endParaRPr lang="zh-CN" altLang="en-US" sz="2400" dirty="0">
              <a:solidFill>
                <a:srgbClr val="C00000"/>
              </a:solidFill>
              <a:cs typeface="+mn-ea"/>
              <a:sym typeface="+mn-lt"/>
            </a:endParaRPr>
          </a:p>
          <a:p>
            <a:pPr>
              <a:defRPr/>
            </a:pPr>
            <a:endParaRPr lang="zh-CN" altLang="en-US" sz="2400" dirty="0" err="1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366655" y="1784432"/>
            <a:ext cx="650659" cy="117724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2400" dirty="0" err="1">
                <a:solidFill>
                  <a:srgbClr val="C00000"/>
                </a:solidFill>
                <a:cs typeface="+mn-ea"/>
                <a:sym typeface="+mn-lt"/>
              </a:rPr>
              <a:t>hūn</a:t>
            </a:r>
            <a:endParaRPr lang="zh-CN" altLang="en-US" sz="2400" dirty="0">
              <a:solidFill>
                <a:srgbClr val="C00000"/>
              </a:solidFill>
              <a:cs typeface="+mn-ea"/>
              <a:sym typeface="+mn-lt"/>
            </a:endParaRPr>
          </a:p>
          <a:p>
            <a:pPr>
              <a:defRPr/>
            </a:pPr>
            <a:endParaRPr lang="zh-CN" altLang="en-US" sz="2400" dirty="0">
              <a:solidFill>
                <a:srgbClr val="C00000"/>
              </a:solidFill>
              <a:cs typeface="+mn-ea"/>
              <a:sym typeface="+mn-lt"/>
            </a:endParaRPr>
          </a:p>
          <a:p>
            <a:pPr>
              <a:defRPr/>
            </a:pPr>
            <a:endParaRPr lang="zh-CN" altLang="en-US" sz="2400" dirty="0" err="1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3026457" y="1782452"/>
            <a:ext cx="546063" cy="1915909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2400" dirty="0">
                <a:solidFill>
                  <a:srgbClr val="C00000"/>
                </a:solidFill>
                <a:cs typeface="+mn-ea"/>
                <a:sym typeface="+mn-lt"/>
              </a:rPr>
              <a:t> </a:t>
            </a:r>
            <a:r>
              <a:rPr lang="en-US" altLang="zh-CN" sz="2400" dirty="0" err="1">
                <a:solidFill>
                  <a:srgbClr val="C00000"/>
                </a:solidFill>
                <a:cs typeface="+mn-ea"/>
                <a:sym typeface="+mn-lt"/>
              </a:rPr>
              <a:t>jié</a:t>
            </a:r>
            <a:endParaRPr lang="en-US" altLang="zh-CN" sz="2400" dirty="0">
              <a:solidFill>
                <a:srgbClr val="C00000"/>
              </a:solidFill>
              <a:cs typeface="+mn-ea"/>
              <a:sym typeface="+mn-lt"/>
            </a:endParaRPr>
          </a:p>
          <a:p>
            <a:pPr>
              <a:defRPr/>
            </a:pPr>
            <a:endParaRPr lang="zh-CN" altLang="en-US" sz="2400" dirty="0">
              <a:solidFill>
                <a:srgbClr val="C00000"/>
              </a:solidFill>
              <a:cs typeface="+mn-ea"/>
              <a:sym typeface="+mn-lt"/>
            </a:endParaRPr>
          </a:p>
          <a:p>
            <a:pPr>
              <a:defRPr/>
            </a:pPr>
            <a:endParaRPr lang="zh-CN" altLang="en-US" sz="2400" dirty="0">
              <a:solidFill>
                <a:srgbClr val="C00000"/>
              </a:solidFill>
              <a:cs typeface="+mn-ea"/>
              <a:sym typeface="+mn-lt"/>
            </a:endParaRPr>
          </a:p>
          <a:p>
            <a:pPr>
              <a:defRPr/>
            </a:pPr>
            <a:endParaRPr lang="zh-CN" altLang="en-US" sz="2400" dirty="0">
              <a:solidFill>
                <a:srgbClr val="C00000"/>
              </a:solidFill>
              <a:cs typeface="+mn-ea"/>
              <a:sym typeface="+mn-lt"/>
            </a:endParaRPr>
          </a:p>
          <a:p>
            <a:pPr>
              <a:defRPr/>
            </a:pPr>
            <a:endParaRPr lang="en-US" altLang="zh-CN" sz="2400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779455" y="1744640"/>
            <a:ext cx="633827" cy="438581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2400" dirty="0" err="1">
                <a:solidFill>
                  <a:srgbClr val="C00000"/>
                </a:solidFill>
                <a:cs typeface="+mn-ea"/>
                <a:sym typeface="+mn-lt"/>
              </a:rPr>
              <a:t>xùn</a:t>
            </a:r>
          </a:p>
        </p:txBody>
      </p:sp>
      <p:sp>
        <p:nvSpPr>
          <p:cNvPr id="14" name="矩形 13"/>
          <p:cNvSpPr/>
          <p:nvPr/>
        </p:nvSpPr>
        <p:spPr>
          <a:xfrm>
            <a:off x="6464308" y="1744402"/>
            <a:ext cx="814166" cy="1915909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2400" dirty="0">
                <a:solidFill>
                  <a:srgbClr val="C00000"/>
                </a:solidFill>
                <a:cs typeface="+mn-ea"/>
                <a:sym typeface="+mn-lt"/>
              </a:rPr>
              <a:t> </a:t>
            </a:r>
            <a:r>
              <a:rPr lang="en-US" altLang="zh-CN" sz="2400" dirty="0" err="1">
                <a:solidFill>
                  <a:srgbClr val="C00000"/>
                </a:solidFill>
                <a:cs typeface="+mn-ea"/>
                <a:sym typeface="+mn-lt"/>
              </a:rPr>
              <a:t>wǎn</a:t>
            </a:r>
            <a:endParaRPr lang="zh-CN" altLang="en-US" sz="2400" dirty="0">
              <a:solidFill>
                <a:srgbClr val="C00000"/>
              </a:solidFill>
              <a:cs typeface="+mn-ea"/>
              <a:sym typeface="+mn-lt"/>
            </a:endParaRPr>
          </a:p>
          <a:p>
            <a:pPr>
              <a:defRPr/>
            </a:pPr>
            <a:endParaRPr lang="zh-CN" altLang="en-US" sz="2400" dirty="0">
              <a:solidFill>
                <a:srgbClr val="C00000"/>
              </a:solidFill>
              <a:cs typeface="+mn-ea"/>
              <a:sym typeface="+mn-lt"/>
            </a:endParaRPr>
          </a:p>
          <a:p>
            <a:pPr>
              <a:defRPr/>
            </a:pPr>
            <a:endParaRPr lang="zh-CN" altLang="en-US" sz="2400" dirty="0">
              <a:solidFill>
                <a:srgbClr val="C00000"/>
              </a:solidFill>
              <a:cs typeface="+mn-ea"/>
              <a:sym typeface="+mn-lt"/>
            </a:endParaRPr>
          </a:p>
          <a:p>
            <a:pPr>
              <a:defRPr/>
            </a:pPr>
            <a:endParaRPr lang="zh-CN" altLang="en-US" sz="2400" dirty="0">
              <a:solidFill>
                <a:srgbClr val="C00000"/>
              </a:solidFill>
              <a:cs typeface="+mn-ea"/>
              <a:sym typeface="+mn-lt"/>
            </a:endParaRPr>
          </a:p>
          <a:p>
            <a:pPr>
              <a:defRPr/>
            </a:pPr>
            <a:endParaRPr lang="zh-CN" altLang="en-US" sz="2400" dirty="0" err="1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7866593" y="1744640"/>
            <a:ext cx="1000515" cy="117724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2400" dirty="0" err="1">
                <a:solidFill>
                  <a:srgbClr val="C00000"/>
                </a:solidFill>
                <a:cs typeface="+mn-ea"/>
                <a:sym typeface="+mn-lt"/>
              </a:rPr>
              <a:t>shèng</a:t>
            </a:r>
            <a:endParaRPr lang="en-US" altLang="zh-CN" sz="2400" dirty="0">
              <a:solidFill>
                <a:srgbClr val="C00000"/>
              </a:solidFill>
              <a:cs typeface="+mn-ea"/>
              <a:sym typeface="+mn-lt"/>
            </a:endParaRPr>
          </a:p>
          <a:p>
            <a:pPr>
              <a:defRPr/>
            </a:pPr>
            <a:endParaRPr lang="zh-CN" altLang="en-US" sz="2400" dirty="0">
              <a:solidFill>
                <a:srgbClr val="C00000"/>
              </a:solidFill>
              <a:cs typeface="+mn-ea"/>
              <a:sym typeface="+mn-lt"/>
            </a:endParaRPr>
          </a:p>
          <a:p>
            <a:pPr>
              <a:defRPr/>
            </a:pPr>
            <a:endParaRPr lang="en-US" altLang="zh-CN" sz="2400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55897" y="2757961"/>
            <a:ext cx="463108" cy="1915909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2400" dirty="0">
                <a:solidFill>
                  <a:srgbClr val="C00000"/>
                </a:solidFill>
                <a:cs typeface="+mn-ea"/>
                <a:sym typeface="+mn-lt"/>
              </a:rPr>
              <a:t> </a:t>
            </a:r>
            <a:r>
              <a:rPr lang="en-US" altLang="zh-CN" sz="2400" dirty="0" err="1">
                <a:solidFill>
                  <a:srgbClr val="C00000"/>
                </a:solidFill>
                <a:cs typeface="+mn-ea"/>
                <a:sym typeface="+mn-lt"/>
              </a:rPr>
              <a:t>yí</a:t>
            </a:r>
            <a:endParaRPr lang="en-US" altLang="zh-CN" sz="2400" dirty="0">
              <a:solidFill>
                <a:srgbClr val="C00000"/>
              </a:solidFill>
              <a:cs typeface="+mn-ea"/>
              <a:sym typeface="+mn-lt"/>
            </a:endParaRPr>
          </a:p>
          <a:p>
            <a:pPr>
              <a:defRPr/>
            </a:pPr>
            <a:endParaRPr lang="zh-CN" altLang="en-US" sz="2400" dirty="0">
              <a:solidFill>
                <a:srgbClr val="C00000"/>
              </a:solidFill>
              <a:cs typeface="+mn-ea"/>
              <a:sym typeface="+mn-lt"/>
            </a:endParaRPr>
          </a:p>
          <a:p>
            <a:pPr>
              <a:defRPr/>
            </a:pPr>
            <a:endParaRPr lang="zh-CN" altLang="en-US" sz="2400" dirty="0">
              <a:solidFill>
                <a:srgbClr val="C00000"/>
              </a:solidFill>
              <a:cs typeface="+mn-ea"/>
              <a:sym typeface="+mn-lt"/>
            </a:endParaRPr>
          </a:p>
          <a:p>
            <a:pPr>
              <a:defRPr/>
            </a:pPr>
            <a:endParaRPr lang="zh-CN" altLang="en-US" sz="2400" dirty="0">
              <a:solidFill>
                <a:srgbClr val="C00000"/>
              </a:solidFill>
              <a:cs typeface="+mn-ea"/>
              <a:sym typeface="+mn-lt"/>
            </a:endParaRPr>
          </a:p>
          <a:p>
            <a:pPr>
              <a:defRPr/>
            </a:pPr>
            <a:endParaRPr lang="en-US" altLang="zh-CN" sz="2400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1992880" y="2750093"/>
            <a:ext cx="633827" cy="2285241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2400" dirty="0">
                <a:solidFill>
                  <a:srgbClr val="C00000"/>
                </a:solidFill>
                <a:cs typeface="+mn-ea"/>
                <a:sym typeface="+mn-lt"/>
              </a:rPr>
              <a:t> </a:t>
            </a:r>
            <a:r>
              <a:rPr lang="en-US" altLang="zh-CN" sz="2400" dirty="0" err="1">
                <a:solidFill>
                  <a:srgbClr val="C00000"/>
                </a:solidFill>
                <a:cs typeface="+mn-ea"/>
                <a:sym typeface="+mn-lt"/>
              </a:rPr>
              <a:t>zhì</a:t>
            </a:r>
            <a:endParaRPr lang="zh-CN" altLang="en-US" sz="2400" dirty="0">
              <a:solidFill>
                <a:srgbClr val="C00000"/>
              </a:solidFill>
              <a:cs typeface="+mn-ea"/>
              <a:sym typeface="+mn-lt"/>
            </a:endParaRPr>
          </a:p>
          <a:p>
            <a:pPr>
              <a:defRPr/>
            </a:pPr>
            <a:endParaRPr lang="en-US" altLang="zh-CN" sz="2400" b="1" dirty="0">
              <a:solidFill>
                <a:prstClr val="black"/>
              </a:solidFill>
              <a:cs typeface="+mn-ea"/>
              <a:sym typeface="+mn-lt"/>
            </a:endParaRPr>
          </a:p>
          <a:p>
            <a:pPr>
              <a:defRPr/>
            </a:pPr>
            <a:endParaRPr lang="en-US" altLang="zh-CN" sz="2400" dirty="0">
              <a:solidFill>
                <a:srgbClr val="C00000"/>
              </a:solidFill>
              <a:cs typeface="+mn-ea"/>
              <a:sym typeface="+mn-lt"/>
            </a:endParaRPr>
          </a:p>
          <a:p>
            <a:pPr>
              <a:defRPr/>
            </a:pPr>
            <a:endParaRPr lang="zh-CN" altLang="en-US" sz="2400" dirty="0">
              <a:solidFill>
                <a:srgbClr val="C00000"/>
              </a:solidFill>
              <a:cs typeface="+mn-ea"/>
              <a:sym typeface="+mn-lt"/>
            </a:endParaRPr>
          </a:p>
          <a:p>
            <a:pPr>
              <a:defRPr/>
            </a:pPr>
            <a:endParaRPr lang="zh-CN" altLang="en-US" sz="2400" dirty="0">
              <a:solidFill>
                <a:srgbClr val="C00000"/>
              </a:solidFill>
              <a:cs typeface="+mn-ea"/>
              <a:sym typeface="+mn-lt"/>
            </a:endParaRPr>
          </a:p>
          <a:p>
            <a:pPr>
              <a:defRPr/>
            </a:pPr>
            <a:endParaRPr lang="zh-CN" altLang="en-US" sz="2400" dirty="0" err="1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4414280" y="2736931"/>
            <a:ext cx="719188" cy="1177245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2400" dirty="0" err="1">
                <a:solidFill>
                  <a:srgbClr val="C00000"/>
                </a:solidFill>
                <a:cs typeface="+mn-ea"/>
                <a:sym typeface="+mn-lt"/>
              </a:rPr>
              <a:t>diàn</a:t>
            </a:r>
            <a:endParaRPr lang="en-US" altLang="zh-CN" sz="2400" dirty="0">
              <a:solidFill>
                <a:srgbClr val="C00000"/>
              </a:solidFill>
              <a:cs typeface="+mn-ea"/>
              <a:sym typeface="+mn-lt"/>
            </a:endParaRPr>
          </a:p>
          <a:p>
            <a:pPr>
              <a:defRPr/>
            </a:pPr>
            <a:endParaRPr lang="zh-CN" altLang="en-US" sz="2400" dirty="0">
              <a:solidFill>
                <a:srgbClr val="C00000"/>
              </a:solidFill>
              <a:cs typeface="+mn-ea"/>
              <a:sym typeface="+mn-lt"/>
            </a:endParaRPr>
          </a:p>
          <a:p>
            <a:pPr>
              <a:defRPr/>
            </a:pPr>
            <a:endParaRPr lang="zh-CN" altLang="en-US" sz="2400" dirty="0" err="1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2864532" y="2734952"/>
            <a:ext cx="907941" cy="2285241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2400" dirty="0">
                <a:solidFill>
                  <a:srgbClr val="C00000"/>
                </a:solidFill>
                <a:cs typeface="+mn-ea"/>
                <a:sym typeface="+mn-lt"/>
              </a:rPr>
              <a:t> </a:t>
            </a:r>
            <a:r>
              <a:rPr lang="en-US" altLang="zh-CN" sz="2400" dirty="0" err="1">
                <a:solidFill>
                  <a:srgbClr val="C00000"/>
                </a:solidFill>
                <a:cs typeface="+mn-ea"/>
                <a:sym typeface="+mn-lt"/>
              </a:rPr>
              <a:t>chén</a:t>
            </a:r>
            <a:endParaRPr lang="en-US" altLang="zh-CN" sz="2400" dirty="0">
              <a:solidFill>
                <a:srgbClr val="C00000"/>
              </a:solidFill>
              <a:cs typeface="+mn-ea"/>
              <a:sym typeface="+mn-lt"/>
            </a:endParaRPr>
          </a:p>
          <a:p>
            <a:pPr>
              <a:defRPr/>
            </a:pPr>
            <a:endParaRPr lang="en-US" altLang="zh-CN" sz="2400" b="1" dirty="0">
              <a:solidFill>
                <a:prstClr val="black"/>
              </a:solidFill>
              <a:cs typeface="+mn-ea"/>
              <a:sym typeface="+mn-lt"/>
            </a:endParaRPr>
          </a:p>
          <a:p>
            <a:pPr>
              <a:defRPr/>
            </a:pPr>
            <a:endParaRPr lang="zh-CN" altLang="en-US" sz="2400" dirty="0">
              <a:solidFill>
                <a:srgbClr val="C00000"/>
              </a:solidFill>
              <a:cs typeface="+mn-ea"/>
              <a:sym typeface="+mn-lt"/>
            </a:endParaRPr>
          </a:p>
          <a:p>
            <a:pPr>
              <a:defRPr/>
            </a:pPr>
            <a:endParaRPr lang="zh-CN" altLang="en-US" sz="2400" dirty="0">
              <a:solidFill>
                <a:srgbClr val="C00000"/>
              </a:solidFill>
              <a:cs typeface="+mn-ea"/>
              <a:sym typeface="+mn-lt"/>
            </a:endParaRPr>
          </a:p>
          <a:p>
            <a:pPr>
              <a:defRPr/>
            </a:pPr>
            <a:endParaRPr lang="zh-CN" altLang="en-US" sz="2400" dirty="0">
              <a:solidFill>
                <a:srgbClr val="C00000"/>
              </a:solidFill>
              <a:cs typeface="+mn-ea"/>
              <a:sym typeface="+mn-lt"/>
            </a:endParaRPr>
          </a:p>
          <a:p>
            <a:pPr>
              <a:defRPr/>
            </a:pPr>
            <a:endParaRPr lang="en-US" altLang="zh-CN" sz="2400" dirty="0">
              <a:solidFill>
                <a:srgbClr val="C00000"/>
              </a:solidFill>
              <a:cs typeface="+mn-ea"/>
              <a:sym typeface="+mn-lt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6008054" y="2697140"/>
            <a:ext cx="821379" cy="438581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2400" dirty="0" err="1">
                <a:solidFill>
                  <a:srgbClr val="C00000"/>
                </a:solidFill>
                <a:cs typeface="+mn-ea"/>
                <a:sym typeface="+mn-lt"/>
              </a:rPr>
              <a:t>héng</a:t>
            </a:r>
          </a:p>
        </p:txBody>
      </p:sp>
      <p:sp>
        <p:nvSpPr>
          <p:cNvPr id="21" name="矩形 20"/>
          <p:cNvSpPr/>
          <p:nvPr/>
        </p:nvSpPr>
        <p:spPr>
          <a:xfrm>
            <a:off x="6978659" y="2696902"/>
            <a:ext cx="493164" cy="2285241"/>
          </a:xfrm>
          <a:prstGeom prst="rect">
            <a:avLst/>
          </a:prstGeom>
          <a:noFill/>
          <a:ln w="9525">
            <a:noFill/>
          </a:ln>
        </p:spPr>
        <p:txBody>
          <a:bodyPr wrap="non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2400" dirty="0">
                <a:solidFill>
                  <a:srgbClr val="C00000"/>
                </a:solidFill>
                <a:cs typeface="+mn-ea"/>
                <a:sym typeface="+mn-lt"/>
              </a:rPr>
              <a:t> </a:t>
            </a:r>
            <a:r>
              <a:rPr lang="en-US" altLang="zh-CN" sz="2400" dirty="0" err="1">
                <a:solidFill>
                  <a:srgbClr val="C00000"/>
                </a:solidFill>
                <a:cs typeface="+mn-ea"/>
                <a:sym typeface="+mn-lt"/>
              </a:rPr>
              <a:t>fǔ</a:t>
            </a:r>
            <a:endParaRPr lang="en-US" altLang="zh-CN" sz="2400" dirty="0">
              <a:solidFill>
                <a:srgbClr val="C00000"/>
              </a:solidFill>
              <a:cs typeface="+mn-ea"/>
              <a:sym typeface="+mn-lt"/>
            </a:endParaRPr>
          </a:p>
          <a:p>
            <a:pPr>
              <a:defRPr/>
            </a:pPr>
            <a:endParaRPr lang="zh-CN" altLang="en-US" sz="2400" b="1" dirty="0">
              <a:solidFill>
                <a:prstClr val="black"/>
              </a:solidFill>
              <a:cs typeface="+mn-ea"/>
              <a:sym typeface="+mn-lt"/>
            </a:endParaRPr>
          </a:p>
          <a:p>
            <a:pPr>
              <a:defRPr/>
            </a:pPr>
            <a:endParaRPr lang="zh-CN" altLang="en-US" sz="2400" dirty="0">
              <a:solidFill>
                <a:srgbClr val="C00000"/>
              </a:solidFill>
              <a:cs typeface="+mn-ea"/>
              <a:sym typeface="+mn-lt"/>
            </a:endParaRPr>
          </a:p>
          <a:p>
            <a:pPr>
              <a:defRPr/>
            </a:pPr>
            <a:endParaRPr lang="zh-CN" altLang="en-US" sz="2400" dirty="0">
              <a:solidFill>
                <a:srgbClr val="C00000"/>
              </a:solidFill>
              <a:cs typeface="+mn-ea"/>
              <a:sym typeface="+mn-lt"/>
            </a:endParaRPr>
          </a:p>
          <a:p>
            <a:pPr>
              <a:defRPr/>
            </a:pPr>
            <a:endParaRPr lang="zh-CN" altLang="en-US" sz="2400" dirty="0">
              <a:solidFill>
                <a:srgbClr val="C00000"/>
              </a:solidFill>
              <a:cs typeface="+mn-ea"/>
              <a:sym typeface="+mn-lt"/>
            </a:endParaRPr>
          </a:p>
          <a:p>
            <a:pPr>
              <a:defRPr/>
            </a:pPr>
            <a:endParaRPr lang="zh-CN" altLang="en-US" sz="2400" dirty="0" err="1">
              <a:solidFill>
                <a:srgbClr val="C00000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33499" y="250336"/>
            <a:ext cx="309372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字词揭秘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879189" y="1489962"/>
            <a:ext cx="1292662" cy="346249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1800" dirty="0">
                <a:solidFill>
                  <a:srgbClr val="5B9BD5"/>
                </a:solidFill>
                <a:cs typeface="+mn-ea"/>
                <a:sym typeface="+mn-lt"/>
              </a:rPr>
              <a:t>词语学习：</a:t>
            </a:r>
          </a:p>
        </p:txBody>
      </p:sp>
      <p:sp>
        <p:nvSpPr>
          <p:cNvPr id="23" name="矩形 4"/>
          <p:cNvSpPr>
            <a:spLocks noChangeArrowheads="1"/>
          </p:cNvSpPr>
          <p:nvPr/>
        </p:nvSpPr>
        <p:spPr bwMode="auto">
          <a:xfrm>
            <a:off x="1451816" y="2333562"/>
            <a:ext cx="1444229" cy="11464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68580" tIns="34290" rIns="68580" bIns="34290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ts val="4200"/>
              </a:lnSpc>
              <a:defRPr/>
            </a:pPr>
            <a:r>
              <a:rPr lang="en-US" altLang="zh-CN" sz="1800" b="1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【</a:t>
            </a:r>
            <a:r>
              <a:rPr lang="zh-CN" altLang="en-US" sz="1800" b="1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奢望</a:t>
            </a:r>
            <a:r>
              <a:rPr lang="en-US" altLang="zh-CN" sz="1800" b="1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】</a:t>
            </a:r>
            <a:endParaRPr lang="zh-CN" altLang="en-US" sz="1800" b="1" dirty="0">
              <a:solidFill>
                <a:srgbClr val="0000FF"/>
              </a:solidFill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ts val="4200"/>
              </a:lnSpc>
              <a:defRPr/>
            </a:pPr>
            <a:r>
              <a:rPr lang="en-US" altLang="zh-CN" sz="1800" b="1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【</a:t>
            </a:r>
            <a:r>
              <a:rPr lang="zh-CN" altLang="en-US" sz="1800" b="1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晨曦</a:t>
            </a:r>
            <a:r>
              <a:rPr lang="en-US" altLang="zh-CN" sz="1800" dirty="0">
                <a:solidFill>
                  <a:srgbClr val="0000FF"/>
                </a:solidFill>
                <a:latin typeface="+mn-lt"/>
                <a:ea typeface="+mn-ea"/>
                <a:cs typeface="+mn-ea"/>
                <a:sym typeface="+mn-lt"/>
              </a:rPr>
              <a:t>】</a:t>
            </a:r>
          </a:p>
        </p:txBody>
      </p:sp>
      <p:cxnSp>
        <p:nvCxnSpPr>
          <p:cNvPr id="24" name="直接连接符 23"/>
          <p:cNvCxnSpPr/>
          <p:nvPr/>
        </p:nvCxnSpPr>
        <p:spPr>
          <a:xfrm>
            <a:off x="2538637" y="2769083"/>
            <a:ext cx="887016" cy="61436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5" name="矩形 5"/>
          <p:cNvSpPr>
            <a:spLocks noChangeArrowheads="1"/>
          </p:cNvSpPr>
          <p:nvPr/>
        </p:nvSpPr>
        <p:spPr bwMode="auto">
          <a:xfrm>
            <a:off x="3527220" y="3227519"/>
            <a:ext cx="4636115" cy="346249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00" b="1" dirty="0">
                <a:solidFill>
                  <a:prstClr val="black"/>
                </a:solidFill>
                <a:cs typeface="+mn-ea"/>
                <a:sym typeface="+mn-lt"/>
              </a:rPr>
              <a:t>过高、过分的希望。</a:t>
            </a:r>
            <a:endParaRPr lang="zh-CN" altLang="en-US" sz="18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6" name="矩形 5"/>
          <p:cNvSpPr>
            <a:spLocks noChangeArrowheads="1"/>
          </p:cNvSpPr>
          <p:nvPr/>
        </p:nvSpPr>
        <p:spPr bwMode="auto">
          <a:xfrm>
            <a:off x="3558325" y="2355819"/>
            <a:ext cx="4945940" cy="346249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zh-CN" altLang="en-US" sz="1800" b="1" dirty="0">
                <a:solidFill>
                  <a:prstClr val="black"/>
                </a:solidFill>
                <a:cs typeface="+mn-ea"/>
                <a:sym typeface="+mn-lt"/>
              </a:rPr>
              <a:t>黎明后的微光。</a:t>
            </a:r>
            <a:endParaRPr lang="en-US" altLang="zh-CN" sz="18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cxnSp>
        <p:nvCxnSpPr>
          <p:cNvPr id="27" name="直接连接符 26"/>
          <p:cNvCxnSpPr/>
          <p:nvPr/>
        </p:nvCxnSpPr>
        <p:spPr>
          <a:xfrm flipV="1">
            <a:off x="2538233" y="2588125"/>
            <a:ext cx="886146" cy="624155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33499" y="250336"/>
            <a:ext cx="309372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知识梳理</a:t>
            </a:r>
          </a:p>
        </p:txBody>
      </p:sp>
      <p:sp>
        <p:nvSpPr>
          <p:cNvPr id="10" name="矩形 5"/>
          <p:cNvSpPr/>
          <p:nvPr/>
        </p:nvSpPr>
        <p:spPr>
          <a:xfrm>
            <a:off x="789147" y="1358968"/>
            <a:ext cx="7044214" cy="103874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zh-CN" sz="2100" b="1" dirty="0">
                <a:solidFill>
                  <a:prstClr val="black"/>
                </a:solidFill>
                <a:cs typeface="+mn-ea"/>
                <a:sym typeface="+mn-lt"/>
              </a:rPr>
              <a:t>快速读读课文，这是《海的女儿》的结尾部分，如果让你给这个部分领取个题目，你认为是什么题目较合适？</a:t>
            </a:r>
            <a:endParaRPr lang="zh-CN" altLang="en-US" sz="1800" b="1" kern="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2" name="云形 11"/>
          <p:cNvSpPr/>
          <p:nvPr/>
        </p:nvSpPr>
        <p:spPr>
          <a:xfrm>
            <a:off x="2647950" y="3010570"/>
            <a:ext cx="3505200" cy="1091831"/>
          </a:xfrm>
          <a:prstGeom prst="cloud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>
              <a:defRPr/>
            </a:pPr>
            <a:r>
              <a:rPr lang="zh-CN" altLang="en-US" sz="2400" dirty="0">
                <a:solidFill>
                  <a:prstClr val="black"/>
                </a:solidFill>
                <a:cs typeface="+mn-ea"/>
                <a:sym typeface="+mn-lt"/>
              </a:rPr>
              <a:t>  王子结婚，美 人鱼化为泡沫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33499" y="250336"/>
            <a:ext cx="309372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整体感知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499" y="2135982"/>
            <a:ext cx="2271713" cy="3007519"/>
          </a:xfrm>
          <a:prstGeom prst="rect">
            <a:avLst/>
          </a:prstGeom>
        </p:spPr>
      </p:pic>
      <p:sp>
        <p:nvSpPr>
          <p:cNvPr id="7" name="矩形 6"/>
          <p:cNvSpPr/>
          <p:nvPr/>
        </p:nvSpPr>
        <p:spPr>
          <a:xfrm>
            <a:off x="2705212" y="1576092"/>
            <a:ext cx="5981033" cy="117724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algn="just" fontAlgn="base">
              <a:lnSpc>
                <a:spcPct val="150000"/>
              </a:lnSpc>
              <a:spcBef>
                <a:spcPts val="1800"/>
              </a:spcBef>
              <a:defRPr/>
            </a:pPr>
            <a:r>
              <a:rPr lang="zh-CN" altLang="zh-CN" sz="2400" b="1" dirty="0">
                <a:solidFill>
                  <a:prstClr val="black"/>
                </a:solidFill>
                <a:cs typeface="+mn-ea"/>
                <a:sym typeface="+mn-lt"/>
              </a:rPr>
              <a:t>给课文</a:t>
            </a:r>
            <a:r>
              <a:rPr lang="zh-CN" altLang="en-US" sz="2400" b="1" dirty="0">
                <a:solidFill>
                  <a:prstClr val="black"/>
                </a:solidFill>
                <a:cs typeface="+mn-ea"/>
                <a:sym typeface="+mn-lt"/>
              </a:rPr>
              <a:t>梳理脉络</a:t>
            </a:r>
            <a:r>
              <a:rPr lang="zh-CN" altLang="zh-CN" sz="2400" b="1" dirty="0">
                <a:solidFill>
                  <a:prstClr val="black"/>
                </a:solidFill>
                <a:cs typeface="+mn-ea"/>
                <a:sym typeface="+mn-lt"/>
              </a:rPr>
              <a:t>，</a:t>
            </a:r>
            <a:r>
              <a:rPr lang="zh-CN" altLang="en-US" sz="2400" b="1" dirty="0">
                <a:solidFill>
                  <a:prstClr val="black"/>
                </a:solidFill>
                <a:cs typeface="+mn-ea"/>
                <a:sym typeface="+mn-lt"/>
              </a:rPr>
              <a:t>你来简单说说课文主要讲了哪两部分内容。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33499" y="250336"/>
            <a:ext cx="3093720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pPr>
              <a:defRPr/>
            </a:pPr>
            <a:r>
              <a:rPr lang="zh-CN" altLang="en-US" sz="2400" dirty="0">
                <a:solidFill>
                  <a:prstClr val="black">
                    <a:lumMod val="75000"/>
                    <a:lumOff val="25000"/>
                  </a:prstClr>
                </a:solidFill>
                <a:cs typeface="+mn-ea"/>
                <a:sym typeface="+mn-lt"/>
              </a:rPr>
              <a:t>整体感知</a:t>
            </a:r>
          </a:p>
        </p:txBody>
      </p:sp>
      <p:sp>
        <p:nvSpPr>
          <p:cNvPr id="4" name="文本框 99"/>
          <p:cNvSpPr txBox="1"/>
          <p:nvPr/>
        </p:nvSpPr>
        <p:spPr>
          <a:xfrm>
            <a:off x="2104184" y="1251951"/>
            <a:ext cx="7765284" cy="1038746"/>
          </a:xfrm>
          <a:prstGeom prst="rect">
            <a:avLst/>
          </a:prstGeom>
          <a:noFill/>
          <a:ln w="9525"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100" b="1" dirty="0">
                <a:solidFill>
                  <a:srgbClr val="FF0000"/>
                </a:solidFill>
                <a:cs typeface="+mn-ea"/>
                <a:sym typeface="+mn-lt"/>
              </a:rPr>
              <a:t>第一部分讲了美人鱼眼睁睁地看着王子娶了别的公主。</a:t>
            </a:r>
          </a:p>
          <a:p>
            <a:pPr>
              <a:lnSpc>
                <a:spcPct val="150000"/>
              </a:lnSpc>
              <a:defRPr/>
            </a:pPr>
            <a:r>
              <a:rPr lang="zh-CN" altLang="en-US" sz="2100" b="1" dirty="0">
                <a:solidFill>
                  <a:srgbClr val="FF0000"/>
                </a:solidFill>
                <a:cs typeface="+mn-ea"/>
                <a:sym typeface="+mn-lt"/>
              </a:rPr>
              <a:t>第二部分讲了美人鱼没有加害王子，自己变成了泡沫。</a:t>
            </a: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499" y="2135982"/>
            <a:ext cx="2271713" cy="300751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BOXSTYLE_SHAPETYPE" val="0"/>
  <p:tag name="KSO_WM_UNIT_TEXTBOXSTYLE_TEMPLATETYPE" val="1"/>
  <p:tag name="KSO_WM_UNIT_PRESET_TEXT" val="点击此处添加正文，文字是您思想的提炼。&#10;为了演示发布的良好效果，请言简意赅的阐述您的观点。&#10;您的正文已经经简明扼要。字字珠玑，但信息却千丝万缕、错综复杂。"/>
  <p:tag name="KSO_WM_UNIT_NOCLEAR" val="1"/>
  <p:tag name="KSO_WM_UNIT_VALUE" val="88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mixed20201947_12*f*1"/>
  <p:tag name="KSO_WM_TEMPLATE_CATEGORY" val="mixed"/>
  <p:tag name="KSO_WM_TEMPLATE_INDEX" val="20201947"/>
  <p:tag name="KSO_WM_UNIT_LAYERLEVEL" val="1"/>
  <p:tag name="KSO_WM_TAG_VERSION" val="1.0"/>
  <p:tag name="KSO_WM_BEAUTIFY_FLAG" val="#wm#"/>
  <p:tag name="KSO_WM_UNIT_TEXTBOXSTYLE_GUID" val="{8e9f16ac-f269-49a8-90f7-4ad4d50a100b}"/>
  <p:tag name="KSO_WM_UNIT_TEXTBOXSTYLE_TEMPLATEID" val="3132584"/>
  <p:tag name="KSO_WM_UNIT_TEXTBOXSTYLE_TYPE" val="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BOXSTYLE_SHAPETYPE" val="0"/>
  <p:tag name="KSO_WM_UNIT_TEXTBOXSTYLE_TEMPLATETYPE" val="1"/>
  <p:tag name="KSO_WM_UNIT_PRESET_TEXT" val="点击此处添加正文，文字是您思想的提炼。&#10;为了演示发布的良好效果，请言简意赅的阐述您的观点。&#10;您的正文已经经简明扼要。字字珠玑，但信息却千丝万缕、错综复杂。"/>
  <p:tag name="KSO_WM_UNIT_NOCLEAR" val="1"/>
  <p:tag name="KSO_WM_UNIT_VALUE" val="88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mixed20201947_12*f*1"/>
  <p:tag name="KSO_WM_TEMPLATE_CATEGORY" val="mixed"/>
  <p:tag name="KSO_WM_TEMPLATE_INDEX" val="20201947"/>
  <p:tag name="KSO_WM_UNIT_LAYERLEVEL" val="1"/>
  <p:tag name="KSO_WM_TAG_VERSION" val="1.0"/>
  <p:tag name="KSO_WM_BEAUTIFY_FLAG" val="#wm#"/>
  <p:tag name="KSO_WM_UNIT_TEXTBOXSTYLE_GUID" val="{8e9f16ac-f269-49a8-90f7-4ad4d50a100b}"/>
  <p:tag name="KSO_WM_UNIT_TEXTBOXSTYLE_TEMPLATEID" val="3132584"/>
  <p:tag name="KSO_WM_UNIT_TEXTBOXSTYLE_TYPE" val="8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TEXTBOXSTYLE_SHAPETYPE" val="0"/>
  <p:tag name="KSO_WM_UNIT_TEXTBOXSTYLE_TEMPLATETYPE" val="1"/>
  <p:tag name="KSO_WM_UNIT_PRESET_TEXT" val="点击此处添加正文，文字是您思想的提炼。&#10;为了演示发布的良好效果，请言简意赅的阐述您的观点。&#10;您的正文已经经简明扼要。字字珠玑，但信息却千丝万缕、错综复杂。"/>
  <p:tag name="KSO_WM_UNIT_NOCLEAR" val="1"/>
  <p:tag name="KSO_WM_UNIT_VALUE" val="88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mixed20201947_12*f*1"/>
  <p:tag name="KSO_WM_TEMPLATE_CATEGORY" val="mixed"/>
  <p:tag name="KSO_WM_TEMPLATE_INDEX" val="20201947"/>
  <p:tag name="KSO_WM_UNIT_LAYERLEVEL" val="1"/>
  <p:tag name="KSO_WM_TAG_VERSION" val="1.0"/>
  <p:tag name="KSO_WM_BEAUTIFY_FLAG" val="#wm#"/>
  <p:tag name="KSO_WM_UNIT_TEXTBOXSTYLE_GUID" val="{8e9f16ac-f269-49a8-90f7-4ad4d50a100b}"/>
  <p:tag name="KSO_WM_UNIT_TEXTBOXSTYLE_TEMPLATEID" val="3132584"/>
  <p:tag name="KSO_WM_UNIT_TEXTBOXSTYLE_TYPE" val="8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5jywl42z">
      <a:majorFont>
        <a:latin typeface="Arial"/>
        <a:ea typeface="思源黑体 CN Regular"/>
        <a:cs typeface=""/>
      </a:majorFont>
      <a:minorFont>
        <a:latin typeface="Arial"/>
        <a:ea typeface="思源黑体 CN Regular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966</Words>
  <Application>Microsoft Office PowerPoint</Application>
  <PresentationFormat>全屏显示(16:9)</PresentationFormat>
  <Paragraphs>145</Paragraphs>
  <Slides>22</Slides>
  <Notes>22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22</vt:i4>
      </vt:variant>
    </vt:vector>
  </HeadingPairs>
  <TitlesOfParts>
    <vt:vector size="32" baseType="lpstr">
      <vt:lpstr>FandolFang R</vt:lpstr>
      <vt:lpstr>Meiryo</vt:lpstr>
      <vt:lpstr>思源黑体 CN Regular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cp:lastModifiedBy>kan</cp:lastModifiedBy>
  <cp:revision>31</cp:revision>
  <dcterms:created xsi:type="dcterms:W3CDTF">2020-08-05T19:27:00Z</dcterms:created>
  <dcterms:modified xsi:type="dcterms:W3CDTF">2021-09-28T11:12:19Z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2052-11.1.0.9912</vt:lpwstr>
  </property>
</Properties>
</file>