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2"/>
  </p:sldMasterIdLst>
  <p:notesMasterIdLst>
    <p:notesMasterId r:id="rId50"/>
  </p:notesMasterIdLst>
  <p:handoutMasterIdLst>
    <p:handoutMasterId r:id="rId51"/>
  </p:handoutMasterIdLst>
  <p:sldIdLst>
    <p:sldId id="585" r:id="rId3"/>
    <p:sldId id="732" r:id="rId4"/>
    <p:sldId id="397" r:id="rId5"/>
    <p:sldId id="359" r:id="rId6"/>
    <p:sldId id="733" r:id="rId7"/>
    <p:sldId id="426" r:id="rId8"/>
    <p:sldId id="589" r:id="rId9"/>
    <p:sldId id="587" r:id="rId10"/>
    <p:sldId id="588" r:id="rId11"/>
    <p:sldId id="734" r:id="rId12"/>
    <p:sldId id="736" r:id="rId13"/>
    <p:sldId id="526" r:id="rId14"/>
    <p:sldId id="823" r:id="rId15"/>
    <p:sldId id="266" r:id="rId16"/>
    <p:sldId id="555" r:id="rId17"/>
    <p:sldId id="794" r:id="rId18"/>
    <p:sldId id="595" r:id="rId19"/>
    <p:sldId id="457" r:id="rId20"/>
    <p:sldId id="506" r:id="rId21"/>
    <p:sldId id="791" r:id="rId22"/>
    <p:sldId id="792" r:id="rId23"/>
    <p:sldId id="640" r:id="rId24"/>
    <p:sldId id="796" r:id="rId25"/>
    <p:sldId id="643" r:id="rId26"/>
    <p:sldId id="797" r:id="rId27"/>
    <p:sldId id="645" r:id="rId28"/>
    <p:sldId id="646" r:id="rId29"/>
    <p:sldId id="799" r:id="rId30"/>
    <p:sldId id="647" r:id="rId31"/>
    <p:sldId id="648" r:id="rId32"/>
    <p:sldId id="781" r:id="rId33"/>
    <p:sldId id="621" r:id="rId34"/>
    <p:sldId id="801" r:id="rId35"/>
    <p:sldId id="623" r:id="rId36"/>
    <p:sldId id="802" r:id="rId37"/>
    <p:sldId id="666" r:id="rId38"/>
    <p:sldId id="677" r:id="rId39"/>
    <p:sldId id="803" r:id="rId40"/>
    <p:sldId id="804" r:id="rId41"/>
    <p:sldId id="270" r:id="rId42"/>
    <p:sldId id="667" r:id="rId43"/>
    <p:sldId id="783" r:id="rId44"/>
    <p:sldId id="855" r:id="rId45"/>
    <p:sldId id="856" r:id="rId46"/>
    <p:sldId id="857" r:id="rId47"/>
    <p:sldId id="556" r:id="rId48"/>
    <p:sldId id="858" r:id="rId4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1">
          <p15:clr>
            <a:srgbClr val="A4A3A4"/>
          </p15:clr>
        </p15:guide>
        <p15:guide id="2" pos="2937">
          <p15:clr>
            <a:srgbClr val="A4A3A4"/>
          </p15:clr>
        </p15:guide>
      </p15:sldGuideLst>
    </p:ext>
    <p:ext uri="{2D200454-40CA-4A62-9FC3-DE9A4176ACB9}">
      <p15:notesGuideLst xmlns:p15="http://schemas.microsoft.com/office/powerpoint/2012/main">
        <p15:guide id="1" orient="horz" pos="2917">
          <p15:clr>
            <a:srgbClr val="A4A3A4"/>
          </p15:clr>
        </p15:guide>
        <p15:guide id="2" pos="220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9A5"/>
    <a:srgbClr val="0000FF"/>
    <a:srgbClr val="FFFFFF"/>
    <a:srgbClr val="FF00FF"/>
    <a:srgbClr val="D5FEF8"/>
    <a:srgbClr val="6A8571"/>
    <a:srgbClr val="B9C401"/>
    <a:srgbClr val="7D11B5"/>
    <a:srgbClr val="26CAC8"/>
    <a:srgbClr val="FCC8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6314" autoAdjust="0"/>
  </p:normalViewPr>
  <p:slideViewPr>
    <p:cSldViewPr>
      <p:cViewPr varScale="1">
        <p:scale>
          <a:sx n="143" d="100"/>
          <a:sy n="143" d="100"/>
        </p:scale>
        <p:origin x="684" y="120"/>
      </p:cViewPr>
      <p:guideLst>
        <p:guide orient="horz" pos="1641"/>
        <p:guide pos="2937"/>
      </p:guideLst>
    </p:cSldViewPr>
  </p:slideViewPr>
  <p:outlineViewPr>
    <p:cViewPr>
      <p:scale>
        <a:sx n="33" d="100"/>
        <a:sy n="33" d="100"/>
      </p:scale>
      <p:origin x="0" y="1674"/>
    </p:cViewPr>
  </p:outlineViewPr>
  <p:notesTextViewPr>
    <p:cViewPr>
      <p:scale>
        <a:sx n="1" d="1"/>
        <a:sy n="1" d="1"/>
      </p:scale>
      <p:origin x="0" y="0"/>
    </p:cViewPr>
  </p:notesTextViewPr>
  <p:notesViewPr>
    <p:cSldViewPr>
      <p:cViewPr varScale="1">
        <p:scale>
          <a:sx n="68" d="100"/>
          <a:sy n="68" d="100"/>
        </p:scale>
        <p:origin x="-2856" y="-108"/>
      </p:cViewPr>
      <p:guideLst>
        <p:guide orient="horz" pos="2917"/>
        <p:guide pos="220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33FA5A-66A3-4316-878E-E77A88EE2E73}" type="datetimeFigureOut">
              <a:rPr lang="zh-CN" altLang="en-US" smtClean="0"/>
              <a:pPr/>
              <a:t>2021/9/26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068CAC-6640-417F-821E-54E16AA235FA}" type="slidenum">
              <a:rPr lang="zh-CN" altLang="en-US" smtClean="0"/>
              <a:pPr/>
              <a:t>‹#›</a:t>
            </a:fld>
            <a:endParaRPr lang="zh-CN" altLang="en-US"/>
          </a:p>
        </p:txBody>
      </p:sp>
    </p:spTree>
    <p:extLst>
      <p:ext uri="{BB962C8B-B14F-4D97-AF65-F5344CB8AC3E}">
        <p14:creationId xmlns:p14="http://schemas.microsoft.com/office/powerpoint/2010/main" val="16332685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2021/9/26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352267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32753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mtClean="0"/>
              <a:t>https://www.ypppt.com/</a:t>
            </a:r>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23</a:t>
            </a:fld>
            <a:endParaRPr lang="zh-CN" altLang="en-US"/>
          </a:p>
        </p:txBody>
      </p:sp>
    </p:spTree>
    <p:extLst>
      <p:ext uri="{BB962C8B-B14F-4D97-AF65-F5344CB8AC3E}">
        <p14:creationId xmlns:p14="http://schemas.microsoft.com/office/powerpoint/2010/main" val="3791278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20690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9860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9543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14264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5324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0712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3625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1_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pPr/>
              <a:t>2021/9/26</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369219"/>
            <a:ext cx="78867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3844"/>
          </a:xfrm>
        </p:spPr>
        <p:txBody>
          <a:bodyPr/>
          <a:lstStyle/>
          <a:p>
            <a:fld id="{D997B5FA-0921-464F-AAE1-844C04324D75}" type="datetimeFigureOut">
              <a:rPr lang="zh-CN" altLang="en-US" smtClean="0"/>
              <a:pPr/>
              <a:t>2021/9/26</a:t>
            </a:fld>
            <a:endParaRPr lang="zh-CN" altLang="en-US"/>
          </a:p>
        </p:txBody>
      </p:sp>
      <p:sp>
        <p:nvSpPr>
          <p:cNvPr id="5" name="页脚占位符 4"/>
          <p:cNvSpPr>
            <a:spLocks noGrp="1"/>
          </p:cNvSpPr>
          <p:nvPr>
            <p:ph type="ftr" sz="quarter" idx="11"/>
          </p:nvPr>
        </p:nvSpPr>
        <p:spPr>
          <a:xfrm>
            <a:off x="3028950" y="4767263"/>
            <a:ext cx="3086100" cy="273844"/>
          </a:xfr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8228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4684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2324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8155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7854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2021/9/26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4575624"/>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tags" Target="../tags/tag17.xml"/><Relationship Id="rId3" Type="http://schemas.openxmlformats.org/officeDocument/2006/relationships/tags" Target="../tags/tag12.xml"/><Relationship Id="rId7" Type="http://schemas.openxmlformats.org/officeDocument/2006/relationships/tags" Target="../tags/tag16.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9"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tags" Target="../tags/tag25.xml"/><Relationship Id="rId3" Type="http://schemas.openxmlformats.org/officeDocument/2006/relationships/tags" Target="../tags/tag20.xml"/><Relationship Id="rId7" Type="http://schemas.openxmlformats.org/officeDocument/2006/relationships/tags" Target="../tags/tag2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9"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p:cNvSpPr txBox="1"/>
          <p:nvPr/>
        </p:nvSpPr>
        <p:spPr>
          <a:xfrm>
            <a:off x="0" y="1701165"/>
            <a:ext cx="9144000" cy="769441"/>
          </a:xfrm>
          <a:prstGeom prst="rect">
            <a:avLst/>
          </a:prstGeom>
          <a:noFill/>
          <a:extLst>
            <a:ext uri="{909E8E84-426E-40DD-AFC4-6F175D3DCCD1}">
              <a14:hiddenFill xmlns:a14="http://schemas.microsoft.com/office/drawing/2010/main">
                <a:solidFill>
                  <a:srgbClr val="FFEBD2">
                    <a:alpha val="53000"/>
                  </a:srgbClr>
                </a:solidFill>
              </a14:hiddenFill>
            </a:ext>
          </a:extLst>
        </p:spPr>
        <p:txBody>
          <a:bodyPr wrap="square" rtlCol="0">
            <a:spAutoFit/>
            <a:scene3d>
              <a:camera prst="orthographicFront"/>
              <a:lightRig rig="threePt" dir="t"/>
            </a:scene3d>
          </a:bodyPr>
          <a:lstStyle/>
          <a:p>
            <a:pPr algn="ctr"/>
            <a:r>
              <a:rPr lang="en-US" altLang="zh-CN" sz="4400" b="1" dirty="0">
                <a:ln w="6600">
                  <a:solidFill>
                    <a:schemeClr val="accent2"/>
                  </a:solidFill>
                  <a:prstDash val="solid"/>
                </a:ln>
                <a:effectLst>
                  <a:outerShdw dist="38100" dir="2700000" algn="tl" rotWithShape="0">
                    <a:schemeClr val="accent2"/>
                  </a:outerShdw>
                </a:effectLst>
                <a:latin typeface="微软雅黑" pitchFamily="34" charset="-122"/>
                <a:ea typeface="微软雅黑" pitchFamily="34" charset="-122"/>
                <a:cs typeface="黑体" panose="02010600030101010101" pitchFamily="2" charset="-122"/>
              </a:rPr>
              <a:t>23“诺曼底号”遇难记</a:t>
            </a:r>
          </a:p>
        </p:txBody>
      </p:sp>
      <p:sp>
        <p:nvSpPr>
          <p:cNvPr id="4" name="文本框 3"/>
          <p:cNvSpPr txBox="1"/>
          <p:nvPr/>
        </p:nvSpPr>
        <p:spPr>
          <a:xfrm>
            <a:off x="1052438" y="555526"/>
            <a:ext cx="3519562" cy="400110"/>
          </a:xfrm>
          <a:prstGeom prst="rect">
            <a:avLst/>
          </a:prstGeom>
          <a:noFill/>
          <a:extLst>
            <a:ext uri="{909E8E84-426E-40DD-AFC4-6F175D3DCCD1}">
              <a14:hiddenFill xmlns:a14="http://schemas.microsoft.com/office/drawing/2010/main">
                <a:solidFill>
                  <a:srgbClr val="FFEBD2">
                    <a:alpha val="53000"/>
                  </a:srgbClr>
                </a:solidFill>
              </a14:hiddenFill>
            </a:ext>
          </a:extLst>
        </p:spPr>
        <p:txBody>
          <a:bodyPr wrap="square" rtlCol="0">
            <a:spAutoFit/>
            <a:scene3d>
              <a:camera prst="orthographicFront"/>
              <a:lightRig rig="threePt" dir="t"/>
            </a:scene3d>
          </a:bodyPr>
          <a:lstStyle/>
          <a:p>
            <a:r>
              <a:rPr lang="zh-CN" altLang="en-US" sz="2000" b="1" dirty="0">
                <a:ln w="6600">
                  <a:solidFill>
                    <a:schemeClr val="accent2"/>
                  </a:solidFill>
                  <a:prstDash val="solid"/>
                </a:ln>
                <a:effectLst>
                  <a:outerShdw dist="38100" dir="2700000" algn="tl" rotWithShape="0">
                    <a:schemeClr val="accent2"/>
                  </a:outerShdw>
                </a:effectLst>
                <a:latin typeface="黑体" panose="02010600030101010101" pitchFamily="2" charset="-122"/>
                <a:ea typeface="黑体" panose="02010600030101010101" pitchFamily="2" charset="-122"/>
                <a:cs typeface="黑体" panose="02010600030101010101" pitchFamily="2" charset="-122"/>
              </a:rPr>
              <a:t>部</a:t>
            </a:r>
            <a:r>
              <a:rPr lang="en-US" altLang="zh-CN" sz="2000" b="1" dirty="0" err="1" smtClean="0">
                <a:ln w="6600">
                  <a:solidFill>
                    <a:schemeClr val="accent2"/>
                  </a:solidFill>
                  <a:prstDash val="solid"/>
                </a:ln>
                <a:effectLst>
                  <a:outerShdw dist="38100" dir="2700000" algn="tl" rotWithShape="0">
                    <a:schemeClr val="accent2"/>
                  </a:outerShdw>
                </a:effectLst>
                <a:latin typeface="黑体" panose="02010600030101010101" pitchFamily="2" charset="-122"/>
                <a:ea typeface="黑体" panose="02010600030101010101" pitchFamily="2" charset="-122"/>
                <a:cs typeface="黑体" panose="02010600030101010101" pitchFamily="2" charset="-122"/>
              </a:rPr>
              <a:t>编版</a:t>
            </a:r>
            <a:r>
              <a:rPr lang="en-US" altLang="zh-CN" sz="2000" b="1" dirty="0" err="1">
                <a:ln w="6600">
                  <a:solidFill>
                    <a:schemeClr val="accent2"/>
                  </a:solidFill>
                  <a:prstDash val="solid"/>
                </a:ln>
                <a:effectLst>
                  <a:outerShdw dist="38100" dir="2700000" algn="tl" rotWithShape="0">
                    <a:schemeClr val="accent2"/>
                  </a:outerShdw>
                </a:effectLst>
                <a:latin typeface="黑体" panose="02010600030101010101" pitchFamily="2" charset="-122"/>
                <a:ea typeface="黑体" panose="02010600030101010101" pitchFamily="2" charset="-122"/>
                <a:cs typeface="黑体" panose="02010600030101010101" pitchFamily="2" charset="-122"/>
              </a:rPr>
              <a:t>•四年级下册</a:t>
            </a:r>
            <a:endParaRPr lang="en-US" altLang="zh-CN" sz="2000" b="1" dirty="0">
              <a:ln w="6600">
                <a:solidFill>
                  <a:schemeClr val="accent2"/>
                </a:solidFill>
                <a:prstDash val="solid"/>
              </a:ln>
              <a:effectLst>
                <a:outerShdw dist="38100" dir="2700000" algn="tl" rotWithShape="0">
                  <a:schemeClr val="accent2"/>
                </a:outerShdw>
              </a:effectLst>
              <a:latin typeface="黑体" panose="02010600030101010101" pitchFamily="2" charset="-122"/>
              <a:ea typeface="黑体" panose="02010600030101010101" pitchFamily="2" charset="-122"/>
              <a:cs typeface="黑体" panose="02010600030101010101" pitchFamily="2" charset="-122"/>
            </a:endParaRPr>
          </a:p>
        </p:txBody>
      </p:sp>
      <p:sp>
        <p:nvSpPr>
          <p:cNvPr id="5" name="矩形 4"/>
          <p:cNvSpPr/>
          <p:nvPr/>
        </p:nvSpPr>
        <p:spPr>
          <a:xfrm>
            <a:off x="4283968" y="3651870"/>
            <a:ext cx="962123" cy="344325"/>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1600" kern="0" dirty="0" smtClean="0">
                <a:solidFill>
                  <a:srgbClr val="000000"/>
                </a:solidFill>
                <a:latin typeface="微软雅黑" panose="020B0503020204020204" pitchFamily="34" charset="-122"/>
                <a:ea typeface="微软雅黑" panose="020B0503020204020204" pitchFamily="34" charset="-122"/>
              </a:rPr>
              <a:t>优品</a:t>
            </a:r>
            <a:r>
              <a:rPr lang="en-US" altLang="zh-CN" sz="1600" kern="0" dirty="0" smtClean="0">
                <a:solidFill>
                  <a:srgbClr val="000000"/>
                </a:solidFill>
                <a:latin typeface="微软雅黑" panose="020B0503020204020204" pitchFamily="34" charset="-122"/>
                <a:ea typeface="微软雅黑" panose="020B0503020204020204" pitchFamily="34" charset="-122"/>
              </a:rPr>
              <a:t>PPT</a:t>
            </a:r>
            <a:endParaRPr lang="en-US" altLang="zh-CN" sz="16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左大括号 3"/>
          <p:cNvSpPr/>
          <p:nvPr/>
        </p:nvSpPr>
        <p:spPr>
          <a:xfrm>
            <a:off x="6104890" y="1668145"/>
            <a:ext cx="291465" cy="1109980"/>
          </a:xfrm>
          <a:prstGeom prst="leftBrace">
            <a:avLst>
              <a:gd name="adj1" fmla="val 33147"/>
              <a:gd name="adj2" fmla="val 50000"/>
            </a:avLst>
          </a:prstGeom>
        </p:spPr>
        <p:style>
          <a:lnRef idx="2">
            <a:schemeClr val="dk1"/>
          </a:lnRef>
          <a:fillRef idx="0">
            <a:schemeClr val="dk1"/>
          </a:fillRef>
          <a:effectRef idx="1">
            <a:schemeClr val="dk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mn-ea"/>
              <a:cs typeface="+mn-cs"/>
            </a:endParaRPr>
          </a:p>
        </p:txBody>
      </p:sp>
      <p:pic>
        <p:nvPicPr>
          <p:cNvPr id="29" name="图片 28" descr="多音字"/>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570" y="499110"/>
            <a:ext cx="2273935" cy="859155"/>
          </a:xfrm>
          <a:prstGeom prst="rect">
            <a:avLst/>
          </a:prstGeom>
        </p:spPr>
      </p:pic>
      <p:sp>
        <p:nvSpPr>
          <p:cNvPr id="13" name="矩形 12"/>
          <p:cNvSpPr/>
          <p:nvPr/>
        </p:nvSpPr>
        <p:spPr>
          <a:xfrm>
            <a:off x="2308225" y="1397000"/>
            <a:ext cx="2268220" cy="706755"/>
          </a:xfrm>
          <a:prstGeom prst="rect">
            <a:avLst/>
          </a:prstGeom>
          <a:noFill/>
          <a:ln w="9525">
            <a:noFill/>
          </a:ln>
        </p:spPr>
        <p:txBody>
          <a:bodyPr wrap="square">
            <a:spAutoFit/>
          </a:bodyPr>
          <a:lstStyle/>
          <a:p>
            <a:pPr eaLnBrk="1" hangingPunct="1"/>
            <a:r>
              <a:rPr lang="en-US" altLang="zh-CN" sz="4000" b="1" dirty="0">
                <a:latin typeface="楷体" panose="02010609060101010101" charset="-122"/>
                <a:ea typeface="楷体" panose="02010609060101010101" charset="-122"/>
              </a:rPr>
              <a:t>____ </a:t>
            </a:r>
            <a:r>
              <a:rPr lang="zh-CN" altLang="en-US" sz="2800" b="1" dirty="0">
                <a:latin typeface="楷体" panose="02010609060101010101" charset="-122"/>
                <a:ea typeface="楷体" panose="02010609060101010101" charset="-122"/>
              </a:rPr>
              <a:t>刻薄</a:t>
            </a:r>
          </a:p>
        </p:txBody>
      </p:sp>
      <p:sp>
        <p:nvSpPr>
          <p:cNvPr id="15" name="左大括号 14"/>
          <p:cNvSpPr/>
          <p:nvPr/>
        </p:nvSpPr>
        <p:spPr>
          <a:xfrm>
            <a:off x="2212340" y="1668145"/>
            <a:ext cx="290830" cy="1111250"/>
          </a:xfrm>
          <a:prstGeom prst="leftBrace">
            <a:avLst>
              <a:gd name="adj1" fmla="val 33147"/>
              <a:gd name="adj2" fmla="val 50000"/>
            </a:avLst>
          </a:prstGeom>
        </p:spPr>
        <p:style>
          <a:lnRef idx="2">
            <a:schemeClr val="dk1"/>
          </a:lnRef>
          <a:fillRef idx="0">
            <a:schemeClr val="dk1"/>
          </a:fillRef>
          <a:effectRef idx="1">
            <a:schemeClr val="dk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mn-ea"/>
              <a:cs typeface="+mn-cs"/>
            </a:endParaRPr>
          </a:p>
        </p:txBody>
      </p:sp>
      <p:sp>
        <p:nvSpPr>
          <p:cNvPr id="16" name="矩形 15"/>
          <p:cNvSpPr/>
          <p:nvPr/>
        </p:nvSpPr>
        <p:spPr>
          <a:xfrm flipH="1">
            <a:off x="2308225" y="2176780"/>
            <a:ext cx="2267585" cy="706755"/>
          </a:xfrm>
          <a:prstGeom prst="rect">
            <a:avLst/>
          </a:prstGeom>
          <a:noFill/>
          <a:ln w="9525">
            <a:noFill/>
          </a:ln>
        </p:spPr>
        <p:txBody>
          <a:bodyPr wrap="square">
            <a:spAutoFit/>
          </a:bodyPr>
          <a:lstStyle/>
          <a:p>
            <a:pPr eaLnBrk="1" hangingPunct="1"/>
            <a:r>
              <a:rPr lang="en-US" altLang="zh-CN" sz="4000" b="1" dirty="0">
                <a:latin typeface="楷体" panose="02010609060101010101" charset="-122"/>
                <a:ea typeface="楷体" panose="02010609060101010101" charset="-122"/>
              </a:rPr>
              <a:t>____ </a:t>
            </a:r>
            <a:r>
              <a:rPr lang="zh-CN" altLang="en-US" sz="2800" b="1" dirty="0">
                <a:latin typeface="楷体" panose="02010609060101010101" charset="-122"/>
                <a:ea typeface="楷体" panose="02010609060101010101" charset="-122"/>
              </a:rPr>
              <a:t>薄脆</a:t>
            </a:r>
          </a:p>
        </p:txBody>
      </p:sp>
      <p:sp>
        <p:nvSpPr>
          <p:cNvPr id="17" name="矩形 16"/>
          <p:cNvSpPr/>
          <p:nvPr/>
        </p:nvSpPr>
        <p:spPr>
          <a:xfrm>
            <a:off x="2267585" y="2175510"/>
            <a:ext cx="1194435" cy="52197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lang="en-US" altLang="zh-CN" sz="2800" noProof="0" dirty="0">
                <a:ln>
                  <a:noFill/>
                </a:ln>
                <a:solidFill>
                  <a:srgbClr val="FF0000"/>
                </a:solidFill>
                <a:effectLst/>
                <a:uLnTx/>
                <a:uFillTx/>
                <a:latin typeface="Arial" panose="020B0604020202020204" pitchFamily="34" charset="0"/>
                <a:ea typeface="宋体" panose="02010600030101010101" pitchFamily="2" charset="-122"/>
                <a:sym typeface="+mn-ea"/>
              </a:rPr>
              <a:t>  </a:t>
            </a:r>
            <a:r>
              <a:rPr lang="en-US" altLang="zh-CN" sz="2800" noProof="0" dirty="0">
                <a:ln>
                  <a:noFill/>
                </a:ln>
                <a:solidFill>
                  <a:srgbClr val="FF0000"/>
                </a:solidFill>
                <a:effectLst/>
                <a:uLnTx/>
                <a:uFillTx/>
                <a:latin typeface="方正姚体" panose="02010601030101010101" charset="-122"/>
                <a:ea typeface="方正姚体" panose="02010601030101010101" charset="-122"/>
                <a:sym typeface="+mn-ea"/>
              </a:rPr>
              <a:t> báo</a:t>
            </a:r>
          </a:p>
        </p:txBody>
      </p:sp>
      <p:sp>
        <p:nvSpPr>
          <p:cNvPr id="18" name="矩形 17"/>
          <p:cNvSpPr/>
          <p:nvPr/>
        </p:nvSpPr>
        <p:spPr>
          <a:xfrm>
            <a:off x="2619375" y="1430020"/>
            <a:ext cx="601345" cy="52197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noFill/>
                </a:ln>
                <a:solidFill>
                  <a:srgbClr val="FF0000"/>
                </a:solidFill>
                <a:effectLst/>
                <a:uLnTx/>
                <a:uFillTx/>
                <a:latin typeface="方正姚体" panose="02010601030101010101" charset="-122"/>
                <a:ea typeface="方正姚体" panose="02010601030101010101" charset="-122"/>
                <a:cs typeface="+mn-cs"/>
              </a:rPr>
              <a:t>bó</a:t>
            </a:r>
          </a:p>
        </p:txBody>
      </p:sp>
      <p:sp>
        <p:nvSpPr>
          <p:cNvPr id="19" name="文本框 18"/>
          <p:cNvSpPr txBox="1"/>
          <p:nvPr/>
        </p:nvSpPr>
        <p:spPr>
          <a:xfrm>
            <a:off x="899160" y="3293110"/>
            <a:ext cx="7346315" cy="1210945"/>
          </a:xfrm>
          <a:prstGeom prst="rect">
            <a:avLst/>
          </a:prstGeom>
          <a:noFill/>
        </p:spPr>
        <p:txBody>
          <a:bodyPr wrap="square" rtlCol="0" anchor="t">
            <a:spAutoFit/>
          </a:bodyPr>
          <a:lstStyle/>
          <a:p>
            <a:pPr fontAlgn="auto">
              <a:lnSpc>
                <a:spcPct val="130000"/>
              </a:lnSpc>
            </a:pPr>
            <a:r>
              <a:rPr lang="en-US" altLang="zh-CN" sz="2800">
                <a:latin typeface="微软雅黑" panose="020B0503020204020204" charset="-122"/>
                <a:ea typeface="微软雅黑" panose="020B0503020204020204" charset="-122"/>
                <a:cs typeface="微软雅黑" panose="020B0503020204020204" charset="-122"/>
              </a:rPr>
              <a:t>      </a:t>
            </a:r>
            <a:r>
              <a:rPr sz="2800"/>
              <a:t>听闻这次事故有很多人不幸</a:t>
            </a:r>
            <a:r>
              <a:rPr sz="2800">
                <a:solidFill>
                  <a:srgbClr val="FF0000"/>
                </a:solidFill>
              </a:rPr>
              <a:t>遇难</a:t>
            </a:r>
            <a:r>
              <a:rPr sz="2800">
                <a:solidFill>
                  <a:srgbClr val="FF0000"/>
                </a:solidFill>
                <a:latin typeface="方正姚体" panose="02010601030101010101" charset="-122"/>
                <a:ea typeface="方正姚体" panose="02010601030101010101" charset="-122"/>
                <a:cs typeface="方正姚体" panose="02010601030101010101" charset="-122"/>
              </a:rPr>
              <a:t>（</a:t>
            </a:r>
            <a:r>
              <a:rPr lang="en-US" altLang="zh-CN" sz="2800" noProof="0" dirty="0">
                <a:ln>
                  <a:noFill/>
                </a:ln>
                <a:solidFill>
                  <a:srgbClr val="FF0000"/>
                </a:solidFill>
                <a:effectLst/>
                <a:uLnTx/>
                <a:uFillTx/>
                <a:latin typeface="方正姚体" panose="02010601030101010101" charset="-122"/>
                <a:ea typeface="方正姚体" panose="02010601030101010101" charset="-122"/>
                <a:cs typeface="方正姚体" panose="02010601030101010101" charset="-122"/>
                <a:sym typeface="+mn-ea"/>
              </a:rPr>
              <a:t>nàn</a:t>
            </a:r>
            <a:r>
              <a:rPr sz="2800">
                <a:solidFill>
                  <a:srgbClr val="FF0000"/>
                </a:solidFill>
                <a:latin typeface="方正姚体" panose="02010601030101010101" charset="-122"/>
                <a:ea typeface="方正姚体" panose="02010601030101010101" charset="-122"/>
                <a:cs typeface="方正姚体" panose="02010601030101010101" charset="-122"/>
              </a:rPr>
              <a:t>）</a:t>
            </a:r>
            <a:r>
              <a:rPr sz="2800"/>
              <a:t>，</a:t>
            </a:r>
          </a:p>
          <a:p>
            <a:pPr fontAlgn="auto">
              <a:lnSpc>
                <a:spcPct val="130000"/>
              </a:lnSpc>
            </a:pPr>
            <a:r>
              <a:rPr sz="2800"/>
              <a:t>奶奶</a:t>
            </a:r>
            <a:r>
              <a:rPr sz="2800">
                <a:solidFill>
                  <a:srgbClr val="FF0000"/>
                </a:solidFill>
              </a:rPr>
              <a:t>难</a:t>
            </a:r>
            <a:r>
              <a:rPr sz="2800">
                <a:solidFill>
                  <a:srgbClr val="FF0000"/>
                </a:solidFill>
                <a:latin typeface="方正姚体" panose="02010601030101010101" charset="-122"/>
                <a:ea typeface="方正姚体" panose="02010601030101010101" charset="-122"/>
                <a:cs typeface="方正姚体" panose="02010601030101010101" charset="-122"/>
              </a:rPr>
              <a:t>（</a:t>
            </a:r>
            <a:r>
              <a:rPr lang="en-US" altLang="zh-CN" sz="2800" noProof="0" dirty="0">
                <a:ln>
                  <a:noFill/>
                </a:ln>
                <a:solidFill>
                  <a:srgbClr val="FF0000"/>
                </a:solidFill>
                <a:effectLst/>
                <a:uLnTx/>
                <a:uFillTx/>
                <a:latin typeface="方正姚体" panose="02010601030101010101" charset="-122"/>
                <a:ea typeface="方正姚体" panose="02010601030101010101" charset="-122"/>
                <a:cs typeface="方正姚体" panose="02010601030101010101" charset="-122"/>
                <a:sym typeface="+mn-ea"/>
              </a:rPr>
              <a:t>nán</a:t>
            </a:r>
            <a:r>
              <a:rPr sz="2800">
                <a:solidFill>
                  <a:srgbClr val="FF0000"/>
                </a:solidFill>
                <a:latin typeface="方正姚体" panose="02010601030101010101" charset="-122"/>
                <a:ea typeface="方正姚体" panose="02010601030101010101" charset="-122"/>
                <a:cs typeface="方正姚体" panose="02010601030101010101" charset="-122"/>
              </a:rPr>
              <a:t>）</a:t>
            </a:r>
            <a:r>
              <a:rPr sz="2800">
                <a:solidFill>
                  <a:srgbClr val="FF0000"/>
                </a:solidFill>
              </a:rPr>
              <a:t>过</a:t>
            </a:r>
            <a:r>
              <a:rPr sz="2800"/>
              <a:t>得掉下了眼泪。</a:t>
            </a:r>
          </a:p>
        </p:txBody>
      </p:sp>
      <p:pic>
        <p:nvPicPr>
          <p:cNvPr id="10242" name="图片 1" descr="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6775" y="1776095"/>
            <a:ext cx="1345565" cy="894715"/>
          </a:xfrm>
          <a:prstGeom prst="rect">
            <a:avLst/>
          </a:prstGeom>
          <a:noFill/>
          <a:ln w="9525">
            <a:noFill/>
          </a:ln>
        </p:spPr>
      </p:pic>
      <p:sp>
        <p:nvSpPr>
          <p:cNvPr id="11" name="文本框 10"/>
          <p:cNvSpPr txBox="1"/>
          <p:nvPr/>
        </p:nvSpPr>
        <p:spPr>
          <a:xfrm>
            <a:off x="1548130" y="1931670"/>
            <a:ext cx="572135" cy="583565"/>
          </a:xfrm>
          <a:prstGeom prst="rect">
            <a:avLst/>
          </a:prstGeom>
          <a:noFill/>
        </p:spPr>
        <p:txBody>
          <a:bodyPr wrap="square" rtlCol="0">
            <a:spAutoFit/>
          </a:bodyPr>
          <a:lstStyle/>
          <a:p>
            <a:r>
              <a:rPr lang="zh-CN" altLang="en-US" sz="3200">
                <a:latin typeface="微软雅黑" panose="020B0503020204020204" charset="-122"/>
                <a:ea typeface="微软雅黑" panose="020B0503020204020204" charset="-122"/>
              </a:rPr>
              <a:t>薄</a:t>
            </a:r>
          </a:p>
        </p:txBody>
      </p:sp>
      <p:pic>
        <p:nvPicPr>
          <p:cNvPr id="2" name="图片 1" descr="1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98695" y="1731010"/>
            <a:ext cx="1281430" cy="894715"/>
          </a:xfrm>
          <a:prstGeom prst="rect">
            <a:avLst/>
          </a:prstGeom>
          <a:noFill/>
          <a:ln w="9525">
            <a:noFill/>
          </a:ln>
        </p:spPr>
      </p:pic>
      <p:sp>
        <p:nvSpPr>
          <p:cNvPr id="3" name="文本框 2"/>
          <p:cNvSpPr txBox="1"/>
          <p:nvPr/>
        </p:nvSpPr>
        <p:spPr>
          <a:xfrm>
            <a:off x="5393690" y="1931670"/>
            <a:ext cx="572135" cy="583565"/>
          </a:xfrm>
          <a:prstGeom prst="rect">
            <a:avLst/>
          </a:prstGeom>
          <a:noFill/>
        </p:spPr>
        <p:txBody>
          <a:bodyPr wrap="square" rtlCol="0">
            <a:spAutoFit/>
          </a:bodyPr>
          <a:lstStyle/>
          <a:p>
            <a:r>
              <a:rPr lang="zh-CN" altLang="en-US" sz="3200">
                <a:latin typeface="微软雅黑" panose="020B0503020204020204" charset="-122"/>
                <a:ea typeface="微软雅黑" panose="020B0503020204020204" charset="-122"/>
              </a:rPr>
              <a:t>难</a:t>
            </a:r>
          </a:p>
        </p:txBody>
      </p:sp>
      <p:sp>
        <p:nvSpPr>
          <p:cNvPr id="7" name="文本框 6"/>
          <p:cNvSpPr txBox="1"/>
          <p:nvPr/>
        </p:nvSpPr>
        <p:spPr>
          <a:xfrm>
            <a:off x="6252210" y="1458595"/>
            <a:ext cx="1950720" cy="583565"/>
          </a:xfrm>
          <a:prstGeom prst="rect">
            <a:avLst/>
          </a:prstGeom>
          <a:noFill/>
        </p:spPr>
        <p:txBody>
          <a:bodyPr wrap="square" rtlCol="0">
            <a:spAutoFit/>
          </a:bodyPr>
          <a:lstStyle/>
          <a:p>
            <a:pPr eaLnBrk="1" hangingPunct="1"/>
            <a:r>
              <a:rPr lang="en-US" altLang="zh-CN" sz="3200" b="1" dirty="0">
                <a:latin typeface="楷体" panose="02010609060101010101" charset="-122"/>
                <a:ea typeface="楷体" panose="02010609060101010101" charset="-122"/>
                <a:sym typeface="+mn-ea"/>
              </a:rPr>
              <a:t>____ </a:t>
            </a:r>
            <a:r>
              <a:rPr lang="zh-CN" altLang="en-US" sz="2800" b="1" dirty="0">
                <a:latin typeface="楷体" panose="02010609060101010101" charset="-122"/>
                <a:ea typeface="楷体" panose="02010609060101010101" charset="-122"/>
                <a:sym typeface="+mn-ea"/>
              </a:rPr>
              <a:t>难过</a:t>
            </a:r>
          </a:p>
        </p:txBody>
      </p:sp>
      <p:sp>
        <p:nvSpPr>
          <p:cNvPr id="8" name="文本框 7"/>
          <p:cNvSpPr txBox="1"/>
          <p:nvPr/>
        </p:nvSpPr>
        <p:spPr>
          <a:xfrm>
            <a:off x="6252210" y="2279650"/>
            <a:ext cx="1993265" cy="583565"/>
          </a:xfrm>
          <a:prstGeom prst="rect">
            <a:avLst/>
          </a:prstGeom>
          <a:noFill/>
        </p:spPr>
        <p:txBody>
          <a:bodyPr wrap="square" rtlCol="0">
            <a:spAutoFit/>
          </a:bodyPr>
          <a:lstStyle/>
          <a:p>
            <a:pPr eaLnBrk="1" hangingPunct="1"/>
            <a:r>
              <a:rPr lang="en-US" altLang="zh-CN" sz="3200" b="1" dirty="0">
                <a:latin typeface="楷体" panose="02010609060101010101" charset="-122"/>
                <a:ea typeface="楷体" panose="02010609060101010101" charset="-122"/>
                <a:sym typeface="+mn-ea"/>
              </a:rPr>
              <a:t>____ </a:t>
            </a:r>
            <a:r>
              <a:rPr lang="zh-CN" altLang="en-US" sz="2800" b="1" dirty="0">
                <a:latin typeface="楷体" panose="02010609060101010101" charset="-122"/>
                <a:ea typeface="楷体" panose="02010609060101010101" charset="-122"/>
                <a:sym typeface="+mn-ea"/>
              </a:rPr>
              <a:t>遇难</a:t>
            </a:r>
          </a:p>
        </p:txBody>
      </p:sp>
      <p:sp>
        <p:nvSpPr>
          <p:cNvPr id="9" name="矩形 8"/>
          <p:cNvSpPr/>
          <p:nvPr/>
        </p:nvSpPr>
        <p:spPr>
          <a:xfrm>
            <a:off x="6396355" y="1358265"/>
            <a:ext cx="970915" cy="52197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 </a:t>
            </a:r>
            <a:r>
              <a:rPr kumimoji="0" lang="en-US" altLang="zh-CN" sz="2800" b="0" i="0" u="none" strike="noStrike" kern="1200" cap="none" spc="0" normalizeH="0" baseline="0" noProof="0" dirty="0">
                <a:ln>
                  <a:noFill/>
                </a:ln>
                <a:solidFill>
                  <a:srgbClr val="FF0000"/>
                </a:solidFill>
                <a:effectLst/>
                <a:uLnTx/>
                <a:uFillTx/>
                <a:latin typeface="方正姚体" panose="02010601030101010101" charset="-122"/>
                <a:ea typeface="方正姚体" panose="02010601030101010101" charset="-122"/>
                <a:cs typeface="+mn-cs"/>
              </a:rPr>
              <a:t>nán</a:t>
            </a:r>
          </a:p>
        </p:txBody>
      </p:sp>
      <p:sp>
        <p:nvSpPr>
          <p:cNvPr id="10" name="矩形 9"/>
          <p:cNvSpPr/>
          <p:nvPr/>
        </p:nvSpPr>
        <p:spPr>
          <a:xfrm>
            <a:off x="6400800" y="2175510"/>
            <a:ext cx="857250" cy="52197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noFill/>
                </a:ln>
                <a:solidFill>
                  <a:srgbClr val="FF0000"/>
                </a:solidFill>
                <a:effectLst/>
                <a:uLnTx/>
                <a:uFillTx/>
                <a:latin typeface="方正姚体" panose="02010601030101010101" charset="-122"/>
                <a:ea typeface="方正姚体" panose="02010601030101010101" charset="-122"/>
                <a:cs typeface="+mn-cs"/>
              </a:rPr>
              <a:t> nàn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dissolve">
                                      <p:cBhvr>
                                        <p:cTn id="7" dur="500"/>
                                        <p:tgtEl>
                                          <p:spTgt spid="102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Horizontal)">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500"/>
                                        <p:tgtEl>
                                          <p:spTgt spid="1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Effect transition="in" filter="fade">
                                      <p:cBhvr>
                                        <p:cTn id="19" dur="500"/>
                                        <p:tgtEl>
                                          <p:spTgt spid="16">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dissolve">
                                      <p:cBhvr>
                                        <p:cTn id="36" dur="500"/>
                                        <p:tgtEl>
                                          <p:spTgt spid="2"/>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dissolve">
                                      <p:cBhvr>
                                        <p:cTn id="39" dur="500"/>
                                        <p:tgtEl>
                                          <p:spTgt spid="3"/>
                                        </p:tgtEl>
                                      </p:cBhvr>
                                    </p:animEffect>
                                  </p:childTnLst>
                                </p:cTn>
                              </p:par>
                              <p:par>
                                <p:cTn id="40" presetID="16" presetClass="entr" presetSubtype="42"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arn(outHorizontal)">
                                      <p:cBhvr>
                                        <p:cTn id="42" dur="500"/>
                                        <p:tgtEl>
                                          <p:spTgt spid="4"/>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dissolve">
                                      <p:cBhvr>
                                        <p:cTn id="45" dur="500"/>
                                        <p:tgtEl>
                                          <p:spTgt spid="7"/>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dissolve">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1000"/>
                                        <p:tgtEl>
                                          <p:spTgt spid="10"/>
                                        </p:tgtEl>
                                      </p:cBhvr>
                                    </p:animEffect>
                                    <p:anim calcmode="lin" valueType="num">
                                      <p:cBhvr>
                                        <p:cTn id="59" dur="1000" fill="hold"/>
                                        <p:tgtEl>
                                          <p:spTgt spid="10"/>
                                        </p:tgtEl>
                                        <p:attrNameLst>
                                          <p:attrName>ppt_x</p:attrName>
                                        </p:attrNameLst>
                                      </p:cBhvr>
                                      <p:tavLst>
                                        <p:tav tm="0">
                                          <p:val>
                                            <p:strVal val="#ppt_x"/>
                                          </p:val>
                                        </p:tav>
                                        <p:tav tm="100000">
                                          <p:val>
                                            <p:strVal val="#ppt_x"/>
                                          </p:val>
                                        </p:tav>
                                      </p:tavLst>
                                    </p:anim>
                                    <p:anim calcmode="lin" valueType="num">
                                      <p:cBhvr>
                                        <p:cTn id="6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barn(inVertical)">
                                      <p:cBhvr>
                                        <p:cTn id="6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5" grpId="0" bldLvl="0" animBg="1"/>
      <p:bldP spid="17" grpId="0"/>
      <p:bldP spid="18" grpId="0"/>
      <p:bldP spid="19" grpId="0"/>
      <p:bldP spid="11" grpId="0"/>
      <p:bldP spid="3" grpId="0"/>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左大括号 3"/>
          <p:cNvSpPr/>
          <p:nvPr/>
        </p:nvSpPr>
        <p:spPr>
          <a:xfrm>
            <a:off x="5894070" y="1625600"/>
            <a:ext cx="291465" cy="1195705"/>
          </a:xfrm>
          <a:prstGeom prst="leftBrace">
            <a:avLst>
              <a:gd name="adj1" fmla="val 33147"/>
              <a:gd name="adj2" fmla="val 50000"/>
            </a:avLst>
          </a:prstGeom>
        </p:spPr>
        <p:style>
          <a:lnRef idx="2">
            <a:schemeClr val="dk1"/>
          </a:lnRef>
          <a:fillRef idx="0">
            <a:schemeClr val="dk1"/>
          </a:fillRef>
          <a:effectRef idx="1">
            <a:schemeClr val="dk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mn-ea"/>
              <a:cs typeface="+mn-cs"/>
            </a:endParaRPr>
          </a:p>
        </p:txBody>
      </p:sp>
      <p:pic>
        <p:nvPicPr>
          <p:cNvPr id="29" name="图片 28" descr="多音字"/>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3525" y="570230"/>
            <a:ext cx="2190115" cy="826770"/>
          </a:xfrm>
          <a:prstGeom prst="rect">
            <a:avLst/>
          </a:prstGeom>
        </p:spPr>
      </p:pic>
      <p:sp>
        <p:nvSpPr>
          <p:cNvPr id="13" name="矩形 12"/>
          <p:cNvSpPr/>
          <p:nvPr/>
        </p:nvSpPr>
        <p:spPr>
          <a:xfrm>
            <a:off x="2164715" y="1397000"/>
            <a:ext cx="2244090" cy="706755"/>
          </a:xfrm>
          <a:prstGeom prst="rect">
            <a:avLst/>
          </a:prstGeom>
          <a:noFill/>
          <a:ln w="9525">
            <a:noFill/>
          </a:ln>
        </p:spPr>
        <p:txBody>
          <a:bodyPr wrap="square">
            <a:spAutoFit/>
          </a:bodyPr>
          <a:lstStyle/>
          <a:p>
            <a:pPr eaLnBrk="1" hangingPunct="1"/>
            <a:r>
              <a:rPr lang="en-US" altLang="zh-CN" sz="4000" b="1" dirty="0">
                <a:latin typeface="楷体" panose="02010609060101010101" charset="-122"/>
                <a:ea typeface="楷体" panose="02010609060101010101" charset="-122"/>
              </a:rPr>
              <a:t>____</a:t>
            </a:r>
            <a:r>
              <a:rPr lang="zh-CN" altLang="en-US" sz="2800" b="1" dirty="0">
                <a:latin typeface="楷体" panose="02010609060101010101" charset="-122"/>
                <a:ea typeface="楷体" panose="02010609060101010101" charset="-122"/>
              </a:rPr>
              <a:t>载重</a:t>
            </a:r>
            <a:r>
              <a:rPr lang="en-US" altLang="zh-CN" sz="4000" b="1" dirty="0">
                <a:latin typeface="楷体" panose="02010609060101010101" charset="-122"/>
                <a:ea typeface="楷体" panose="02010609060101010101" charset="-122"/>
              </a:rPr>
              <a:t> </a:t>
            </a:r>
          </a:p>
        </p:txBody>
      </p:sp>
      <p:sp>
        <p:nvSpPr>
          <p:cNvPr id="15" name="左大括号 14"/>
          <p:cNvSpPr/>
          <p:nvPr/>
        </p:nvSpPr>
        <p:spPr>
          <a:xfrm>
            <a:off x="1976755" y="1626235"/>
            <a:ext cx="290830" cy="1194435"/>
          </a:xfrm>
          <a:prstGeom prst="leftBrace">
            <a:avLst>
              <a:gd name="adj1" fmla="val 33147"/>
              <a:gd name="adj2" fmla="val 50000"/>
            </a:avLst>
          </a:prstGeom>
        </p:spPr>
        <p:style>
          <a:lnRef idx="2">
            <a:schemeClr val="dk1"/>
          </a:lnRef>
          <a:fillRef idx="0">
            <a:schemeClr val="dk1"/>
          </a:fillRef>
          <a:effectRef idx="1">
            <a:schemeClr val="dk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宋体" panose="02010600030101010101" pitchFamily="2" charset="-122"/>
              <a:ea typeface="+mn-ea"/>
              <a:cs typeface="+mn-cs"/>
            </a:endParaRPr>
          </a:p>
        </p:txBody>
      </p:sp>
      <p:sp>
        <p:nvSpPr>
          <p:cNvPr id="16" name="矩形 15"/>
          <p:cNvSpPr/>
          <p:nvPr/>
        </p:nvSpPr>
        <p:spPr>
          <a:xfrm flipH="1">
            <a:off x="2164715" y="2176780"/>
            <a:ext cx="2244090" cy="706755"/>
          </a:xfrm>
          <a:prstGeom prst="rect">
            <a:avLst/>
          </a:prstGeom>
          <a:noFill/>
          <a:ln w="9525">
            <a:noFill/>
          </a:ln>
        </p:spPr>
        <p:txBody>
          <a:bodyPr wrap="square">
            <a:spAutoFit/>
          </a:bodyPr>
          <a:lstStyle/>
          <a:p>
            <a:pPr eaLnBrk="1" hangingPunct="1"/>
            <a:r>
              <a:rPr lang="en-US" altLang="zh-CN" sz="4000" b="1" dirty="0">
                <a:latin typeface="楷体" panose="02010609060101010101" charset="-122"/>
                <a:ea typeface="楷体" panose="02010609060101010101" charset="-122"/>
              </a:rPr>
              <a:t>____</a:t>
            </a:r>
            <a:r>
              <a:rPr lang="en-US" altLang="zh-CN" sz="2800" b="1" dirty="0">
                <a:latin typeface="楷体" panose="02010609060101010101" charset="-122"/>
                <a:ea typeface="楷体" panose="02010609060101010101" charset="-122"/>
              </a:rPr>
              <a:t>记载</a:t>
            </a:r>
          </a:p>
        </p:txBody>
      </p:sp>
      <p:sp>
        <p:nvSpPr>
          <p:cNvPr id="17" name="矩形 16"/>
          <p:cNvSpPr/>
          <p:nvPr/>
        </p:nvSpPr>
        <p:spPr>
          <a:xfrm>
            <a:off x="2453640" y="2268855"/>
            <a:ext cx="643255" cy="52197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lang="en-US" altLang="zh-CN" sz="2800" noProof="0" dirty="0">
                <a:ln>
                  <a:noFill/>
                </a:ln>
                <a:solidFill>
                  <a:srgbClr val="FF0000"/>
                </a:solidFill>
                <a:effectLst/>
                <a:uLnTx/>
                <a:uFillTx/>
                <a:latin typeface="方正姚体" panose="02010601030101010101" charset="-122"/>
                <a:ea typeface="方正姚体" panose="02010601030101010101" charset="-122"/>
                <a:sym typeface="+mn-ea"/>
              </a:rPr>
              <a:t>zǎi</a:t>
            </a:r>
          </a:p>
        </p:txBody>
      </p:sp>
      <p:sp>
        <p:nvSpPr>
          <p:cNvPr id="18" name="矩形 17"/>
          <p:cNvSpPr/>
          <p:nvPr/>
        </p:nvSpPr>
        <p:spPr>
          <a:xfrm>
            <a:off x="2453640" y="1489075"/>
            <a:ext cx="750570" cy="52197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noFill/>
                </a:ln>
                <a:solidFill>
                  <a:srgbClr val="FF0000"/>
                </a:solidFill>
                <a:effectLst/>
                <a:uLnTx/>
                <a:uFillTx/>
                <a:latin typeface="方正姚体" panose="02010601030101010101" charset="-122"/>
                <a:ea typeface="方正姚体" panose="02010601030101010101" charset="-122"/>
                <a:cs typeface="+mn-cs"/>
              </a:rPr>
              <a:t>zài</a:t>
            </a:r>
          </a:p>
        </p:txBody>
      </p:sp>
      <p:sp>
        <p:nvSpPr>
          <p:cNvPr id="19" name="文本框 18"/>
          <p:cNvSpPr txBox="1"/>
          <p:nvPr/>
        </p:nvSpPr>
        <p:spPr>
          <a:xfrm>
            <a:off x="892175" y="3281680"/>
            <a:ext cx="7359015" cy="1210945"/>
          </a:xfrm>
          <a:prstGeom prst="rect">
            <a:avLst/>
          </a:prstGeom>
          <a:noFill/>
        </p:spPr>
        <p:txBody>
          <a:bodyPr wrap="square" rtlCol="0" anchor="t">
            <a:spAutoFit/>
          </a:bodyPr>
          <a:lstStyle/>
          <a:p>
            <a:pPr fontAlgn="auto">
              <a:lnSpc>
                <a:spcPct val="130000"/>
              </a:lnSpc>
            </a:pPr>
            <a:r>
              <a:rPr lang="en-US" altLang="zh-CN" sz="2800">
                <a:latin typeface="微软雅黑" panose="020B0503020204020204" charset="-122"/>
                <a:ea typeface="微软雅黑" panose="020B0503020204020204" charset="-122"/>
                <a:cs typeface="微软雅黑" panose="020B0503020204020204" charset="-122"/>
              </a:rPr>
              <a:t>      </a:t>
            </a:r>
            <a:r>
              <a:rPr sz="2800">
                <a:solidFill>
                  <a:srgbClr val="FF0000"/>
                </a:solidFill>
              </a:rPr>
              <a:t>尽</a:t>
            </a:r>
            <a:r>
              <a:rPr lang="en-US" sz="2800">
                <a:solidFill>
                  <a:srgbClr val="FF0000"/>
                </a:solidFill>
              </a:rPr>
              <a:t>(</a:t>
            </a:r>
            <a:r>
              <a:rPr lang="en-US" altLang="zh-CN" sz="2800" noProof="0" dirty="0">
                <a:ln>
                  <a:noFill/>
                </a:ln>
                <a:solidFill>
                  <a:srgbClr val="FF0000"/>
                </a:solidFill>
                <a:effectLst/>
                <a:uLnTx/>
                <a:uFillTx/>
                <a:latin typeface="Arial" panose="020B0604020202020204" pitchFamily="34" charset="0"/>
                <a:ea typeface="宋体" panose="02010600030101010101" pitchFamily="2" charset="-122"/>
                <a:sym typeface="+mn-ea"/>
              </a:rPr>
              <a:t>jǐn)</a:t>
            </a:r>
            <a:r>
              <a:rPr sz="2800">
                <a:solidFill>
                  <a:srgbClr val="FF0000"/>
                </a:solidFill>
              </a:rPr>
              <a:t>管</a:t>
            </a:r>
            <a:r>
              <a:rPr sz="2800"/>
              <a:t>他已经</a:t>
            </a:r>
            <a:r>
              <a:rPr sz="2800">
                <a:solidFill>
                  <a:srgbClr val="FF0000"/>
                </a:solidFill>
              </a:rPr>
              <a:t>尽</a:t>
            </a:r>
            <a:r>
              <a:rPr lang="en-US" sz="2800">
                <a:solidFill>
                  <a:srgbClr val="FF0000"/>
                </a:solidFill>
              </a:rPr>
              <a:t>(</a:t>
            </a:r>
            <a:r>
              <a:rPr lang="en-US" altLang="zh-CN" sz="2800" noProof="0" dirty="0">
                <a:ln>
                  <a:noFill/>
                </a:ln>
                <a:solidFill>
                  <a:srgbClr val="FF0000"/>
                </a:solidFill>
                <a:effectLst/>
                <a:uLnTx/>
                <a:uFillTx/>
                <a:latin typeface="Arial" panose="020B0604020202020204" pitchFamily="34" charset="0"/>
                <a:ea typeface="宋体" panose="02010600030101010101" pitchFamily="2" charset="-122"/>
                <a:sym typeface="+mn-ea"/>
              </a:rPr>
              <a:t>jìn)</a:t>
            </a:r>
            <a:r>
              <a:rPr sz="2800">
                <a:solidFill>
                  <a:srgbClr val="FF0000"/>
                </a:solidFill>
              </a:rPr>
              <a:t>力</a:t>
            </a:r>
            <a:r>
              <a:rPr sz="2800"/>
              <a:t>了，但是这项任务依旧没有在规定时间内完成</a:t>
            </a:r>
            <a:r>
              <a:rPr lang="zh-CN" altLang="en-US" sz="2800">
                <a:latin typeface="微软雅黑" panose="020B0503020204020204" charset="-122"/>
                <a:ea typeface="微软雅黑" panose="020B0503020204020204" charset="-122"/>
                <a:cs typeface="微软雅黑" panose="020B0503020204020204" charset="-122"/>
              </a:rPr>
              <a:t>。</a:t>
            </a:r>
          </a:p>
        </p:txBody>
      </p:sp>
      <p:pic>
        <p:nvPicPr>
          <p:cNvPr id="10242" name="图片 1" descr="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5800" y="1776095"/>
            <a:ext cx="1345565" cy="894715"/>
          </a:xfrm>
          <a:prstGeom prst="rect">
            <a:avLst/>
          </a:prstGeom>
          <a:noFill/>
          <a:ln w="9525">
            <a:noFill/>
          </a:ln>
        </p:spPr>
      </p:pic>
      <p:sp>
        <p:nvSpPr>
          <p:cNvPr id="11" name="文本框 10"/>
          <p:cNvSpPr txBox="1"/>
          <p:nvPr/>
        </p:nvSpPr>
        <p:spPr>
          <a:xfrm>
            <a:off x="1404620" y="1931670"/>
            <a:ext cx="572135" cy="583565"/>
          </a:xfrm>
          <a:prstGeom prst="rect">
            <a:avLst/>
          </a:prstGeom>
          <a:noFill/>
        </p:spPr>
        <p:txBody>
          <a:bodyPr wrap="square" rtlCol="0">
            <a:spAutoFit/>
          </a:bodyPr>
          <a:lstStyle/>
          <a:p>
            <a:r>
              <a:rPr lang="zh-CN" altLang="en-US" sz="3200">
                <a:latin typeface="微软雅黑" panose="020B0503020204020204" charset="-122"/>
                <a:ea typeface="微软雅黑" panose="020B0503020204020204" charset="-122"/>
              </a:rPr>
              <a:t>载</a:t>
            </a:r>
          </a:p>
        </p:txBody>
      </p:sp>
      <p:pic>
        <p:nvPicPr>
          <p:cNvPr id="2" name="图片 1" descr="1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55185" y="1731010"/>
            <a:ext cx="1281430" cy="894715"/>
          </a:xfrm>
          <a:prstGeom prst="rect">
            <a:avLst/>
          </a:prstGeom>
          <a:noFill/>
          <a:ln w="9525">
            <a:noFill/>
          </a:ln>
        </p:spPr>
      </p:pic>
      <p:sp>
        <p:nvSpPr>
          <p:cNvPr id="3" name="文本框 2"/>
          <p:cNvSpPr txBox="1"/>
          <p:nvPr/>
        </p:nvSpPr>
        <p:spPr>
          <a:xfrm>
            <a:off x="5250180" y="1931670"/>
            <a:ext cx="572135" cy="583565"/>
          </a:xfrm>
          <a:prstGeom prst="rect">
            <a:avLst/>
          </a:prstGeom>
          <a:noFill/>
        </p:spPr>
        <p:txBody>
          <a:bodyPr wrap="square" rtlCol="0">
            <a:spAutoFit/>
          </a:bodyPr>
          <a:lstStyle/>
          <a:p>
            <a:r>
              <a:rPr lang="zh-CN" altLang="en-US" sz="3200">
                <a:latin typeface="微软雅黑" panose="020B0503020204020204" charset="-122"/>
                <a:ea typeface="微软雅黑" panose="020B0503020204020204" charset="-122"/>
              </a:rPr>
              <a:t>尽</a:t>
            </a:r>
          </a:p>
        </p:txBody>
      </p:sp>
      <p:sp>
        <p:nvSpPr>
          <p:cNvPr id="7" name="文本框 6"/>
          <p:cNvSpPr txBox="1"/>
          <p:nvPr/>
        </p:nvSpPr>
        <p:spPr>
          <a:xfrm>
            <a:off x="6108065" y="1458595"/>
            <a:ext cx="1882140" cy="583565"/>
          </a:xfrm>
          <a:prstGeom prst="rect">
            <a:avLst/>
          </a:prstGeom>
          <a:noFill/>
        </p:spPr>
        <p:txBody>
          <a:bodyPr wrap="square" rtlCol="0">
            <a:spAutoFit/>
          </a:bodyPr>
          <a:lstStyle/>
          <a:p>
            <a:pPr eaLnBrk="1" hangingPunct="1"/>
            <a:r>
              <a:rPr lang="en-US" altLang="zh-CN" sz="3200" b="1" dirty="0">
                <a:latin typeface="楷体" panose="02010609060101010101" charset="-122"/>
                <a:ea typeface="楷体" panose="02010609060101010101" charset="-122"/>
                <a:sym typeface="+mn-ea"/>
              </a:rPr>
              <a:t>____</a:t>
            </a:r>
            <a:r>
              <a:rPr lang="zh-CN" altLang="en-US" sz="2800" b="1" dirty="0">
                <a:latin typeface="楷体" panose="02010609060101010101" charset="-122"/>
                <a:ea typeface="楷体" panose="02010609060101010101" charset="-122"/>
                <a:sym typeface="+mn-ea"/>
              </a:rPr>
              <a:t>尽力</a:t>
            </a:r>
            <a:endParaRPr lang="en-US" altLang="zh-CN" sz="2800" b="1" dirty="0">
              <a:latin typeface="楷体" panose="02010609060101010101" charset="-122"/>
              <a:ea typeface="楷体" panose="02010609060101010101" charset="-122"/>
              <a:sym typeface="+mn-ea"/>
            </a:endParaRPr>
          </a:p>
        </p:txBody>
      </p:sp>
      <p:sp>
        <p:nvSpPr>
          <p:cNvPr id="8" name="文本框 7"/>
          <p:cNvSpPr txBox="1"/>
          <p:nvPr/>
        </p:nvSpPr>
        <p:spPr>
          <a:xfrm>
            <a:off x="6108065" y="2268855"/>
            <a:ext cx="1777365" cy="583565"/>
          </a:xfrm>
          <a:prstGeom prst="rect">
            <a:avLst/>
          </a:prstGeom>
          <a:noFill/>
        </p:spPr>
        <p:txBody>
          <a:bodyPr wrap="square" rtlCol="0">
            <a:spAutoFit/>
          </a:bodyPr>
          <a:lstStyle/>
          <a:p>
            <a:pPr eaLnBrk="1" hangingPunct="1"/>
            <a:r>
              <a:rPr lang="en-US" altLang="zh-CN" sz="3200" b="1" dirty="0">
                <a:latin typeface="楷体" panose="02010609060101010101" charset="-122"/>
                <a:ea typeface="楷体" panose="02010609060101010101" charset="-122"/>
                <a:sym typeface="+mn-ea"/>
              </a:rPr>
              <a:t>____</a:t>
            </a:r>
            <a:r>
              <a:rPr lang="zh-CN" altLang="en-US" sz="2800" b="1" dirty="0">
                <a:latin typeface="楷体" panose="02010609060101010101" charset="-122"/>
                <a:ea typeface="楷体" panose="02010609060101010101" charset="-122"/>
                <a:sym typeface="+mn-ea"/>
              </a:rPr>
              <a:t>尽管</a:t>
            </a:r>
          </a:p>
        </p:txBody>
      </p:sp>
      <p:sp>
        <p:nvSpPr>
          <p:cNvPr id="9" name="矩形 8"/>
          <p:cNvSpPr/>
          <p:nvPr/>
        </p:nvSpPr>
        <p:spPr>
          <a:xfrm>
            <a:off x="6395085" y="1337945"/>
            <a:ext cx="576580" cy="52197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jìn</a:t>
            </a:r>
          </a:p>
        </p:txBody>
      </p:sp>
      <p:sp>
        <p:nvSpPr>
          <p:cNvPr id="10" name="矩形 9"/>
          <p:cNvSpPr/>
          <p:nvPr/>
        </p:nvSpPr>
        <p:spPr>
          <a:xfrm>
            <a:off x="6316980" y="2125345"/>
            <a:ext cx="816610" cy="52197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mn-cs"/>
              </a:rPr>
              <a:t> jǐn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dissolve">
                                      <p:cBhvr>
                                        <p:cTn id="7" dur="500"/>
                                        <p:tgtEl>
                                          <p:spTgt spid="102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Horizontal)">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500"/>
                                        <p:tgtEl>
                                          <p:spTgt spid="1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Effect transition="in" filter="fade">
                                      <p:cBhvr>
                                        <p:cTn id="19" dur="500"/>
                                        <p:tgtEl>
                                          <p:spTgt spid="16">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dissolve">
                                      <p:cBhvr>
                                        <p:cTn id="36" dur="500"/>
                                        <p:tgtEl>
                                          <p:spTgt spid="2"/>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dissolve">
                                      <p:cBhvr>
                                        <p:cTn id="39" dur="500"/>
                                        <p:tgtEl>
                                          <p:spTgt spid="3"/>
                                        </p:tgtEl>
                                      </p:cBhvr>
                                    </p:animEffect>
                                  </p:childTnLst>
                                </p:cTn>
                              </p:par>
                              <p:par>
                                <p:cTn id="40" presetID="16" presetClass="entr" presetSubtype="42"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arn(outHorizontal)">
                                      <p:cBhvr>
                                        <p:cTn id="42" dur="500"/>
                                        <p:tgtEl>
                                          <p:spTgt spid="4"/>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dissolve">
                                      <p:cBhvr>
                                        <p:cTn id="45" dur="500"/>
                                        <p:tgtEl>
                                          <p:spTgt spid="7"/>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dissolve">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1000"/>
                                        <p:tgtEl>
                                          <p:spTgt spid="10"/>
                                        </p:tgtEl>
                                      </p:cBhvr>
                                    </p:animEffect>
                                    <p:anim calcmode="lin" valueType="num">
                                      <p:cBhvr>
                                        <p:cTn id="59" dur="1000" fill="hold"/>
                                        <p:tgtEl>
                                          <p:spTgt spid="10"/>
                                        </p:tgtEl>
                                        <p:attrNameLst>
                                          <p:attrName>ppt_x</p:attrName>
                                        </p:attrNameLst>
                                      </p:cBhvr>
                                      <p:tavLst>
                                        <p:tav tm="0">
                                          <p:val>
                                            <p:strVal val="#ppt_x"/>
                                          </p:val>
                                        </p:tav>
                                        <p:tav tm="100000">
                                          <p:val>
                                            <p:strVal val="#ppt_x"/>
                                          </p:val>
                                        </p:tav>
                                      </p:tavLst>
                                    </p:anim>
                                    <p:anim calcmode="lin" valueType="num">
                                      <p:cBhvr>
                                        <p:cTn id="6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barn(inVertical)">
                                      <p:cBhvr>
                                        <p:cTn id="6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5" grpId="0" bldLvl="0" animBg="1"/>
      <p:bldP spid="17" grpId="0"/>
      <p:bldP spid="18" grpId="0"/>
      <p:bldP spid="19" grpId="0"/>
      <p:bldP spid="11" grpId="0"/>
      <p:bldP spid="3" grpId="0"/>
      <p:bldP spid="7" grpId="0"/>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左大括号 2"/>
          <p:cNvSpPr/>
          <p:nvPr/>
        </p:nvSpPr>
        <p:spPr>
          <a:xfrm>
            <a:off x="964565" y="1910715"/>
            <a:ext cx="335915" cy="1013460"/>
          </a:xfrm>
          <a:prstGeom prst="leftBrace">
            <a:avLst/>
          </a:prstGeom>
          <a:ln>
            <a:solidFill>
              <a:srgbClr val="00B0F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sz="2400" b="1"/>
          </a:p>
        </p:txBody>
      </p:sp>
      <p:sp>
        <p:nvSpPr>
          <p:cNvPr id="6" name="文本框 5"/>
          <p:cNvSpPr txBox="1"/>
          <p:nvPr/>
        </p:nvSpPr>
        <p:spPr>
          <a:xfrm>
            <a:off x="1254125" y="1673860"/>
            <a:ext cx="1996440" cy="583565"/>
          </a:xfrm>
          <a:prstGeom prst="rect">
            <a:avLst/>
          </a:prstGeom>
          <a:noFill/>
        </p:spPr>
        <p:txBody>
          <a:bodyPr wrap="square" rtlCol="0">
            <a:spAutoFit/>
          </a:bodyPr>
          <a:lstStyle/>
          <a:p>
            <a:r>
              <a:rPr lang="zh-CN" altLang="en-US" sz="3200" b="1">
                <a:sym typeface="+mn-ea"/>
              </a:rPr>
              <a:t>伦（人伦）</a:t>
            </a:r>
          </a:p>
        </p:txBody>
      </p:sp>
      <p:sp>
        <p:nvSpPr>
          <p:cNvPr id="7" name="文本框 6"/>
          <p:cNvSpPr txBox="1"/>
          <p:nvPr/>
        </p:nvSpPr>
        <p:spPr>
          <a:xfrm>
            <a:off x="1254125" y="2620645"/>
            <a:ext cx="2121535" cy="583565"/>
          </a:xfrm>
          <a:prstGeom prst="rect">
            <a:avLst/>
          </a:prstGeom>
          <a:noFill/>
        </p:spPr>
        <p:txBody>
          <a:bodyPr wrap="square" rtlCol="0">
            <a:spAutoFit/>
          </a:bodyPr>
          <a:lstStyle/>
          <a:p>
            <a:r>
              <a:rPr lang="zh-CN" altLang="en-US" sz="3200" b="1">
                <a:sym typeface="+mn-ea"/>
              </a:rPr>
              <a:t>论（讨论）</a:t>
            </a:r>
          </a:p>
        </p:txBody>
      </p:sp>
      <p:sp>
        <p:nvSpPr>
          <p:cNvPr id="8" name="左大括号 7"/>
          <p:cNvSpPr/>
          <p:nvPr/>
        </p:nvSpPr>
        <p:spPr>
          <a:xfrm>
            <a:off x="3250565" y="1910715"/>
            <a:ext cx="335915" cy="1013460"/>
          </a:xfrm>
          <a:prstGeom prst="leftBrace">
            <a:avLst/>
          </a:prstGeom>
          <a:ln>
            <a:solidFill>
              <a:srgbClr val="00B0F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sz="2400" b="1"/>
          </a:p>
        </p:txBody>
      </p:sp>
      <p:sp>
        <p:nvSpPr>
          <p:cNvPr id="9" name="文本框 8"/>
          <p:cNvSpPr txBox="1"/>
          <p:nvPr/>
        </p:nvSpPr>
        <p:spPr>
          <a:xfrm>
            <a:off x="3586480" y="1673860"/>
            <a:ext cx="1978025" cy="583565"/>
          </a:xfrm>
          <a:prstGeom prst="rect">
            <a:avLst/>
          </a:prstGeom>
          <a:noFill/>
        </p:spPr>
        <p:txBody>
          <a:bodyPr wrap="square" rtlCol="0">
            <a:spAutoFit/>
          </a:bodyPr>
          <a:lstStyle/>
          <a:p>
            <a:r>
              <a:rPr lang="zh-CN" altLang="en-US" sz="3200" b="1">
                <a:sym typeface="+mn-ea"/>
              </a:rPr>
              <a:t>维（维系）</a:t>
            </a:r>
            <a:endParaRPr lang="zh-CN" altLang="en-US" sz="3200" b="1">
              <a:latin typeface="+mj-ea"/>
              <a:ea typeface="+mj-ea"/>
            </a:endParaRPr>
          </a:p>
        </p:txBody>
      </p:sp>
      <p:sp>
        <p:nvSpPr>
          <p:cNvPr id="10" name="文本框 9"/>
          <p:cNvSpPr txBox="1"/>
          <p:nvPr/>
        </p:nvSpPr>
        <p:spPr>
          <a:xfrm>
            <a:off x="3582670" y="2620645"/>
            <a:ext cx="1978025" cy="583565"/>
          </a:xfrm>
          <a:prstGeom prst="rect">
            <a:avLst/>
          </a:prstGeom>
          <a:noFill/>
        </p:spPr>
        <p:txBody>
          <a:bodyPr wrap="square" rtlCol="0">
            <a:spAutoFit/>
          </a:bodyPr>
          <a:lstStyle/>
          <a:p>
            <a:r>
              <a:rPr lang="zh-CN" altLang="en-US" sz="3200" b="1">
                <a:latin typeface="+mj-ea"/>
                <a:ea typeface="+mj-ea"/>
              </a:rPr>
              <a:t>唯（唯独）</a:t>
            </a:r>
          </a:p>
        </p:txBody>
      </p:sp>
      <p:sp>
        <p:nvSpPr>
          <p:cNvPr id="11" name="左大括号 10"/>
          <p:cNvSpPr/>
          <p:nvPr/>
        </p:nvSpPr>
        <p:spPr>
          <a:xfrm>
            <a:off x="5659755" y="1910715"/>
            <a:ext cx="335915" cy="1013460"/>
          </a:xfrm>
          <a:prstGeom prst="leftBrace">
            <a:avLst/>
          </a:prstGeom>
          <a:ln>
            <a:solidFill>
              <a:srgbClr val="00B0F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sz="2400" b="1"/>
          </a:p>
        </p:txBody>
      </p:sp>
      <p:sp>
        <p:nvSpPr>
          <p:cNvPr id="18" name="文本框 17"/>
          <p:cNvSpPr txBox="1"/>
          <p:nvPr/>
        </p:nvSpPr>
        <p:spPr>
          <a:xfrm>
            <a:off x="5995670" y="1673860"/>
            <a:ext cx="2068830" cy="583565"/>
          </a:xfrm>
          <a:prstGeom prst="rect">
            <a:avLst/>
          </a:prstGeom>
          <a:noFill/>
        </p:spPr>
        <p:txBody>
          <a:bodyPr wrap="square" rtlCol="0">
            <a:spAutoFit/>
          </a:bodyPr>
          <a:lstStyle/>
          <a:p>
            <a:r>
              <a:rPr lang="zh-CN" altLang="en-US" sz="3200" b="1">
                <a:sym typeface="+mn-ea"/>
              </a:rPr>
              <a:t>措（措施）</a:t>
            </a:r>
          </a:p>
        </p:txBody>
      </p:sp>
      <p:sp>
        <p:nvSpPr>
          <p:cNvPr id="19" name="文本框 18"/>
          <p:cNvSpPr txBox="1"/>
          <p:nvPr/>
        </p:nvSpPr>
        <p:spPr>
          <a:xfrm>
            <a:off x="5995670" y="2620645"/>
            <a:ext cx="2068195" cy="583565"/>
          </a:xfrm>
          <a:prstGeom prst="rect">
            <a:avLst/>
          </a:prstGeom>
          <a:noFill/>
        </p:spPr>
        <p:txBody>
          <a:bodyPr wrap="square" rtlCol="0">
            <a:spAutoFit/>
          </a:bodyPr>
          <a:lstStyle/>
          <a:p>
            <a:r>
              <a:rPr lang="zh-CN" altLang="en-US" sz="3200" b="1">
                <a:sym typeface="+mn-ea"/>
              </a:rPr>
              <a:t>错（错误）</a:t>
            </a:r>
          </a:p>
        </p:txBody>
      </p:sp>
      <p:pic>
        <p:nvPicPr>
          <p:cNvPr id="4" name="图片 3" descr="1形近"/>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4640" y="661670"/>
            <a:ext cx="2159635" cy="814070"/>
          </a:xfrm>
          <a:prstGeom prst="rect">
            <a:avLst/>
          </a:prstGeom>
        </p:spPr>
      </p:pic>
      <p:sp>
        <p:nvSpPr>
          <p:cNvPr id="22" name="文本框 21"/>
          <p:cNvSpPr txBox="1"/>
          <p:nvPr/>
        </p:nvSpPr>
        <p:spPr>
          <a:xfrm>
            <a:off x="836930" y="3307080"/>
            <a:ext cx="7477760" cy="1383665"/>
          </a:xfrm>
          <a:prstGeom prst="rect">
            <a:avLst/>
          </a:prstGeom>
          <a:noFill/>
        </p:spPr>
        <p:txBody>
          <a:bodyPr wrap="square" rtlCol="0">
            <a:spAutoFit/>
          </a:bodyPr>
          <a:lstStyle/>
          <a:p>
            <a:pPr fontAlgn="auto">
              <a:lnSpc>
                <a:spcPct val="150000"/>
              </a:lnSpc>
            </a:pPr>
            <a:r>
              <a:rPr lang="en-US" altLang="zh-CN" sz="2800">
                <a:latin typeface="微软雅黑" panose="020B0503020204020204" charset="-122"/>
                <a:ea typeface="微软雅黑" panose="020B0503020204020204" charset="-122"/>
              </a:rPr>
              <a:t>       </a:t>
            </a:r>
            <a:r>
              <a:rPr lang="zh-CN" altLang="en-US" sz="2800">
                <a:latin typeface="微软雅黑" panose="020B0503020204020204" charset="-122"/>
                <a:ea typeface="微软雅黑" panose="020B0503020204020204" charset="-122"/>
              </a:rPr>
              <a:t>面对这个</a:t>
            </a:r>
            <a:r>
              <a:rPr lang="zh-CN" altLang="en-US" sz="2800">
                <a:solidFill>
                  <a:srgbClr val="FF0000"/>
                </a:solidFill>
                <a:latin typeface="微软雅黑" panose="020B0503020204020204" charset="-122"/>
                <a:ea typeface="微软雅黑" panose="020B0503020204020204" charset="-122"/>
              </a:rPr>
              <a:t>错误</a:t>
            </a:r>
            <a:r>
              <a:rPr lang="zh-CN" altLang="en-US" sz="2800">
                <a:latin typeface="微软雅黑" panose="020B0503020204020204" charset="-122"/>
                <a:ea typeface="微软雅黑" panose="020B0503020204020204" charset="-122"/>
              </a:rPr>
              <a:t>的决定，小明不得不采取一些必要的</a:t>
            </a:r>
            <a:r>
              <a:rPr lang="zh-CN" altLang="en-US" sz="2800">
                <a:solidFill>
                  <a:srgbClr val="FF0000"/>
                </a:solidFill>
                <a:latin typeface="微软雅黑" panose="020B0503020204020204" charset="-122"/>
                <a:ea typeface="微软雅黑" panose="020B0503020204020204" charset="-122"/>
              </a:rPr>
              <a:t>措施</a:t>
            </a:r>
            <a:r>
              <a:rPr lang="zh-CN" altLang="en-US" sz="2800">
                <a:latin typeface="微软雅黑" panose="020B0503020204020204" charset="-122"/>
                <a:ea typeface="微软雅黑" panose="020B0503020204020204" charset="-122"/>
              </a:rPr>
              <a:t>来补救。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p:tgtEl>
                                          <p:spTgt spid="6"/>
                                        </p:tgtEl>
                                        <p:attrNameLst>
                                          <p:attrName>ppt_y</p:attrName>
                                        </p:attrNameLst>
                                      </p:cBhvr>
                                      <p:tavLst>
                                        <p:tav tm="0">
                                          <p:val>
                                            <p:strVal val="#ppt_y+#ppt_h*1.125000"/>
                                          </p:val>
                                        </p:tav>
                                        <p:tav tm="100000">
                                          <p:val>
                                            <p:strVal val="#ppt_y"/>
                                          </p:val>
                                        </p:tav>
                                      </p:tavLst>
                                    </p:anim>
                                    <p:animEffect transition="in" filter="wipe(up)">
                                      <p:cBhvr>
                                        <p:cTn id="11" dur="500"/>
                                        <p:tgtEl>
                                          <p:spTgt spid="6"/>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p:tgtEl>
                                          <p:spTgt spid="7"/>
                                        </p:tgtEl>
                                        <p:attrNameLst>
                                          <p:attrName>ppt_y</p:attrName>
                                        </p:attrNameLst>
                                      </p:cBhvr>
                                      <p:tavLst>
                                        <p:tav tm="0">
                                          <p:val>
                                            <p:strVal val="#ppt_y+#ppt_h*1.125000"/>
                                          </p:val>
                                        </p:tav>
                                        <p:tav tm="100000">
                                          <p:val>
                                            <p:strVal val="#ppt_y"/>
                                          </p:val>
                                        </p:tav>
                                      </p:tavLst>
                                    </p:anim>
                                    <p:animEffect transition="in" filter="wipe(up)">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ppt_y</p:attrName>
                                        </p:attrNameLst>
                                      </p:cBhvr>
                                      <p:tavLst>
                                        <p:tav tm="0">
                                          <p:val>
                                            <p:strVal val="#ppt_y+#ppt_h*1.125000"/>
                                          </p:val>
                                        </p:tav>
                                        <p:tav tm="100000">
                                          <p:val>
                                            <p:strVal val="#ppt_y"/>
                                          </p:val>
                                        </p:tav>
                                      </p:tavLst>
                                    </p:anim>
                                    <p:animEffect transition="in" filter="wipe(up)">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ppt_y</p:attrName>
                                        </p:attrNameLst>
                                      </p:cBhvr>
                                      <p:tavLst>
                                        <p:tav tm="0">
                                          <p:val>
                                            <p:strVal val="#ppt_y+#ppt_h*1.125000"/>
                                          </p:val>
                                        </p:tav>
                                        <p:tav tm="100000">
                                          <p:val>
                                            <p:strVal val="#ppt_y"/>
                                          </p:val>
                                        </p:tav>
                                      </p:tavLst>
                                    </p:anim>
                                    <p:animEffect transition="in" filter="wipe(up)">
                                      <p:cBhvr>
                                        <p:cTn id="37" dur="500"/>
                                        <p:tgtEl>
                                          <p:spTgt spid="18"/>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p:tgtEl>
                                          <p:spTgt spid="19"/>
                                        </p:tgtEl>
                                        <p:attrNameLst>
                                          <p:attrName>ppt_y</p:attrName>
                                        </p:attrNameLst>
                                      </p:cBhvr>
                                      <p:tavLst>
                                        <p:tav tm="0">
                                          <p:val>
                                            <p:strVal val="#ppt_y+#ppt_h*1.125000"/>
                                          </p:val>
                                        </p:tav>
                                        <p:tav tm="100000">
                                          <p:val>
                                            <p:strVal val="#ppt_y"/>
                                          </p:val>
                                        </p:tav>
                                      </p:tavLst>
                                    </p:anim>
                                    <p:animEffect transition="in" filter="wipe(up)">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randombar(horizontal)">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P spid="7" grpId="0"/>
      <p:bldP spid="8" grpId="0" bldLvl="0" animBg="1"/>
      <p:bldP spid="9" grpId="0"/>
      <p:bldP spid="10" grpId="0"/>
      <p:bldP spid="11" grpId="0" bldLvl="0" animBg="1"/>
      <p:bldP spid="18" grpId="0"/>
      <p:bldP spid="19"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圆角矩形 11"/>
          <p:cNvSpPr/>
          <p:nvPr/>
        </p:nvSpPr>
        <p:spPr>
          <a:xfrm>
            <a:off x="881380" y="1619885"/>
            <a:ext cx="7736205" cy="2706370"/>
          </a:xfrm>
          <a:prstGeom prst="roundRect">
            <a:avLst/>
          </a:prstGeom>
          <a:solidFill>
            <a:schemeClr val="accent6">
              <a:lumMod val="20000"/>
              <a:lumOff val="80000"/>
              <a:alpha val="20000"/>
            </a:schemeClr>
          </a:solidFill>
        </p:spPr>
        <p:style>
          <a:lnRef idx="1">
            <a:schemeClr val="accent5"/>
          </a:lnRef>
          <a:fillRef idx="2">
            <a:schemeClr val="accent5"/>
          </a:fillRef>
          <a:effectRef idx="1">
            <a:schemeClr val="accent5"/>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000" b="0" i="0" u="none" strike="noStrike" kern="1200" cap="none" spc="0" normalizeH="0" baseline="0" noProof="0">
              <a:ln>
                <a:noFill/>
              </a:ln>
              <a:solidFill>
                <a:schemeClr val="dk1"/>
              </a:solidFill>
              <a:effectLst/>
              <a:uLnTx/>
              <a:uFillTx/>
              <a:latin typeface="+mn-lt"/>
              <a:ea typeface="+mn-ea"/>
              <a:cs typeface="+mn-cs"/>
            </a:endParaRPr>
          </a:p>
        </p:txBody>
      </p:sp>
      <p:sp>
        <p:nvSpPr>
          <p:cNvPr id="5" name="矩形 4"/>
          <p:cNvSpPr/>
          <p:nvPr/>
        </p:nvSpPr>
        <p:spPr>
          <a:xfrm>
            <a:off x="882015" y="1572895"/>
            <a:ext cx="7735570" cy="2676525"/>
          </a:xfrm>
          <a:prstGeom prst="rect">
            <a:avLst/>
          </a:prstGeom>
          <a:noFill/>
          <a:ln w="9525">
            <a:noFill/>
          </a:ln>
        </p:spPr>
        <p:txBody>
          <a:bodyPr wrap="square">
            <a:spAutoFit/>
          </a:bodyPr>
          <a:lstStyle/>
          <a:p>
            <a:pPr fontAlgn="auto">
              <a:lnSpc>
                <a:spcPct val="150000"/>
              </a:lnSpc>
            </a:pPr>
            <a:r>
              <a:rPr lang="en-US" altLang="zh-CN" sz="2800" dirty="0">
                <a:latin typeface="楷体" panose="02010609060101010101" charset="-122"/>
                <a:ea typeface="楷体" panose="02010609060101010101" charset="-122"/>
                <a:sym typeface="+mn-ea"/>
              </a:rPr>
              <a:t>___ </a:t>
            </a:r>
            <a:r>
              <a:rPr lang="zh-CN" altLang="en-US" sz="2800" dirty="0">
                <a:latin typeface="楷体" panose="02010609060101010101" charset="-122"/>
                <a:ea typeface="楷体" panose="02010609060101010101" charset="-122"/>
              </a:rPr>
              <a:t>支配；统治；掌握。</a:t>
            </a:r>
          </a:p>
          <a:p>
            <a:pPr fontAlgn="auto">
              <a:lnSpc>
                <a:spcPct val="150000"/>
              </a:lnSpc>
            </a:pPr>
            <a:r>
              <a:rPr lang="en-US" altLang="zh-CN" sz="2800" dirty="0">
                <a:latin typeface="楷体" panose="02010609060101010101" charset="-122"/>
                <a:ea typeface="楷体" panose="02010609060101010101" charset="-122"/>
              </a:rPr>
              <a:t>___ 形容心神不定非常惊慌的样子。</a:t>
            </a:r>
            <a:endParaRPr lang="zh-CN" altLang="en-US" sz="2800" dirty="0">
              <a:latin typeface="楷体" panose="02010609060101010101" charset="-122"/>
              <a:ea typeface="楷体" panose="02010609060101010101" charset="-122"/>
            </a:endParaRPr>
          </a:p>
          <a:p>
            <a:pPr fontAlgn="auto">
              <a:lnSpc>
                <a:spcPct val="150000"/>
              </a:lnSpc>
            </a:pPr>
            <a:r>
              <a:rPr lang="en-US" altLang="zh-CN" sz="2800" dirty="0">
                <a:latin typeface="楷体" panose="02010609060101010101" charset="-122"/>
                <a:ea typeface="楷体" panose="02010609060101010101" charset="-122"/>
              </a:rPr>
              <a:t>___ </a:t>
            </a:r>
            <a:r>
              <a:rPr lang="zh-CN" altLang="en-US" sz="2800" dirty="0">
                <a:latin typeface="楷体" panose="02010609060101010101" charset="-122"/>
                <a:ea typeface="楷体" panose="02010609060101010101" charset="-122"/>
              </a:rPr>
              <a:t>来势迅猛，不可抵挡。</a:t>
            </a:r>
          </a:p>
          <a:p>
            <a:pPr fontAlgn="auto">
              <a:lnSpc>
                <a:spcPct val="150000"/>
              </a:lnSpc>
            </a:pPr>
            <a:r>
              <a:rPr lang="en-US" altLang="zh-CN" sz="2800" dirty="0">
                <a:latin typeface="楷体" panose="02010609060101010101" charset="-122"/>
                <a:ea typeface="楷体" panose="02010609060101010101" charset="-122"/>
              </a:rPr>
              <a:t>___ 无法摆脱或结束（只做“得”后</a:t>
            </a:r>
            <a:r>
              <a:rPr lang="zh-CN" altLang="en-US" sz="2800" dirty="0">
                <a:latin typeface="楷体" panose="02010609060101010101" charset="-122"/>
                <a:ea typeface="楷体" panose="02010609060101010101" charset="-122"/>
              </a:rPr>
              <a:t>面的补语）。</a:t>
            </a:r>
          </a:p>
        </p:txBody>
      </p:sp>
      <p:sp>
        <p:nvSpPr>
          <p:cNvPr id="9" name="矩形 8"/>
          <p:cNvSpPr/>
          <p:nvPr/>
        </p:nvSpPr>
        <p:spPr>
          <a:xfrm>
            <a:off x="998220" y="2243138"/>
            <a:ext cx="526415" cy="768350"/>
          </a:xfrm>
          <a:prstGeom prst="rect">
            <a:avLst/>
          </a:prstGeom>
          <a:noFill/>
          <a:ln w="9525">
            <a:noFill/>
          </a:ln>
        </p:spPr>
        <p:txBody>
          <a:bodyPr wrap="none">
            <a:spAutoFit/>
          </a:bodyPr>
          <a:lstStyle/>
          <a:p>
            <a:pPr algn="l">
              <a:buClrTx/>
              <a:buSzTx/>
              <a:buFontTx/>
            </a:pPr>
            <a:r>
              <a:rPr lang="en-US" altLang="zh-CN" sz="4400" dirty="0">
                <a:solidFill>
                  <a:srgbClr val="FF0000"/>
                </a:solidFill>
                <a:latin typeface="Calibri" panose="020F0502020204030204" charset="0"/>
              </a:rPr>
              <a:t>D</a:t>
            </a:r>
          </a:p>
        </p:txBody>
      </p:sp>
      <p:sp>
        <p:nvSpPr>
          <p:cNvPr id="10" name="矩形 9"/>
          <p:cNvSpPr/>
          <p:nvPr/>
        </p:nvSpPr>
        <p:spPr>
          <a:xfrm>
            <a:off x="995680" y="2893695"/>
            <a:ext cx="487045" cy="768350"/>
          </a:xfrm>
          <a:prstGeom prst="rect">
            <a:avLst/>
          </a:prstGeom>
          <a:noFill/>
          <a:ln w="9525">
            <a:noFill/>
          </a:ln>
        </p:spPr>
        <p:txBody>
          <a:bodyPr wrap="none">
            <a:spAutoFit/>
          </a:bodyPr>
          <a:lstStyle/>
          <a:p>
            <a:pPr algn="l">
              <a:buClrTx/>
              <a:buSzTx/>
              <a:buFontTx/>
            </a:pPr>
            <a:r>
              <a:rPr lang="en-US" altLang="zh-CN" sz="4400" dirty="0">
                <a:solidFill>
                  <a:srgbClr val="FF0000"/>
                </a:solidFill>
                <a:latin typeface="Calibri" panose="020F0502020204030204" charset="0"/>
              </a:rPr>
              <a:t>B</a:t>
            </a:r>
          </a:p>
        </p:txBody>
      </p:sp>
      <p:sp>
        <p:nvSpPr>
          <p:cNvPr id="11" name="矩形 10"/>
          <p:cNvSpPr/>
          <p:nvPr/>
        </p:nvSpPr>
        <p:spPr>
          <a:xfrm>
            <a:off x="1018540" y="3481070"/>
            <a:ext cx="506095" cy="768350"/>
          </a:xfrm>
          <a:prstGeom prst="rect">
            <a:avLst/>
          </a:prstGeom>
          <a:noFill/>
          <a:ln w="9525">
            <a:noFill/>
          </a:ln>
        </p:spPr>
        <p:txBody>
          <a:bodyPr wrap="none">
            <a:spAutoFit/>
          </a:bodyPr>
          <a:lstStyle/>
          <a:p>
            <a:pPr algn="l">
              <a:buClrTx/>
              <a:buSzTx/>
              <a:buFontTx/>
            </a:pPr>
            <a:r>
              <a:rPr lang="en-US" altLang="zh-CN" sz="4400" dirty="0">
                <a:solidFill>
                  <a:srgbClr val="FF0000"/>
                </a:solidFill>
                <a:latin typeface="Calibri" panose="020F0502020204030204" charset="0"/>
              </a:rPr>
              <a:t>A</a:t>
            </a:r>
          </a:p>
        </p:txBody>
      </p:sp>
      <p:sp>
        <p:nvSpPr>
          <p:cNvPr id="8" name="矩形 7"/>
          <p:cNvSpPr/>
          <p:nvPr/>
        </p:nvSpPr>
        <p:spPr>
          <a:xfrm>
            <a:off x="385763" y="726758"/>
            <a:ext cx="8372475" cy="691515"/>
          </a:xfrm>
          <a:prstGeom prst="rect">
            <a:avLst/>
          </a:prstGeom>
        </p:spPr>
        <p:txBody>
          <a:bodyPr>
            <a:spAutoFit/>
          </a:bodyPr>
          <a:lstStyle/>
          <a:p>
            <a:pPr marL="0" marR="0" lvl="0" indent="0" algn="ctr" defTabSz="914400" rtl="0" eaLnBrk="0" fontAlgn="base" latinLnBrk="0" hangingPunct="0">
              <a:lnSpc>
                <a:spcPct val="130000"/>
              </a:lnSpc>
              <a:spcBef>
                <a:spcPct val="0"/>
              </a:spcBef>
              <a:spcAft>
                <a:spcPct val="0"/>
              </a:spcAft>
              <a:buClrTx/>
              <a:buSzTx/>
              <a:buFontTx/>
              <a:buNone/>
              <a:defRPr/>
            </a:pPr>
            <a:r>
              <a:rPr kumimoji="0" lang="en-US" altLang="zh-CN" sz="3000" b="1" i="0" u="none" strike="noStrike" kern="1200" cap="none" spc="0" normalizeH="0" baseline="0" noProof="0" dirty="0">
                <a:ln>
                  <a:noFill/>
                </a:ln>
                <a:solidFill>
                  <a:schemeClr val="tx1"/>
                </a:solidFill>
                <a:effectLst/>
                <a:uLnTx/>
                <a:uFillTx/>
                <a:latin typeface="+mn-ea"/>
                <a:ea typeface="+mn-ea"/>
                <a:cs typeface="+mn-cs"/>
              </a:rPr>
              <a:t>A.</a:t>
            </a:r>
            <a:r>
              <a:rPr kumimoji="0" lang="zh-CN" altLang="en-US" sz="3000" b="1" i="0" u="none" strike="noStrike" kern="1200" cap="none" spc="0" normalizeH="0" baseline="0" noProof="0" dirty="0">
                <a:ln>
                  <a:noFill/>
                </a:ln>
                <a:solidFill>
                  <a:schemeClr val="tx1"/>
                </a:solidFill>
                <a:effectLst/>
                <a:uLnTx/>
                <a:uFillTx/>
                <a:latin typeface="+mn-ea"/>
                <a:ea typeface="+mn-ea"/>
                <a:cs typeface="+mn-cs"/>
              </a:rPr>
              <a:t>不可开交  </a:t>
            </a:r>
            <a:r>
              <a:rPr kumimoji="0" lang="en-US" altLang="zh-CN" sz="3000" b="1" i="0" u="none" strike="noStrike" kern="1200" cap="none" spc="0" normalizeH="0" baseline="0" noProof="0" dirty="0">
                <a:ln>
                  <a:noFill/>
                </a:ln>
                <a:solidFill>
                  <a:schemeClr val="tx1"/>
                </a:solidFill>
                <a:effectLst/>
                <a:uLnTx/>
                <a:uFillTx/>
                <a:latin typeface="+mn-ea"/>
                <a:ea typeface="+mn-ea"/>
                <a:cs typeface="+mn-cs"/>
              </a:rPr>
              <a:t>B.</a:t>
            </a:r>
            <a:r>
              <a:rPr kumimoji="0" lang="zh-CN" altLang="en-US" sz="3000" b="1" i="0" u="none" strike="noStrike" kern="1200" cap="none" spc="0" normalizeH="0" baseline="0" noProof="0" dirty="0">
                <a:ln>
                  <a:noFill/>
                </a:ln>
                <a:solidFill>
                  <a:schemeClr val="tx1"/>
                </a:solidFill>
                <a:effectLst/>
                <a:uLnTx/>
                <a:uFillTx/>
                <a:latin typeface="+mn-ea"/>
                <a:ea typeface="+mn-ea"/>
                <a:cs typeface="+mn-cs"/>
              </a:rPr>
              <a:t>势不可挡 </a:t>
            </a:r>
            <a:r>
              <a:rPr kumimoji="0" lang="en-US" altLang="zh-CN" sz="3000" b="1" i="0" u="none" strike="noStrike" kern="1200" cap="none" spc="0" normalizeH="0" baseline="0" noProof="0" dirty="0">
                <a:ln>
                  <a:noFill/>
                </a:ln>
                <a:solidFill>
                  <a:schemeClr val="tx1"/>
                </a:solidFill>
                <a:effectLst/>
                <a:uLnTx/>
                <a:uFillTx/>
                <a:latin typeface="+mn-ea"/>
                <a:ea typeface="+mn-ea"/>
                <a:cs typeface="+mn-cs"/>
              </a:rPr>
              <a:t>C.</a:t>
            </a:r>
            <a:r>
              <a:rPr kumimoji="0" lang="zh-CN" altLang="en-US" sz="3000" b="1" i="0" u="none" strike="noStrike" kern="1200" cap="none" spc="0" normalizeH="0" baseline="0" noProof="0" dirty="0">
                <a:ln>
                  <a:noFill/>
                </a:ln>
                <a:solidFill>
                  <a:schemeClr val="tx1"/>
                </a:solidFill>
                <a:effectLst/>
                <a:uLnTx/>
                <a:uFillTx/>
                <a:latin typeface="+mn-ea"/>
                <a:ea typeface="+mn-ea"/>
                <a:cs typeface="+mn-cs"/>
              </a:rPr>
              <a:t>主宰  </a:t>
            </a:r>
            <a:r>
              <a:rPr kumimoji="0" lang="en-US" altLang="zh-CN" sz="3000" b="1" i="0" u="none" strike="noStrike" kern="1200" cap="none" spc="0" normalizeH="0" baseline="0" noProof="0" dirty="0">
                <a:ln>
                  <a:noFill/>
                </a:ln>
                <a:solidFill>
                  <a:schemeClr val="tx1"/>
                </a:solidFill>
                <a:effectLst/>
                <a:uLnTx/>
                <a:uFillTx/>
                <a:latin typeface="+mn-ea"/>
                <a:ea typeface="+mn-ea"/>
                <a:cs typeface="+mn-cs"/>
              </a:rPr>
              <a:t>D.失魂落魄</a:t>
            </a:r>
          </a:p>
        </p:txBody>
      </p:sp>
      <p:sp>
        <p:nvSpPr>
          <p:cNvPr id="4" name="矩形 3"/>
          <p:cNvSpPr/>
          <p:nvPr/>
        </p:nvSpPr>
        <p:spPr>
          <a:xfrm>
            <a:off x="995680" y="1619885"/>
            <a:ext cx="480695" cy="768350"/>
          </a:xfrm>
          <a:prstGeom prst="rect">
            <a:avLst/>
          </a:prstGeom>
          <a:noFill/>
          <a:ln w="9525">
            <a:noFill/>
          </a:ln>
        </p:spPr>
        <p:txBody>
          <a:bodyPr wrap="none">
            <a:spAutoFit/>
          </a:bodyPr>
          <a:lstStyle/>
          <a:p>
            <a:r>
              <a:rPr lang="en-US" altLang="zh-CN" sz="4400" dirty="0">
                <a:solidFill>
                  <a:srgbClr val="FF0000"/>
                </a:solidFill>
                <a:latin typeface="Calibri" panose="020F0502020204030204" charset="0"/>
              </a:rPr>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inVertical)">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inVertical)">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inVertical)">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allAtOnce"/>
      <p:bldP spid="9" grpId="0"/>
      <p:bldP spid="10" grpId="0"/>
      <p:bldP spid="11" grpId="0"/>
      <p:bldP spid="8"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p:cNvSpPr>
            <a:spLocks noChangeArrowheads="1"/>
          </p:cNvSpPr>
          <p:nvPr/>
        </p:nvSpPr>
        <p:spPr bwMode="auto">
          <a:xfrm>
            <a:off x="650875" y="1470025"/>
            <a:ext cx="712406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ct val="200000"/>
              </a:lnSpc>
            </a:pPr>
            <a:r>
              <a:rPr lang="zh-CN" altLang="en-US" sz="2400" b="1" dirty="0">
                <a:latin typeface="黑体" panose="02010600030101010101" pitchFamily="2" charset="-122"/>
                <a:ea typeface="黑体" panose="02010600030101010101" pitchFamily="2" charset="-122"/>
              </a:rPr>
              <a:t>漆黑</a:t>
            </a:r>
            <a:r>
              <a:rPr lang="en-US" altLang="zh-CN" sz="2400" b="1" dirty="0">
                <a:latin typeface="黑体" panose="02010600030101010101" pitchFamily="2" charset="-122"/>
                <a:ea typeface="黑体" panose="02010600030101010101" pitchFamily="2" charset="-122"/>
              </a:rPr>
              <a:t>—— </a:t>
            </a:r>
            <a:r>
              <a:rPr lang="zh-CN" altLang="en-US" sz="2400" b="1" dirty="0">
                <a:latin typeface="黑体" panose="02010600030101010101" pitchFamily="2" charset="-122"/>
                <a:ea typeface="黑体" panose="02010600030101010101" pitchFamily="2" charset="-122"/>
              </a:rPr>
              <a:t>   </a:t>
            </a:r>
            <a:r>
              <a:rPr lang="zh-CN" altLang="en-US" sz="2400" b="1" dirty="0">
                <a:solidFill>
                  <a:srgbClr val="0000FF"/>
                </a:solidFill>
                <a:latin typeface="黑体" panose="02010600030101010101" pitchFamily="2" charset="-122"/>
                <a:ea typeface="黑体" panose="02010600030101010101" pitchFamily="2" charset="-122"/>
              </a:rPr>
              <a:t>    </a:t>
            </a:r>
            <a:r>
              <a:rPr lang="zh-CN" altLang="en-US" sz="2400" b="1" dirty="0">
                <a:latin typeface="黑体" panose="02010600030101010101" pitchFamily="2" charset="-122"/>
                <a:ea typeface="黑体" panose="02010600030101010101" pitchFamily="2" charset="-122"/>
              </a:rPr>
              <a:t>伟大</a:t>
            </a:r>
            <a:r>
              <a:rPr lang="en-US" altLang="zh-CN" sz="2400" b="1" dirty="0">
                <a:latin typeface="黑体" panose="02010600030101010101" pitchFamily="2" charset="-122"/>
                <a:ea typeface="黑体" panose="02010600030101010101" pitchFamily="2" charset="-122"/>
              </a:rPr>
              <a:t>—— </a:t>
            </a:r>
            <a:r>
              <a:rPr lang="zh-CN" altLang="en-US" sz="2400" b="1" dirty="0">
                <a:latin typeface="黑体" panose="02010600030101010101" pitchFamily="2" charset="-122"/>
                <a:ea typeface="黑体" panose="02010600030101010101" pitchFamily="2" charset="-122"/>
              </a:rPr>
              <a:t>       违抗</a:t>
            </a:r>
            <a:r>
              <a:rPr lang="en-US" altLang="zh-CN" sz="2400" b="1" dirty="0">
                <a:latin typeface="黑体" panose="02010600030101010101" pitchFamily="2" charset="-122"/>
                <a:ea typeface="黑体" panose="02010600030101010101" pitchFamily="2" charset="-122"/>
              </a:rPr>
              <a:t>—— </a:t>
            </a:r>
          </a:p>
          <a:p>
            <a:pPr fontAlgn="auto">
              <a:lnSpc>
                <a:spcPct val="200000"/>
              </a:lnSpc>
            </a:pPr>
            <a:r>
              <a:rPr lang="zh-CN" altLang="en-US" sz="2400" b="1" dirty="0">
                <a:latin typeface="黑体" panose="02010600030101010101" pitchFamily="2" charset="-122"/>
                <a:ea typeface="黑体" panose="02010600030101010101" pitchFamily="2" charset="-122"/>
              </a:rPr>
              <a:t>简短</a:t>
            </a:r>
            <a:r>
              <a:rPr lang="en-US" altLang="zh-CN" sz="2400" b="1" dirty="0">
                <a:latin typeface="黑体" panose="02010600030101010101" pitchFamily="2" charset="-122"/>
                <a:ea typeface="黑体" panose="02010600030101010101" pitchFamily="2" charset="-122"/>
              </a:rPr>
              <a:t>—— </a:t>
            </a:r>
            <a:r>
              <a:rPr lang="zh-CN" altLang="en-US" sz="2400" b="1" dirty="0">
                <a:latin typeface="黑体" panose="02010600030101010101" pitchFamily="2" charset="-122"/>
                <a:ea typeface="黑体" panose="02010600030101010101" pitchFamily="2" charset="-122"/>
              </a:rPr>
              <a:t>   </a:t>
            </a:r>
            <a:r>
              <a:rPr lang="zh-CN" altLang="en-US" sz="2400" b="1" dirty="0">
                <a:solidFill>
                  <a:schemeClr val="tx1"/>
                </a:solidFill>
                <a:latin typeface="黑体" panose="02010600030101010101" pitchFamily="2" charset="-122"/>
                <a:ea typeface="黑体" panose="02010600030101010101" pitchFamily="2" charset="-122"/>
              </a:rPr>
              <a:t>    笔直</a:t>
            </a:r>
            <a:r>
              <a:rPr lang="en-US" altLang="zh-CN" sz="2400" b="1" dirty="0">
                <a:latin typeface="黑体" panose="02010600030101010101" pitchFamily="2" charset="-122"/>
                <a:ea typeface="黑体" panose="02010600030101010101" pitchFamily="2" charset="-122"/>
              </a:rPr>
              <a:t>—— </a:t>
            </a:r>
            <a:r>
              <a:rPr lang="zh-CN" altLang="en-US" sz="2400" b="1" dirty="0">
                <a:latin typeface="黑体" panose="02010600030101010101" pitchFamily="2" charset="-122"/>
                <a:ea typeface="黑体" panose="02010600030101010101" pitchFamily="2" charset="-122"/>
              </a:rPr>
              <a:t>  </a:t>
            </a:r>
            <a:r>
              <a:rPr lang="zh-CN" altLang="en-US" sz="2400" b="1" dirty="0">
                <a:solidFill>
                  <a:schemeClr val="tx1"/>
                </a:solidFill>
                <a:latin typeface="黑体" panose="02010600030101010101" pitchFamily="2" charset="-122"/>
                <a:ea typeface="黑体" panose="02010600030101010101" pitchFamily="2" charset="-122"/>
              </a:rPr>
              <a:t>    惊慌失措</a:t>
            </a:r>
            <a:r>
              <a:rPr lang="en-US" altLang="zh-CN" sz="2400" b="1" dirty="0">
                <a:latin typeface="黑体" panose="02010600030101010101" pitchFamily="2" charset="-122"/>
                <a:ea typeface="黑体" panose="02010600030101010101" pitchFamily="2" charset="-122"/>
              </a:rPr>
              <a:t>—— </a:t>
            </a:r>
            <a:endParaRPr lang="zh-CN" altLang="en-US" sz="2400" b="1" dirty="0">
              <a:solidFill>
                <a:srgbClr val="0000FF"/>
              </a:solidFill>
              <a:latin typeface="黑体" panose="02010600030101010101" pitchFamily="2" charset="-122"/>
              <a:ea typeface="黑体" panose="02010600030101010101" pitchFamily="2" charset="-122"/>
            </a:endParaRPr>
          </a:p>
        </p:txBody>
      </p:sp>
      <p:pic>
        <p:nvPicPr>
          <p:cNvPr id="4" name="图片 3" descr="反义词"/>
          <p:cNvPicPr>
            <a:picLocks noChangeAspect="1"/>
          </p:cNvPicPr>
          <p:nvPr/>
        </p:nvPicPr>
        <p:blipFill>
          <a:blip r:embed="rId2" cstate="print"/>
          <a:stretch>
            <a:fillRect/>
          </a:stretch>
        </p:blipFill>
        <p:spPr>
          <a:xfrm>
            <a:off x="224155" y="801370"/>
            <a:ext cx="2129351" cy="576004"/>
          </a:xfrm>
          <a:prstGeom prst="rect">
            <a:avLst/>
          </a:prstGeom>
        </p:spPr>
      </p:pic>
      <p:sp>
        <p:nvSpPr>
          <p:cNvPr id="12" name="文本框 11"/>
          <p:cNvSpPr txBox="1"/>
          <p:nvPr/>
        </p:nvSpPr>
        <p:spPr>
          <a:xfrm>
            <a:off x="1994535" y="1767205"/>
            <a:ext cx="981075"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明亮</a:t>
            </a:r>
          </a:p>
        </p:txBody>
      </p:sp>
      <p:sp>
        <p:nvSpPr>
          <p:cNvPr id="13" name="文本框 12"/>
          <p:cNvSpPr txBox="1"/>
          <p:nvPr/>
        </p:nvSpPr>
        <p:spPr>
          <a:xfrm>
            <a:off x="4391660" y="1767205"/>
            <a:ext cx="916940"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渺小</a:t>
            </a:r>
          </a:p>
        </p:txBody>
      </p:sp>
      <p:sp>
        <p:nvSpPr>
          <p:cNvPr id="14" name="文本框 13"/>
          <p:cNvSpPr txBox="1"/>
          <p:nvPr/>
        </p:nvSpPr>
        <p:spPr>
          <a:xfrm>
            <a:off x="6824980" y="1767205"/>
            <a:ext cx="981075"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遵守</a:t>
            </a:r>
          </a:p>
        </p:txBody>
      </p:sp>
      <p:sp>
        <p:nvSpPr>
          <p:cNvPr id="15" name="文本框 14"/>
          <p:cNvSpPr txBox="1"/>
          <p:nvPr/>
        </p:nvSpPr>
        <p:spPr>
          <a:xfrm>
            <a:off x="1994535" y="2486025"/>
            <a:ext cx="981075"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冗长</a:t>
            </a:r>
          </a:p>
        </p:txBody>
      </p:sp>
      <p:sp>
        <p:nvSpPr>
          <p:cNvPr id="16" name="文本框 15"/>
          <p:cNvSpPr txBox="1"/>
          <p:nvPr/>
        </p:nvSpPr>
        <p:spPr>
          <a:xfrm>
            <a:off x="4391660" y="2486025"/>
            <a:ext cx="981075"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弯曲</a:t>
            </a:r>
          </a:p>
        </p:txBody>
      </p:sp>
      <p:sp>
        <p:nvSpPr>
          <p:cNvPr id="17" name="文本框 16"/>
          <p:cNvSpPr txBox="1"/>
          <p:nvPr/>
        </p:nvSpPr>
        <p:spPr>
          <a:xfrm>
            <a:off x="7384415" y="2486025"/>
            <a:ext cx="1435100"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镇定自若</a:t>
            </a:r>
          </a:p>
        </p:txBody>
      </p:sp>
      <p:sp>
        <p:nvSpPr>
          <p:cNvPr id="3" name="文本框 2"/>
          <p:cNvSpPr txBox="1"/>
          <p:nvPr/>
        </p:nvSpPr>
        <p:spPr>
          <a:xfrm>
            <a:off x="1098550" y="3349625"/>
            <a:ext cx="6858000" cy="953135"/>
          </a:xfrm>
          <a:prstGeom prst="rect">
            <a:avLst/>
          </a:prstGeom>
          <a:noFill/>
        </p:spPr>
        <p:txBody>
          <a:bodyPr wrap="square" rtlCol="0">
            <a:spAutoFit/>
          </a:bodyPr>
          <a:lstStyle/>
          <a:p>
            <a:r>
              <a:rPr lang="en-US" altLang="zh-CN" sz="2800">
                <a:latin typeface="微软雅黑" panose="020B0503020204020204" charset="-122"/>
                <a:ea typeface="微软雅黑" panose="020B0503020204020204" charset="-122"/>
              </a:rPr>
              <a:t>       </a:t>
            </a:r>
            <a:r>
              <a:rPr lang="zh-CN" altLang="en-US" sz="2800">
                <a:latin typeface="微软雅黑" panose="020B0503020204020204" charset="-122"/>
                <a:ea typeface="微软雅黑" panose="020B0503020204020204" charset="-122"/>
              </a:rPr>
              <a:t>在这</a:t>
            </a:r>
            <a:r>
              <a:rPr lang="zh-CN" altLang="en-US" sz="2800">
                <a:solidFill>
                  <a:srgbClr val="FF0000"/>
                </a:solidFill>
                <a:latin typeface="微软雅黑" panose="020B0503020204020204" charset="-122"/>
                <a:ea typeface="微软雅黑" panose="020B0503020204020204" charset="-122"/>
              </a:rPr>
              <a:t>伟大</a:t>
            </a:r>
            <a:r>
              <a:rPr lang="zh-CN" altLang="en-US" sz="2800">
                <a:latin typeface="微软雅黑" panose="020B0503020204020204" charset="-122"/>
                <a:ea typeface="微软雅黑" panose="020B0503020204020204" charset="-122"/>
              </a:rPr>
              <a:t>的历史时刻，每个人都显得很</a:t>
            </a:r>
            <a:r>
              <a:rPr lang="zh-CN" altLang="en-US" sz="2800">
                <a:solidFill>
                  <a:srgbClr val="FF0000"/>
                </a:solidFill>
                <a:latin typeface="微软雅黑" panose="020B0503020204020204" charset="-122"/>
                <a:ea typeface="微软雅黑" panose="020B0503020204020204" charset="-122"/>
              </a:rPr>
              <a:t>渺小</a:t>
            </a:r>
            <a:r>
              <a:rPr lang="zh-CN" altLang="en-US" sz="2800">
                <a:latin typeface="微软雅黑" panose="020B0503020204020204" charset="-122"/>
                <a:ea typeface="微软雅黑" panose="020B050302020402020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down)">
                                      <p:cBhvr>
                                        <p:cTn id="4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3" grpId="0"/>
      <p:bldP spid="14" grpId="0"/>
      <p:bldP spid="15" grpId="0"/>
      <p:bldP spid="16" grpId="0"/>
      <p:bldP spid="17"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965200" y="1377950"/>
            <a:ext cx="615696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ct val="200000"/>
              </a:lnSpc>
            </a:pPr>
            <a:r>
              <a:rPr lang="en-US" altLang="zh-CN" sz="2400" b="1" dirty="0">
                <a:solidFill>
                  <a:schemeClr val="tx1"/>
                </a:solidFill>
                <a:latin typeface="黑体" panose="02010600030101010101" pitchFamily="2" charset="-122"/>
                <a:ea typeface="黑体" panose="02010600030101010101" pitchFamily="2" charset="-122"/>
              </a:rPr>
              <a:t>照例——</a:t>
            </a:r>
            <a:r>
              <a:rPr lang="zh-CN" altLang="en-US" sz="2400" b="1" dirty="0">
                <a:solidFill>
                  <a:schemeClr val="tx1"/>
                </a:solidFill>
                <a:latin typeface="黑体" panose="02010600030101010101" pitchFamily="2" charset="-122"/>
                <a:ea typeface="黑体" panose="02010600030101010101" pitchFamily="2" charset="-122"/>
              </a:rPr>
              <a:t>       混乱</a:t>
            </a:r>
            <a:r>
              <a:rPr lang="en-US" altLang="zh-CN" sz="2400" b="1" dirty="0">
                <a:solidFill>
                  <a:schemeClr val="tx1"/>
                </a:solidFill>
                <a:latin typeface="黑体" panose="02010600030101010101" pitchFamily="2" charset="-122"/>
                <a:ea typeface="黑体" panose="02010600030101010101" pitchFamily="2" charset="-122"/>
              </a:rPr>
              <a:t>——      </a:t>
            </a:r>
            <a:r>
              <a:rPr lang="zh-CN" altLang="en-US" sz="2400" b="1" dirty="0">
                <a:solidFill>
                  <a:schemeClr val="tx1"/>
                </a:solidFill>
                <a:latin typeface="黑体" panose="02010600030101010101" pitchFamily="2" charset="-122"/>
                <a:ea typeface="黑体" panose="02010600030101010101" pitchFamily="2" charset="-122"/>
              </a:rPr>
              <a:t> 违抗</a:t>
            </a:r>
            <a:r>
              <a:rPr lang="en-US" altLang="zh-CN" sz="2400" b="1" dirty="0">
                <a:solidFill>
                  <a:schemeClr val="tx1"/>
                </a:solidFill>
                <a:latin typeface="黑体" panose="02010600030101010101" pitchFamily="2" charset="-122"/>
                <a:ea typeface="黑体" panose="02010600030101010101" pitchFamily="2" charset="-122"/>
              </a:rPr>
              <a:t>——</a:t>
            </a:r>
            <a:r>
              <a:rPr lang="zh-CN" altLang="en-US" sz="2400" b="1" dirty="0">
                <a:solidFill>
                  <a:schemeClr val="tx1"/>
                </a:solidFill>
                <a:latin typeface="黑体" panose="02010600030101010101" pitchFamily="2" charset="-122"/>
                <a:ea typeface="黑体" panose="02010600030101010101" pitchFamily="2" charset="-122"/>
              </a:rPr>
              <a:t>         大约</a:t>
            </a:r>
            <a:r>
              <a:rPr lang="en-US" altLang="zh-CN" sz="2400" b="1" dirty="0">
                <a:solidFill>
                  <a:schemeClr val="tx1"/>
                </a:solidFill>
                <a:latin typeface="黑体" panose="02010600030101010101" pitchFamily="2" charset="-122"/>
                <a:ea typeface="黑体" panose="02010600030101010101" pitchFamily="2" charset="-122"/>
              </a:rPr>
              <a:t>——  </a:t>
            </a:r>
            <a:r>
              <a:rPr lang="zh-CN" altLang="en-US" sz="2400" b="1" dirty="0">
                <a:solidFill>
                  <a:schemeClr val="tx1"/>
                </a:solidFill>
                <a:latin typeface="黑体" panose="02010600030101010101" pitchFamily="2" charset="-122"/>
                <a:ea typeface="黑体" panose="02010600030101010101" pitchFamily="2" charset="-122"/>
              </a:rPr>
              <a:t>     猝然</a:t>
            </a:r>
            <a:r>
              <a:rPr lang="en-US" altLang="zh-CN" sz="2400" b="1" dirty="0">
                <a:solidFill>
                  <a:schemeClr val="tx1"/>
                </a:solidFill>
                <a:latin typeface="黑体" panose="02010600030101010101" pitchFamily="2" charset="-122"/>
                <a:ea typeface="黑体" panose="02010600030101010101" pitchFamily="2" charset="-122"/>
              </a:rPr>
              <a:t>——       估计——</a:t>
            </a:r>
            <a:r>
              <a:rPr lang="zh-CN" altLang="en-US" sz="2400" b="1" dirty="0">
                <a:solidFill>
                  <a:schemeClr val="tx1"/>
                </a:solidFill>
                <a:latin typeface="黑体" panose="02010600030101010101" pitchFamily="2" charset="-122"/>
                <a:ea typeface="黑体" panose="02010600030101010101" pitchFamily="2" charset="-122"/>
              </a:rPr>
              <a:t>     </a:t>
            </a:r>
          </a:p>
        </p:txBody>
      </p:sp>
      <p:pic>
        <p:nvPicPr>
          <p:cNvPr id="3" name="图片 2" descr="近义词"/>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6250" y="844550"/>
            <a:ext cx="1972945" cy="533400"/>
          </a:xfrm>
          <a:prstGeom prst="rect">
            <a:avLst/>
          </a:prstGeom>
        </p:spPr>
      </p:pic>
      <p:sp>
        <p:nvSpPr>
          <p:cNvPr id="6" name="文本框 5"/>
          <p:cNvSpPr txBox="1"/>
          <p:nvPr/>
        </p:nvSpPr>
        <p:spPr>
          <a:xfrm>
            <a:off x="2268220" y="1657350"/>
            <a:ext cx="981075"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照常</a:t>
            </a:r>
          </a:p>
        </p:txBody>
      </p:sp>
      <p:sp>
        <p:nvSpPr>
          <p:cNvPr id="7" name="文本框 6"/>
          <p:cNvSpPr txBox="1"/>
          <p:nvPr/>
        </p:nvSpPr>
        <p:spPr>
          <a:xfrm>
            <a:off x="4617720" y="1657350"/>
            <a:ext cx="981075"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杂乱</a:t>
            </a:r>
          </a:p>
        </p:txBody>
      </p:sp>
      <p:sp>
        <p:nvSpPr>
          <p:cNvPr id="9" name="文本框 8"/>
          <p:cNvSpPr txBox="1"/>
          <p:nvPr/>
        </p:nvSpPr>
        <p:spPr>
          <a:xfrm>
            <a:off x="2268220" y="2370455"/>
            <a:ext cx="981075"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大概</a:t>
            </a:r>
          </a:p>
        </p:txBody>
      </p:sp>
      <p:sp>
        <p:nvSpPr>
          <p:cNvPr id="18" name="文本框 17"/>
          <p:cNvSpPr txBox="1"/>
          <p:nvPr/>
        </p:nvSpPr>
        <p:spPr>
          <a:xfrm>
            <a:off x="6903085" y="1657350"/>
            <a:ext cx="909320" cy="460375"/>
          </a:xfrm>
          <a:prstGeom prst="rect">
            <a:avLst/>
          </a:prstGeom>
          <a:noFill/>
        </p:spPr>
        <p:txBody>
          <a:bodyPr wrap="square" rtlCol="0">
            <a:spAutoFit/>
          </a:bodyPr>
          <a:lstStyle/>
          <a:p>
            <a:pPr lvl="0" algn="l">
              <a:buClrTx/>
              <a:buSzTx/>
              <a:buFontTx/>
            </a:pPr>
            <a:r>
              <a:rPr lang="zh-CN" altLang="en-US" sz="2400" b="1">
                <a:solidFill>
                  <a:srgbClr val="0000FF"/>
                </a:solidFill>
                <a:latin typeface="黑体" panose="02010600030101010101" pitchFamily="2" charset="-122"/>
                <a:ea typeface="黑体" panose="02010600030101010101" pitchFamily="2" charset="-122"/>
                <a:sym typeface="+mn-ea"/>
              </a:rPr>
              <a:t>违背</a:t>
            </a:r>
          </a:p>
        </p:txBody>
      </p:sp>
      <p:sp>
        <p:nvSpPr>
          <p:cNvPr id="4" name="文本框 3"/>
          <p:cNvSpPr txBox="1"/>
          <p:nvPr/>
        </p:nvSpPr>
        <p:spPr>
          <a:xfrm>
            <a:off x="4617720" y="2370455"/>
            <a:ext cx="981075"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突然</a:t>
            </a:r>
          </a:p>
        </p:txBody>
      </p:sp>
      <p:sp>
        <p:nvSpPr>
          <p:cNvPr id="5" name="文本框 4"/>
          <p:cNvSpPr txBox="1"/>
          <p:nvPr/>
        </p:nvSpPr>
        <p:spPr>
          <a:xfrm>
            <a:off x="6903085" y="2370455"/>
            <a:ext cx="981075" cy="460375"/>
          </a:xfrm>
          <a:prstGeom prst="rect">
            <a:avLst/>
          </a:prstGeom>
          <a:noFill/>
        </p:spPr>
        <p:txBody>
          <a:bodyPr wrap="square" rtlCol="0">
            <a:spAutoFit/>
          </a:bodyPr>
          <a:lstStyle/>
          <a:p>
            <a:r>
              <a:rPr lang="zh-CN" altLang="en-US" sz="2400" b="1">
                <a:solidFill>
                  <a:srgbClr val="0000FF"/>
                </a:solidFill>
                <a:latin typeface="黑体" panose="02010600030101010101" pitchFamily="2" charset="-122"/>
                <a:ea typeface="黑体" panose="02010600030101010101" pitchFamily="2" charset="-122"/>
              </a:rPr>
              <a:t>估测</a:t>
            </a:r>
          </a:p>
        </p:txBody>
      </p:sp>
      <p:sp>
        <p:nvSpPr>
          <p:cNvPr id="10" name="矩形 9"/>
          <p:cNvSpPr/>
          <p:nvPr/>
        </p:nvSpPr>
        <p:spPr bwMode="auto">
          <a:xfrm>
            <a:off x="667385" y="3721100"/>
            <a:ext cx="7809230" cy="645160"/>
          </a:xfrm>
          <a:prstGeom prst="rect">
            <a:avLst/>
          </a:prstGeom>
          <a:noFill/>
          <a:ln>
            <a:noFill/>
          </a:ln>
          <a:extLst>
            <a:ext uri="{909E8E84-426E-40DD-AFC4-6F175D3DCCD1}">
              <a14:hiddenFill xmlns:a14="http://schemas.microsoft.com/office/drawing/2010/main">
                <a:solidFill>
                  <a:srgbClr val="FFFFFF"/>
                </a:solidFill>
              </a14:hiddenFill>
            </a:ext>
          </a:extLst>
        </p:spPr>
        <p:txBody>
          <a:bodyPr wrap="square" rtlCol="0" anchor="t">
            <a:spAutoFit/>
          </a:bodyPr>
          <a:lstStyle/>
          <a:p>
            <a:pPr lvl="0" algn="l">
              <a:lnSpc>
                <a:spcPct val="150000"/>
              </a:lnSpc>
              <a:buClrTx/>
              <a:buSzTx/>
              <a:buFontTx/>
            </a:pPr>
            <a:r>
              <a:rPr lang="zh-CN" altLang="en-US" sz="2400">
                <a:latin typeface="微软雅黑" panose="020B0503020204020204" charset="-122"/>
                <a:ea typeface="微软雅黑" panose="020B0503020204020204" charset="-122"/>
                <a:sym typeface="+mn-ea"/>
              </a:rPr>
              <a:t>据技术人员（估计 估测），这辆车需要一周才可以修好。</a:t>
            </a:r>
            <a:endParaRPr lang="zh-CN" altLang="en-US" sz="2400" b="1" dirty="0">
              <a:latin typeface="黑体" panose="02010600030101010101" pitchFamily="2" charset="-122"/>
              <a:ea typeface="黑体" panose="02010600030101010101" pitchFamily="2" charset="-122"/>
              <a:sym typeface="+mn-ea"/>
            </a:endParaRPr>
          </a:p>
        </p:txBody>
      </p:sp>
      <p:sp>
        <p:nvSpPr>
          <p:cNvPr id="13" name="文本框 12"/>
          <p:cNvSpPr txBox="1"/>
          <p:nvPr/>
        </p:nvSpPr>
        <p:spPr>
          <a:xfrm>
            <a:off x="3404235" y="3879215"/>
            <a:ext cx="591185" cy="583565"/>
          </a:xfrm>
          <a:prstGeom prst="rect">
            <a:avLst/>
          </a:prstGeom>
          <a:noFill/>
        </p:spPr>
        <p:txBody>
          <a:bodyPr wrap="none" rtlCol="0" anchor="t">
            <a:spAutoFit/>
          </a:bodyPr>
          <a:lstStyle/>
          <a:p>
            <a:r>
              <a:rPr lang="zh-CN" altLang="en-US" sz="4000" b="1" dirty="0">
                <a:solidFill>
                  <a:srgbClr val="FF0000"/>
                </a:solidFill>
                <a:latin typeface="方正姚体" panose="02010601030101010101" charset="-122"/>
                <a:ea typeface="方正姚体" panose="02010601030101010101" charset="-122"/>
                <a:sym typeface="+mn-ea"/>
              </a:rPr>
              <a:t>√</a:t>
            </a:r>
          </a:p>
        </p:txBody>
      </p:sp>
      <p:sp>
        <p:nvSpPr>
          <p:cNvPr id="16" name="矩形 15"/>
          <p:cNvSpPr>
            <a:spLocks noChangeArrowheads="1"/>
          </p:cNvSpPr>
          <p:nvPr/>
        </p:nvSpPr>
        <p:spPr bwMode="auto">
          <a:xfrm>
            <a:off x="965200" y="2837180"/>
            <a:ext cx="684720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ct val="200000"/>
              </a:lnSpc>
            </a:pPr>
            <a:r>
              <a:rPr lang="en-US" altLang="zh-CN" sz="2400" b="1" dirty="0">
                <a:solidFill>
                  <a:schemeClr val="tx1"/>
                </a:solidFill>
                <a:latin typeface="黑体" panose="02010600030101010101" pitchFamily="2" charset="-122"/>
                <a:ea typeface="黑体" panose="02010600030101010101" pitchFamily="2" charset="-122"/>
              </a:rPr>
              <a:t>隐约—— </a:t>
            </a:r>
            <a:r>
              <a:rPr lang="zh-CN" altLang="en-US" sz="2400" b="1" dirty="0">
                <a:solidFill>
                  <a:schemeClr val="tx1"/>
                </a:solidFill>
                <a:latin typeface="黑体" panose="02010600030101010101" pitchFamily="2" charset="-122"/>
                <a:ea typeface="黑体" panose="02010600030101010101" pitchFamily="2" charset="-122"/>
              </a:rPr>
              <a:t>      维持</a:t>
            </a:r>
            <a:r>
              <a:rPr lang="en-US" altLang="zh-CN" sz="2400" b="1" dirty="0">
                <a:solidFill>
                  <a:schemeClr val="tx1"/>
                </a:solidFill>
                <a:latin typeface="黑体" panose="02010600030101010101" pitchFamily="2" charset="-122"/>
                <a:ea typeface="黑体" panose="02010600030101010101" pitchFamily="2" charset="-122"/>
              </a:rPr>
              <a:t>——       酣睡——</a:t>
            </a:r>
            <a:r>
              <a:rPr lang="zh-CN" altLang="en-US" sz="2400" b="1" dirty="0">
                <a:solidFill>
                  <a:schemeClr val="tx1"/>
                </a:solidFill>
                <a:latin typeface="黑体" panose="02010600030101010101" pitchFamily="2" charset="-122"/>
                <a:ea typeface="黑体" panose="02010600030101010101" pitchFamily="2" charset="-122"/>
              </a:rPr>
              <a:t>    </a:t>
            </a:r>
          </a:p>
        </p:txBody>
      </p:sp>
      <p:sp>
        <p:nvSpPr>
          <p:cNvPr id="17" name="文本框 16"/>
          <p:cNvSpPr txBox="1"/>
          <p:nvPr/>
        </p:nvSpPr>
        <p:spPr>
          <a:xfrm>
            <a:off x="2268220" y="3145155"/>
            <a:ext cx="795020" cy="460375"/>
          </a:xfrm>
          <a:prstGeom prst="rect">
            <a:avLst/>
          </a:prstGeom>
          <a:noFill/>
        </p:spPr>
        <p:txBody>
          <a:bodyPr wrap="none" rtlCol="0">
            <a:spAutoFit/>
          </a:bodyPr>
          <a:lstStyle/>
          <a:p>
            <a:pPr algn="l"/>
            <a:r>
              <a:rPr lang="en-US" altLang="zh-CN" sz="2400" b="1" dirty="0">
                <a:solidFill>
                  <a:srgbClr val="0000FF"/>
                </a:solidFill>
                <a:latin typeface="黑体" panose="02010600030101010101" pitchFamily="2" charset="-122"/>
                <a:ea typeface="黑体" panose="02010600030101010101" pitchFamily="2" charset="-122"/>
                <a:sym typeface="+mn-ea"/>
              </a:rPr>
              <a:t>模糊</a:t>
            </a:r>
            <a:r>
              <a:rPr lang="en-US" altLang="zh-CN" b="1" dirty="0">
                <a:latin typeface="黑体" panose="02010600030101010101" pitchFamily="2" charset="-122"/>
                <a:ea typeface="黑体" panose="02010600030101010101" pitchFamily="2" charset="-122"/>
                <a:sym typeface="+mn-ea"/>
              </a:rPr>
              <a:t> </a:t>
            </a:r>
            <a:endParaRPr lang="zh-CN" altLang="en-US"/>
          </a:p>
        </p:txBody>
      </p:sp>
      <p:sp>
        <p:nvSpPr>
          <p:cNvPr id="19" name="文本框 18"/>
          <p:cNvSpPr txBox="1"/>
          <p:nvPr/>
        </p:nvSpPr>
        <p:spPr>
          <a:xfrm>
            <a:off x="5076190" y="3325495"/>
            <a:ext cx="153035" cy="368300"/>
          </a:xfrm>
          <a:prstGeom prst="rect">
            <a:avLst/>
          </a:prstGeom>
          <a:noFill/>
        </p:spPr>
        <p:txBody>
          <a:bodyPr wrap="square" rtlCol="0">
            <a:spAutoFit/>
          </a:bodyPr>
          <a:lstStyle/>
          <a:p>
            <a:endParaRPr lang="zh-CN" altLang="en-US"/>
          </a:p>
        </p:txBody>
      </p:sp>
      <p:sp>
        <p:nvSpPr>
          <p:cNvPr id="20" name="文本框 19"/>
          <p:cNvSpPr txBox="1"/>
          <p:nvPr/>
        </p:nvSpPr>
        <p:spPr>
          <a:xfrm>
            <a:off x="4617720" y="3145155"/>
            <a:ext cx="1064895" cy="460375"/>
          </a:xfrm>
          <a:prstGeom prst="rect">
            <a:avLst/>
          </a:prstGeom>
          <a:noFill/>
        </p:spPr>
        <p:txBody>
          <a:bodyPr wrap="square" rtlCol="0">
            <a:spAutoFit/>
          </a:bodyPr>
          <a:lstStyle/>
          <a:p>
            <a:pPr algn="l"/>
            <a:r>
              <a:rPr lang="en-US" altLang="zh-CN" sz="2400" b="1" dirty="0">
                <a:solidFill>
                  <a:srgbClr val="0000FF"/>
                </a:solidFill>
                <a:latin typeface="黑体" panose="02010600030101010101" pitchFamily="2" charset="-122"/>
                <a:ea typeface="黑体" panose="02010600030101010101" pitchFamily="2" charset="-122"/>
                <a:sym typeface="+mn-ea"/>
              </a:rPr>
              <a:t>维护</a:t>
            </a:r>
            <a:endParaRPr lang="zh-CN" altLang="en-US" sz="2400"/>
          </a:p>
        </p:txBody>
      </p:sp>
      <p:sp>
        <p:nvSpPr>
          <p:cNvPr id="21" name="文本框 20"/>
          <p:cNvSpPr txBox="1"/>
          <p:nvPr/>
        </p:nvSpPr>
        <p:spPr>
          <a:xfrm>
            <a:off x="6903720" y="3089910"/>
            <a:ext cx="795020" cy="460375"/>
          </a:xfrm>
          <a:prstGeom prst="rect">
            <a:avLst/>
          </a:prstGeom>
          <a:noFill/>
        </p:spPr>
        <p:txBody>
          <a:bodyPr wrap="none" rtlCol="0">
            <a:spAutoFit/>
          </a:bodyPr>
          <a:lstStyle/>
          <a:p>
            <a:pPr algn="l"/>
            <a:r>
              <a:rPr lang="zh-CN" altLang="en-US" sz="2400" b="1" dirty="0">
                <a:solidFill>
                  <a:srgbClr val="0000FF"/>
                </a:solidFill>
                <a:latin typeface="黑体" panose="02010600030101010101" pitchFamily="2" charset="-122"/>
                <a:ea typeface="黑体" panose="02010600030101010101" pitchFamily="2" charset="-122"/>
                <a:sym typeface="+mn-ea"/>
              </a:rPr>
              <a:t>熟睡</a:t>
            </a:r>
            <a:r>
              <a:rPr lang="zh-CN" altLang="en-US" sz="2400" b="1" dirty="0">
                <a:latin typeface="黑体" panose="02010600030101010101" pitchFamily="2" charset="-122"/>
                <a:ea typeface="黑体" panose="02010600030101010101" pitchFamily="2" charset="-122"/>
                <a:sym typeface="+mn-ea"/>
              </a:rPr>
              <a:t> </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strips(downLef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fill="hold"/>
                                        <p:tgtEl>
                                          <p:spTgt spid="5"/>
                                        </p:tgtEl>
                                        <p:attrNameLst>
                                          <p:attrName>ppt_x</p:attrName>
                                        </p:attrNameLst>
                                      </p:cBhvr>
                                      <p:tavLst>
                                        <p:tav tm="0">
                                          <p:val>
                                            <p:strVal val="#ppt_x"/>
                                          </p:val>
                                        </p:tav>
                                        <p:tav tm="100000">
                                          <p:val>
                                            <p:strVal val="#ppt_x"/>
                                          </p:val>
                                        </p:tav>
                                      </p:tavLst>
                                    </p:anim>
                                    <p:anim calcmode="lin" valueType="num">
                                      <p:cBhvr additive="base">
                                        <p:cTn id="4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ppt_x"/>
                                          </p:val>
                                        </p:tav>
                                        <p:tav tm="100000">
                                          <p:val>
                                            <p:strVal val="#ppt_x"/>
                                          </p:val>
                                        </p:tav>
                                      </p:tavLst>
                                    </p:anim>
                                    <p:anim calcmode="lin" valueType="num">
                                      <p:cBhvr additive="base">
                                        <p:cTn id="5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ppt_x"/>
                                          </p:val>
                                        </p:tav>
                                        <p:tav tm="100000">
                                          <p:val>
                                            <p:strVal val="#ppt_x"/>
                                          </p:val>
                                        </p:tav>
                                      </p:tavLst>
                                    </p:anim>
                                    <p:anim calcmode="lin" valueType="num">
                                      <p:cBhvr additive="base">
                                        <p:cTn id="6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wipe(down)">
                                      <p:cBhvr>
                                        <p:cTn id="69" dur="500"/>
                                        <p:tgtEl>
                                          <p:spTgt spid="10"/>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additive="base">
                                        <p:cTn id="74" dur="500" fill="hold"/>
                                        <p:tgtEl>
                                          <p:spTgt spid="13"/>
                                        </p:tgtEl>
                                        <p:attrNameLst>
                                          <p:attrName>ppt_x</p:attrName>
                                        </p:attrNameLst>
                                      </p:cBhvr>
                                      <p:tavLst>
                                        <p:tav tm="0">
                                          <p:val>
                                            <p:strVal val="#ppt_x"/>
                                          </p:val>
                                        </p:tav>
                                        <p:tav tm="100000">
                                          <p:val>
                                            <p:strVal val="#ppt_x"/>
                                          </p:val>
                                        </p:tav>
                                      </p:tavLst>
                                    </p:anim>
                                    <p:anim calcmode="lin" valueType="num">
                                      <p:cBhvr additive="base">
                                        <p:cTn id="7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9" grpId="0"/>
      <p:bldP spid="18" grpId="0"/>
      <p:bldP spid="4" grpId="0"/>
      <p:bldP spid="5" grpId="0"/>
      <p:bldP spid="10" grpId="0"/>
      <p:bldP spid="13" grpId="0"/>
      <p:bldP spid="16" grpId="0"/>
      <p:bldP spid="17"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644525" y="1280160"/>
            <a:ext cx="7886700" cy="745490"/>
          </a:xfrm>
        </p:spPr>
        <p:txBody>
          <a:bodyPr/>
          <a:lstStyle/>
          <a:p>
            <a:r>
              <a:rPr lang="en-US" altLang="zh-CN" sz="3200" dirty="0">
                <a:latin typeface="微软雅黑" panose="020B0503020204020204" charset="-122"/>
                <a:ea typeface="微软雅黑" panose="020B0503020204020204" charset="-122"/>
                <a:cs typeface="微软雅黑" panose="020B0503020204020204" charset="-122"/>
              </a:rPr>
              <a:t>1.</a:t>
            </a:r>
            <a:r>
              <a:rPr lang="zh-CN" altLang="en-US" sz="3200" dirty="0">
                <a:latin typeface="微软雅黑" panose="020B0503020204020204" charset="-122"/>
                <a:ea typeface="微软雅黑" panose="020B0503020204020204" charset="-122"/>
                <a:cs typeface="微软雅黑" panose="020B0503020204020204" charset="-122"/>
              </a:rPr>
              <a:t>这篇课文讲述了一个怎样的故事？</a:t>
            </a:r>
          </a:p>
        </p:txBody>
      </p:sp>
      <p:sp>
        <p:nvSpPr>
          <p:cNvPr id="3" name="内容占位符 2"/>
          <p:cNvSpPr>
            <a:spLocks noGrp="1"/>
          </p:cNvSpPr>
          <p:nvPr>
            <p:ph idx="1"/>
          </p:nvPr>
        </p:nvSpPr>
        <p:spPr>
          <a:xfrm>
            <a:off x="644525" y="2025650"/>
            <a:ext cx="8166100" cy="2656840"/>
          </a:xfrm>
        </p:spPr>
        <p:txBody>
          <a:bodyPr/>
          <a:lstStyle/>
          <a:p>
            <a:pPr marL="0" indent="0">
              <a:buNone/>
            </a:pPr>
            <a:r>
              <a:rPr lang="en-US" altLang="zh-CN" sz="2800" dirty="0">
                <a:solidFill>
                  <a:srgbClr val="0000FF"/>
                </a:solidFill>
                <a:latin typeface="楷体" panose="02010609060101010101" charset="-122"/>
                <a:ea typeface="楷体" panose="02010609060101010101" charset="-122"/>
                <a:cs typeface="楷体" panose="02010609060101010101" charset="-122"/>
              </a:rPr>
              <a:t>    </a:t>
            </a:r>
            <a:r>
              <a:rPr lang="zh-CN" altLang="en-US" sz="2800" dirty="0">
                <a:solidFill>
                  <a:srgbClr val="0000FF"/>
                </a:solidFill>
                <a:latin typeface="+mn-ea"/>
                <a:cs typeface="+mn-ea"/>
              </a:rPr>
              <a:t>课文讲述了1870年3月17日夜晚，哈尔威船长驾驶的“诺曼底号”在薄雾中前行时不幸被“玛丽号”撞上，在这次猝不及防的海难中，哈尔威船长勇于决断，沉着指挥，忘我救人，在死亡面前成就了一个伟大的英雄形象，最终救出了众人而自己以身殉职的故事。</a:t>
            </a:r>
          </a:p>
        </p:txBody>
      </p:sp>
      <p:pic>
        <p:nvPicPr>
          <p:cNvPr id="4" name="图片 3" descr="通用的"/>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8440" y="647700"/>
            <a:ext cx="2056630" cy="576004"/>
          </a:xfrm>
          <a:prstGeom prst="rect">
            <a:avLst/>
          </a:prstGeom>
        </p:spPr>
      </p:pic>
      <p:sp>
        <p:nvSpPr>
          <p:cNvPr id="5" name="文本框 4"/>
          <p:cNvSpPr txBox="1"/>
          <p:nvPr/>
        </p:nvSpPr>
        <p:spPr>
          <a:xfrm>
            <a:off x="644525" y="705485"/>
            <a:ext cx="1497330" cy="460375"/>
          </a:xfrm>
          <a:prstGeom prst="rect">
            <a:avLst/>
          </a:prstGeom>
          <a:noFill/>
        </p:spPr>
        <p:txBody>
          <a:bodyPr wrap="square" rtlCol="0">
            <a:spAutoFit/>
          </a:bodyPr>
          <a:lstStyle/>
          <a:p>
            <a:r>
              <a:rPr lang="zh-CN" altLang="en-US" sz="2400" b="1" dirty="0"/>
              <a:t>课文解读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788035" y="487680"/>
            <a:ext cx="7998460" cy="714375"/>
          </a:xfrm>
          <a:prstGeom prst="rect">
            <a:avLst/>
          </a:prstGeom>
          <a:noFill/>
        </p:spPr>
        <p:txBody>
          <a:bodyPr wrap="square" lIns="68580" tIns="34290" rIns="68580" bIns="34290">
            <a:spAutoFit/>
          </a:bodyPr>
          <a:lstStyle/>
          <a:p>
            <a:pPr indent="0" fontAlgn="auto">
              <a:lnSpc>
                <a:spcPct val="150000"/>
              </a:lnSpc>
              <a:spcBef>
                <a:spcPts val="1800"/>
              </a:spcBef>
              <a:buFont typeface="Arial" panose="020B0604020202020204" pitchFamily="34" charset="0"/>
              <a:buNone/>
              <a:defRPr/>
            </a:pPr>
            <a:r>
              <a:rPr lang="en-US" altLang="zh-CN" sz="2800" dirty="0">
                <a:latin typeface="微软雅黑" panose="020B0503020204020204" charset="-122"/>
                <a:ea typeface="微软雅黑" panose="020B0503020204020204" charset="-122"/>
                <a:cs typeface="微软雅黑" panose="020B0503020204020204" charset="-122"/>
                <a:sym typeface="+mn-ea"/>
              </a:rPr>
              <a:t>2.</a:t>
            </a:r>
            <a:r>
              <a:rPr lang="zh-CN" altLang="en-US" sz="2800" dirty="0">
                <a:latin typeface="微软雅黑" panose="020B0503020204020204" charset="-122"/>
                <a:ea typeface="微软雅黑" panose="020B0503020204020204" charset="-122"/>
                <a:cs typeface="微软雅黑" panose="020B0503020204020204" charset="-122"/>
                <a:sym typeface="+mn-ea"/>
              </a:rPr>
              <a:t>课文可以分为几部分？每一部分主要讲了什么？</a:t>
            </a:r>
            <a:endParaRPr lang="zh-CN" altLang="en-US" sz="2800" dirty="0">
              <a:solidFill>
                <a:srgbClr val="3333FF"/>
              </a:solidFill>
              <a:latin typeface="微软雅黑" panose="020B0503020204020204" charset="-122"/>
              <a:ea typeface="微软雅黑" panose="020B0503020204020204" charset="-122"/>
              <a:cs typeface="微软雅黑" panose="020B0503020204020204" charset="-122"/>
              <a:sym typeface="+mn-ea"/>
            </a:endParaRPr>
          </a:p>
        </p:txBody>
      </p:sp>
      <p:grpSp>
        <p:nvGrpSpPr>
          <p:cNvPr id="7" name="组合 6"/>
          <p:cNvGrpSpPr/>
          <p:nvPr/>
        </p:nvGrpSpPr>
        <p:grpSpPr>
          <a:xfrm>
            <a:off x="1014095" y="2206625"/>
            <a:ext cx="7305040" cy="560705"/>
            <a:chOff x="561" y="3629"/>
            <a:chExt cx="11520" cy="883"/>
          </a:xfrm>
        </p:grpSpPr>
        <p:sp>
          <p:nvSpPr>
            <p:cNvPr id="12" name="文本框 11"/>
            <p:cNvSpPr txBox="1"/>
            <p:nvPr/>
          </p:nvSpPr>
          <p:spPr>
            <a:xfrm>
              <a:off x="4826" y="3629"/>
              <a:ext cx="7255"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写海难发生。</a:t>
              </a:r>
            </a:p>
          </p:txBody>
        </p:sp>
        <p:grpSp>
          <p:nvGrpSpPr>
            <p:cNvPr id="17" name="组合 16"/>
            <p:cNvGrpSpPr/>
            <p:nvPr/>
          </p:nvGrpSpPr>
          <p:grpSpPr>
            <a:xfrm>
              <a:off x="561" y="3738"/>
              <a:ext cx="4055" cy="774"/>
              <a:chOff x="450" y="3208"/>
              <a:chExt cx="3699" cy="774"/>
            </a:xfrm>
          </p:grpSpPr>
          <p:sp>
            <p:nvSpPr>
              <p:cNvPr id="18" name="燕尾形 17"/>
              <p:cNvSpPr/>
              <p:nvPr>
                <p:custDataLst>
                  <p:tags r:id="rId7"/>
                </p:custDataLst>
              </p:nvPr>
            </p:nvSpPr>
            <p:spPr>
              <a:xfrm>
                <a:off x="450" y="3284"/>
                <a:ext cx="3699"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custDataLst>
                  <p:tags r:id="rId8"/>
                </p:custDataLst>
              </p:nvPr>
            </p:nvSpPr>
            <p:spPr>
              <a:xfrm>
                <a:off x="718" y="3208"/>
                <a:ext cx="298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第二部分（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6-9</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grpSp>
        <p:nvGrpSpPr>
          <p:cNvPr id="5" name="组合 4"/>
          <p:cNvGrpSpPr/>
          <p:nvPr/>
        </p:nvGrpSpPr>
        <p:grpSpPr>
          <a:xfrm>
            <a:off x="1024890" y="1342390"/>
            <a:ext cx="7293610" cy="523875"/>
            <a:chOff x="561" y="2236"/>
            <a:chExt cx="11486" cy="825"/>
          </a:xfrm>
        </p:grpSpPr>
        <p:grpSp>
          <p:nvGrpSpPr>
            <p:cNvPr id="8" name="组合 7"/>
            <p:cNvGrpSpPr/>
            <p:nvPr/>
          </p:nvGrpSpPr>
          <p:grpSpPr>
            <a:xfrm>
              <a:off x="561" y="2236"/>
              <a:ext cx="4054" cy="774"/>
              <a:chOff x="450" y="3133"/>
              <a:chExt cx="3699" cy="774"/>
            </a:xfrm>
          </p:grpSpPr>
          <p:sp>
            <p:nvSpPr>
              <p:cNvPr id="6" name="燕尾形 5"/>
              <p:cNvSpPr/>
              <p:nvPr>
                <p:custDataLst>
                  <p:tags r:id="rId5"/>
                </p:custDataLst>
              </p:nvPr>
            </p:nvSpPr>
            <p:spPr>
              <a:xfrm>
                <a:off x="450" y="3284"/>
                <a:ext cx="3699"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custDataLst>
                  <p:tags r:id="rId6"/>
                </p:custDataLst>
              </p:nvPr>
            </p:nvSpPr>
            <p:spPr>
              <a:xfrm>
                <a:off x="719" y="3133"/>
                <a:ext cx="3183"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第一部分（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1-5</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sp>
          <p:nvSpPr>
            <p:cNvPr id="3" name="文本框 2"/>
            <p:cNvSpPr txBox="1"/>
            <p:nvPr/>
          </p:nvSpPr>
          <p:spPr>
            <a:xfrm>
              <a:off x="4802" y="2336"/>
              <a:ext cx="7245" cy="72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写雾海夜航。</a:t>
              </a:r>
            </a:p>
          </p:txBody>
        </p:sp>
      </p:grpSp>
      <p:grpSp>
        <p:nvGrpSpPr>
          <p:cNvPr id="9" name="组合 8"/>
          <p:cNvGrpSpPr/>
          <p:nvPr/>
        </p:nvGrpSpPr>
        <p:grpSpPr>
          <a:xfrm>
            <a:off x="1027430" y="3107690"/>
            <a:ext cx="7289165" cy="534035"/>
            <a:chOff x="587" y="5232"/>
            <a:chExt cx="11480" cy="841"/>
          </a:xfrm>
        </p:grpSpPr>
        <p:sp>
          <p:nvSpPr>
            <p:cNvPr id="16" name="文本框 15"/>
            <p:cNvSpPr txBox="1"/>
            <p:nvPr/>
          </p:nvSpPr>
          <p:spPr>
            <a:xfrm>
              <a:off x="4820" y="5232"/>
              <a:ext cx="7247"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写哈尔威船长舍己救人的事迹。</a:t>
              </a:r>
            </a:p>
          </p:txBody>
        </p:sp>
        <p:grpSp>
          <p:nvGrpSpPr>
            <p:cNvPr id="20" name="组合 19"/>
            <p:cNvGrpSpPr/>
            <p:nvPr/>
          </p:nvGrpSpPr>
          <p:grpSpPr>
            <a:xfrm>
              <a:off x="587" y="5266"/>
              <a:ext cx="4028" cy="774"/>
              <a:chOff x="474" y="2785"/>
              <a:chExt cx="3674" cy="774"/>
            </a:xfrm>
          </p:grpSpPr>
          <p:sp>
            <p:nvSpPr>
              <p:cNvPr id="21" name="燕尾形 20"/>
              <p:cNvSpPr/>
              <p:nvPr>
                <p:custDataLst>
                  <p:tags r:id="rId3"/>
                </p:custDataLst>
              </p:nvPr>
            </p:nvSpPr>
            <p:spPr>
              <a:xfrm>
                <a:off x="474" y="2860"/>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custDataLst>
                  <p:tags r:id="rId4"/>
                </p:custDataLst>
              </p:nvPr>
            </p:nvSpPr>
            <p:spPr>
              <a:xfrm>
                <a:off x="661" y="2785"/>
                <a:ext cx="3275"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第三部分（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10-42</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grpSp>
        <p:nvGrpSpPr>
          <p:cNvPr id="10" name="组合 9"/>
          <p:cNvGrpSpPr/>
          <p:nvPr/>
        </p:nvGrpSpPr>
        <p:grpSpPr>
          <a:xfrm>
            <a:off x="1026795" y="3982085"/>
            <a:ext cx="7289165" cy="560705"/>
            <a:chOff x="627" y="5358"/>
            <a:chExt cx="11479" cy="883"/>
          </a:xfrm>
        </p:grpSpPr>
        <p:sp>
          <p:nvSpPr>
            <p:cNvPr id="11" name="文本框 10"/>
            <p:cNvSpPr txBox="1"/>
            <p:nvPr/>
          </p:nvSpPr>
          <p:spPr>
            <a:xfrm>
              <a:off x="4866" y="5400"/>
              <a:ext cx="7240"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赞美英雄船长哈尔威。</a:t>
              </a:r>
            </a:p>
          </p:txBody>
        </p:sp>
        <p:grpSp>
          <p:nvGrpSpPr>
            <p:cNvPr id="13" name="组合 12"/>
            <p:cNvGrpSpPr/>
            <p:nvPr/>
          </p:nvGrpSpPr>
          <p:grpSpPr>
            <a:xfrm>
              <a:off x="627" y="5358"/>
              <a:ext cx="4028" cy="774"/>
              <a:chOff x="510" y="2877"/>
              <a:chExt cx="3674" cy="774"/>
            </a:xfrm>
          </p:grpSpPr>
          <p:sp>
            <p:nvSpPr>
              <p:cNvPr id="14" name="燕尾形 13"/>
              <p:cNvSpPr/>
              <p:nvPr>
                <p:custDataLst>
                  <p:tags r:id="rId1"/>
                </p:custDataLst>
              </p:nvPr>
            </p:nvSpPr>
            <p:spPr>
              <a:xfrm>
                <a:off x="510" y="3028"/>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2"/>
                </p:custDataLst>
              </p:nvPr>
            </p:nvSpPr>
            <p:spPr>
              <a:xfrm>
                <a:off x="663" y="2877"/>
                <a:ext cx="3348"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第四部分（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43-46</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32" presetClass="emph" presetSubtype="0" fill="hold" nodeType="clickEffect">
                                  <p:stCondLst>
                                    <p:cond delay="0"/>
                                  </p:stCondLst>
                                  <p:childTnLst>
                                    <p:animRot by="120000">
                                      <p:cBhvr>
                                        <p:cTn id="31" dur="100" fill="hold">
                                          <p:stCondLst>
                                            <p:cond delay="0"/>
                                          </p:stCondLst>
                                        </p:cTn>
                                        <p:tgtEl>
                                          <p:spTgt spid="5"/>
                                        </p:tgtEl>
                                        <p:attrNameLst>
                                          <p:attrName>r</p:attrName>
                                        </p:attrNameLst>
                                      </p:cBhvr>
                                    </p:animRot>
                                    <p:animRot by="-240000">
                                      <p:cBhvr>
                                        <p:cTn id="32" dur="200" fill="hold">
                                          <p:stCondLst>
                                            <p:cond delay="200"/>
                                          </p:stCondLst>
                                        </p:cTn>
                                        <p:tgtEl>
                                          <p:spTgt spid="5"/>
                                        </p:tgtEl>
                                        <p:attrNameLst>
                                          <p:attrName>r</p:attrName>
                                        </p:attrNameLst>
                                      </p:cBhvr>
                                    </p:animRot>
                                    <p:animRot by="240000">
                                      <p:cBhvr>
                                        <p:cTn id="33" dur="200" fill="hold">
                                          <p:stCondLst>
                                            <p:cond delay="400"/>
                                          </p:stCondLst>
                                        </p:cTn>
                                        <p:tgtEl>
                                          <p:spTgt spid="5"/>
                                        </p:tgtEl>
                                        <p:attrNameLst>
                                          <p:attrName>r</p:attrName>
                                        </p:attrNameLst>
                                      </p:cBhvr>
                                    </p:animRot>
                                    <p:animRot by="-240000">
                                      <p:cBhvr>
                                        <p:cTn id="34" dur="200" fill="hold">
                                          <p:stCondLst>
                                            <p:cond delay="600"/>
                                          </p:stCondLst>
                                        </p:cTn>
                                        <p:tgtEl>
                                          <p:spTgt spid="5"/>
                                        </p:tgtEl>
                                        <p:attrNameLst>
                                          <p:attrName>r</p:attrName>
                                        </p:attrNameLst>
                                      </p:cBhvr>
                                    </p:animRot>
                                    <p:animRot by="120000">
                                      <p:cBhvr>
                                        <p:cTn id="35"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16915" y="803910"/>
            <a:ext cx="7197725" cy="1124585"/>
          </a:xfrm>
          <a:prstGeom prst="rect">
            <a:avLst/>
          </a:prstGeom>
          <a:noFill/>
          <a:ln w="9525">
            <a:noFill/>
          </a:ln>
        </p:spPr>
        <p:txBody>
          <a:bodyPr wrap="square">
            <a:spAutoFit/>
          </a:bodyPr>
          <a:lstStyle/>
          <a:p>
            <a:pPr marL="457200" indent="-457200" fontAlgn="auto">
              <a:lnSpc>
                <a:spcPct val="120000"/>
              </a:lnSpc>
              <a:buFont typeface="Wingdings" panose="05000000000000000000" pitchFamily="2" charset="2"/>
              <a:buChar char="Ø"/>
            </a:pPr>
            <a:r>
              <a:rPr lang="zh-CN" altLang="en-US" sz="2800" dirty="0">
                <a:latin typeface="微软雅黑" panose="020B0503020204020204" charset="-122"/>
                <a:ea typeface="微软雅黑" panose="020B0503020204020204" charset="-122"/>
                <a:cs typeface="微软雅黑" panose="020B0503020204020204" charset="-122"/>
                <a:sym typeface="+mn-ea"/>
              </a:rPr>
              <a:t>读课文的第一部分，思考第一段的第一句有什么作用？</a:t>
            </a:r>
          </a:p>
        </p:txBody>
      </p:sp>
      <p:sp>
        <p:nvSpPr>
          <p:cNvPr id="5" name="文本框 4"/>
          <p:cNvSpPr txBox="1"/>
          <p:nvPr/>
        </p:nvSpPr>
        <p:spPr>
          <a:xfrm>
            <a:off x="888365" y="2115820"/>
            <a:ext cx="7026275" cy="1529715"/>
          </a:xfrm>
          <a:prstGeom prst="rect">
            <a:avLst/>
          </a:prstGeom>
          <a:noFill/>
        </p:spPr>
        <p:txBody>
          <a:bodyPr wrap="square" rtlCol="0" anchor="t">
            <a:spAutoFit/>
          </a:bodyPr>
          <a:lstStyle/>
          <a:p>
            <a:pPr fontAlgn="auto">
              <a:lnSpc>
                <a:spcPct val="130000"/>
              </a:lnSpc>
            </a:pPr>
            <a:r>
              <a:rPr lang="en-US" altLang="zh-CN" sz="2400" b="1">
                <a:solidFill>
                  <a:srgbClr val="0000FF"/>
                </a:solidFill>
                <a:latin typeface="楷体_GB2312" panose="02010609030101010101" charset="-122"/>
                <a:ea typeface="楷体_GB2312" panose="02010609030101010101" charset="-122"/>
                <a:cs typeface="楷体_GB2312" panose="02010609030101010101" charset="-122"/>
              </a:rPr>
              <a:t>    </a:t>
            </a:r>
            <a:r>
              <a:rPr lang="zh-CN" altLang="en-US" sz="2400" b="1">
                <a:latin typeface="+mn-ea"/>
                <a:cs typeface="+mn-ea"/>
              </a:rPr>
              <a:t>交代故事发生的</a:t>
            </a:r>
            <a:r>
              <a:rPr lang="zh-CN" altLang="en-US" sz="2400" b="1">
                <a:solidFill>
                  <a:srgbClr val="FF0000"/>
                </a:solidFill>
                <a:latin typeface="+mn-ea"/>
                <a:cs typeface="+mn-ea"/>
              </a:rPr>
              <a:t>时间、地点及主要人物</a:t>
            </a:r>
            <a:r>
              <a:rPr lang="zh-CN" altLang="en-US" sz="2400" b="1">
                <a:latin typeface="+mn-ea"/>
                <a:cs typeface="+mn-ea"/>
              </a:rPr>
              <a:t>。“夜晚”表明这是一个特殊的时间段。“照例”告诉我们这是一条常规航线，暗示了事故来得突然。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文本框 4"/>
          <p:cNvSpPr txBox="1"/>
          <p:nvPr/>
        </p:nvSpPr>
        <p:spPr>
          <a:xfrm>
            <a:off x="739140" y="813435"/>
            <a:ext cx="8124825" cy="1370965"/>
          </a:xfrm>
          <a:prstGeom prst="rect">
            <a:avLst/>
          </a:prstGeom>
          <a:solidFill>
            <a:schemeClr val="accent6">
              <a:lumMod val="20000"/>
              <a:lumOff val="80000"/>
              <a:alpha val="59000"/>
            </a:schemeClr>
          </a:solidFill>
        </p:spPr>
        <p:txBody>
          <a:bodyPr wrap="square" rtlCol="0">
            <a:spAutoFit/>
          </a:bodyPr>
          <a:lstStyle/>
          <a:p>
            <a:pPr indent="812800" fontAlgn="auto">
              <a:lnSpc>
                <a:spcPct val="130000"/>
              </a:lnSpc>
              <a:extLst>
                <a:ext uri="{35155182-B16C-46BC-9424-99874614C6A1}">
                  <wpsdc:indentchars xmlns:wpsdc="http://www.wps.cn/officeDocument/2017/drawingmlCustomData" xmlns="" val="200" checksum="3877492575"/>
                </a:ext>
              </a:extLst>
            </a:pPr>
            <a:r>
              <a:rPr lang="zh-CN" altLang="en-US" sz="3200" dirty="0">
                <a:latin typeface="楷体_GB2312" panose="02010609030101010101" charset="-122"/>
                <a:ea typeface="楷体_GB2312" panose="02010609030101010101" charset="-122"/>
                <a:cs typeface="楷体_GB2312" panose="02010609030101010101" charset="-122"/>
                <a:sym typeface="+mn-ea"/>
              </a:rPr>
              <a:t>周围一片漆黑，船桅（</a:t>
            </a:r>
            <a:r>
              <a:rPr lang="en-US" altLang="zh-CN" sz="3200" dirty="0">
                <a:latin typeface="楷体_GB2312" panose="02010609030101010101" charset="-122"/>
                <a:ea typeface="楷体_GB2312" panose="02010609030101010101" charset="-122"/>
                <a:cs typeface="楷体_GB2312" panose="02010609030101010101" charset="-122"/>
                <a:sym typeface="+mn-ea"/>
              </a:rPr>
              <a:t>wéi</a:t>
            </a:r>
            <a:r>
              <a:rPr lang="zh-CN" altLang="en-US" sz="3200" dirty="0">
                <a:latin typeface="楷体_GB2312" panose="02010609030101010101" charset="-122"/>
                <a:ea typeface="楷体_GB2312" panose="02010609030101010101" charset="-122"/>
                <a:cs typeface="楷体_GB2312" panose="02010609030101010101" charset="-122"/>
                <a:sym typeface="+mn-ea"/>
              </a:rPr>
              <a:t>）的梢尖隐约可辨</a:t>
            </a:r>
            <a:r>
              <a:rPr lang="zh-CN" altLang="en-US" sz="3200" dirty="0">
                <a:latin typeface="楷体_GB2312" panose="02010609030101010101" charset="-122"/>
                <a:ea typeface="楷体_GB2312" panose="02010609030101010101" charset="-122"/>
                <a:cs typeface="楷体_GB2312" panose="02010609030101010101" charset="-122"/>
              </a:rPr>
              <a:t>。</a:t>
            </a:r>
          </a:p>
        </p:txBody>
      </p:sp>
      <p:sp>
        <p:nvSpPr>
          <p:cNvPr id="8" name="云形标注 7"/>
          <p:cNvSpPr/>
          <p:nvPr/>
        </p:nvSpPr>
        <p:spPr>
          <a:xfrm>
            <a:off x="3290570" y="2426335"/>
            <a:ext cx="5306695" cy="2115185"/>
          </a:xfrm>
          <a:prstGeom prst="cloudCallout">
            <a:avLst>
              <a:gd name="adj1" fmla="val -60350"/>
              <a:gd name="adj2" fmla="val -54733"/>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pPr>
            <a:r>
              <a:rPr lang="zh-CN" altLang="en-US" sz="2000">
                <a:solidFill>
                  <a:schemeClr val="tx1"/>
                </a:solidFill>
                <a:latin typeface="+mn-ea"/>
                <a:cs typeface="+mn-ea"/>
              </a:rPr>
              <a:t> </a:t>
            </a:r>
            <a:r>
              <a:rPr lang="zh-CN" altLang="en-US" sz="2400">
                <a:solidFill>
                  <a:srgbClr val="0000FF"/>
                </a:solidFill>
                <a:latin typeface="+mn-ea"/>
                <a:cs typeface="+mn-ea"/>
              </a:rPr>
              <a:t>环境恶劣，暗示灾难发生的必然性。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80">
                                          <p:stCondLst>
                                            <p:cond delay="0"/>
                                          </p:stCondLst>
                                        </p:cTn>
                                        <p:tgtEl>
                                          <p:spTgt spid="8"/>
                                        </p:tgtEl>
                                      </p:cBhvr>
                                    </p:animEffect>
                                    <p:anim calcmode="lin" valueType="num">
                                      <p:cBhvr>
                                        <p:cTn id="1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8" dur="26">
                                          <p:stCondLst>
                                            <p:cond delay="650"/>
                                          </p:stCondLst>
                                        </p:cTn>
                                        <p:tgtEl>
                                          <p:spTgt spid="8"/>
                                        </p:tgtEl>
                                      </p:cBhvr>
                                      <p:to x="100000" y="60000"/>
                                    </p:animScale>
                                    <p:animScale>
                                      <p:cBhvr>
                                        <p:cTn id="19" dur="166" decel="50000">
                                          <p:stCondLst>
                                            <p:cond delay="676"/>
                                          </p:stCondLst>
                                        </p:cTn>
                                        <p:tgtEl>
                                          <p:spTgt spid="8"/>
                                        </p:tgtEl>
                                      </p:cBhvr>
                                      <p:to x="100000" y="100000"/>
                                    </p:animScale>
                                    <p:animScale>
                                      <p:cBhvr>
                                        <p:cTn id="20" dur="26">
                                          <p:stCondLst>
                                            <p:cond delay="1312"/>
                                          </p:stCondLst>
                                        </p:cTn>
                                        <p:tgtEl>
                                          <p:spTgt spid="8"/>
                                        </p:tgtEl>
                                      </p:cBhvr>
                                      <p:to x="100000" y="80000"/>
                                    </p:animScale>
                                    <p:animScale>
                                      <p:cBhvr>
                                        <p:cTn id="21" dur="166" decel="50000">
                                          <p:stCondLst>
                                            <p:cond delay="1338"/>
                                          </p:stCondLst>
                                        </p:cTn>
                                        <p:tgtEl>
                                          <p:spTgt spid="8"/>
                                        </p:tgtEl>
                                      </p:cBhvr>
                                      <p:to x="100000" y="100000"/>
                                    </p:animScale>
                                    <p:animScale>
                                      <p:cBhvr>
                                        <p:cTn id="22" dur="26">
                                          <p:stCondLst>
                                            <p:cond delay="1642"/>
                                          </p:stCondLst>
                                        </p:cTn>
                                        <p:tgtEl>
                                          <p:spTgt spid="8"/>
                                        </p:tgtEl>
                                      </p:cBhvr>
                                      <p:to x="100000" y="90000"/>
                                    </p:animScale>
                                    <p:animScale>
                                      <p:cBhvr>
                                        <p:cTn id="23" dur="166" decel="50000">
                                          <p:stCondLst>
                                            <p:cond delay="1668"/>
                                          </p:stCondLst>
                                        </p:cTn>
                                        <p:tgtEl>
                                          <p:spTgt spid="8"/>
                                        </p:tgtEl>
                                      </p:cBhvr>
                                      <p:to x="100000" y="100000"/>
                                    </p:animScale>
                                    <p:animScale>
                                      <p:cBhvr>
                                        <p:cTn id="24" dur="26">
                                          <p:stCondLst>
                                            <p:cond delay="1808"/>
                                          </p:stCondLst>
                                        </p:cTn>
                                        <p:tgtEl>
                                          <p:spTgt spid="8"/>
                                        </p:tgtEl>
                                      </p:cBhvr>
                                      <p:to x="100000" y="95000"/>
                                    </p:animScale>
                                    <p:animScale>
                                      <p:cBhvr>
                                        <p:cTn id="25"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8"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文本框 6"/>
          <p:cNvSpPr txBox="1"/>
          <p:nvPr/>
        </p:nvSpPr>
        <p:spPr>
          <a:xfrm>
            <a:off x="859155" y="953135"/>
            <a:ext cx="7425690" cy="3322955"/>
          </a:xfrm>
          <a:prstGeom prst="rect">
            <a:avLst/>
          </a:prstGeom>
          <a:solidFill>
            <a:schemeClr val="bg1">
              <a:alpha val="66000"/>
            </a:schemeClr>
          </a:solidFill>
        </p:spPr>
        <p:txBody>
          <a:bodyPr wrap="square" rtlCol="0" anchor="t">
            <a:spAutoFit/>
          </a:bodyPr>
          <a:lstStyle/>
          <a:p>
            <a:pPr fontAlgn="auto">
              <a:lnSpc>
                <a:spcPct val="150000"/>
              </a:lnSpc>
            </a:pPr>
            <a:r>
              <a:rPr lang="en-US" altLang="zh-CN" sz="2800" dirty="0">
                <a:solidFill>
                  <a:schemeClr val="tx1"/>
                </a:solidFill>
                <a:latin typeface="黑体" panose="02010600030101010101" pitchFamily="2" charset="-122"/>
                <a:ea typeface="黑体" panose="02010600030101010101" pitchFamily="2" charset="-122"/>
                <a:cs typeface="黑体" panose="02010600030101010101" pitchFamily="2" charset="-122"/>
              </a:rPr>
              <a:t>    </a:t>
            </a:r>
            <a:r>
              <a:rPr lang="en-US" altLang="zh-CN" sz="2800" dirty="0" err="1">
                <a:solidFill>
                  <a:schemeClr val="tx1"/>
                </a:solidFill>
                <a:latin typeface="黑体" panose="02010600030101010101" pitchFamily="2" charset="-122"/>
                <a:ea typeface="黑体" panose="02010600030101010101" pitchFamily="2" charset="-122"/>
                <a:cs typeface="黑体" panose="02010600030101010101" pitchFamily="2" charset="-122"/>
              </a:rPr>
              <a:t>在茫无边际的大海上行驶，海难的发生是不可预料的。今天我们要学习的这篇文章就发生在无情的海上，我们将认识一个“伟大的灵魂</a:t>
            </a:r>
            <a:r>
              <a:rPr lang="en-US" altLang="zh-CN" sz="2800" dirty="0">
                <a:solidFill>
                  <a:schemeClr val="tx1"/>
                </a:solidFill>
                <a:latin typeface="黑体" panose="02010600030101010101" pitchFamily="2" charset="-122"/>
                <a:ea typeface="黑体" panose="02010600030101010101" pitchFamily="2" charset="-122"/>
                <a:cs typeface="黑体" panose="02010600030101010101" pitchFamily="2" charset="-122"/>
              </a:rPr>
              <a:t>”——</a:t>
            </a:r>
            <a:r>
              <a:rPr lang="en-US" altLang="zh-CN" sz="2800" dirty="0" err="1">
                <a:solidFill>
                  <a:schemeClr val="tx1"/>
                </a:solidFill>
                <a:latin typeface="黑体" panose="02010600030101010101" pitchFamily="2" charset="-122"/>
                <a:ea typeface="黑体" panose="02010600030101010101" pitchFamily="2" charset="-122"/>
                <a:cs typeface="黑体" panose="02010600030101010101" pitchFamily="2" charset="-122"/>
              </a:rPr>
              <a:t>哈尔威船长，学习和他有关的海上故事</a:t>
            </a:r>
            <a:r>
              <a:rPr lang="en-US" altLang="zh-CN" sz="2800" dirty="0">
                <a:solidFill>
                  <a:schemeClr val="tx1"/>
                </a:solidFill>
                <a:latin typeface="黑体" panose="02010600030101010101" pitchFamily="2" charset="-122"/>
                <a:ea typeface="黑体" panose="02010600030101010101" pitchFamily="2" charset="-122"/>
                <a:cs typeface="黑体" panose="02010600030101010101" pitchFamily="2" charset="-122"/>
              </a:rPr>
              <a:t>——《“</a:t>
            </a:r>
            <a:r>
              <a:rPr lang="en-US" altLang="zh-CN" sz="2800" dirty="0" err="1">
                <a:solidFill>
                  <a:schemeClr val="tx1"/>
                </a:solidFill>
                <a:latin typeface="黑体" panose="02010600030101010101" pitchFamily="2" charset="-122"/>
                <a:ea typeface="黑体" panose="02010600030101010101" pitchFamily="2" charset="-122"/>
                <a:cs typeface="黑体" panose="02010600030101010101" pitchFamily="2" charset="-122"/>
              </a:rPr>
              <a:t>诺曼底号”遇难记</a:t>
            </a:r>
            <a:r>
              <a:rPr lang="en-US" altLang="zh-CN" sz="2800" dirty="0">
                <a:solidFill>
                  <a:schemeClr val="tx1"/>
                </a:solidFill>
                <a:latin typeface="黑体" panose="02010600030101010101" pitchFamily="2" charset="-122"/>
                <a:ea typeface="黑体" panose="02010600030101010101" pitchFamily="2" charset="-122"/>
                <a:cs typeface="黑体"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500"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812165" y="1061085"/>
            <a:ext cx="7501255" cy="491490"/>
            <a:chOff x="561" y="2236"/>
            <a:chExt cx="11813" cy="774"/>
          </a:xfrm>
        </p:grpSpPr>
        <p:grpSp>
          <p:nvGrpSpPr>
            <p:cNvPr id="8" name="组合 7"/>
            <p:cNvGrpSpPr/>
            <p:nvPr/>
          </p:nvGrpSpPr>
          <p:grpSpPr>
            <a:xfrm>
              <a:off x="561" y="2236"/>
              <a:ext cx="4027" cy="774"/>
              <a:chOff x="450" y="3133"/>
              <a:chExt cx="3674" cy="774"/>
            </a:xfrm>
          </p:grpSpPr>
          <p:sp>
            <p:nvSpPr>
              <p:cNvPr id="6" name="燕尾形 5"/>
              <p:cNvSpPr/>
              <p:nvPr>
                <p:custDataLst>
                  <p:tags r:id="rId7"/>
                </p:custDataLst>
              </p:nvPr>
            </p:nvSpPr>
            <p:spPr>
              <a:xfrm>
                <a:off x="450" y="3284"/>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custDataLst>
                  <p:tags r:id="rId8"/>
                </p:custDataLst>
              </p:nvPr>
            </p:nvSpPr>
            <p:spPr>
              <a:xfrm>
                <a:off x="719" y="3133"/>
                <a:ext cx="3183"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第一部分（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1-5</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sp>
          <p:nvSpPr>
            <p:cNvPr id="3" name="文本框 2"/>
            <p:cNvSpPr txBox="1"/>
            <p:nvPr/>
          </p:nvSpPr>
          <p:spPr>
            <a:xfrm>
              <a:off x="4826" y="2285"/>
              <a:ext cx="7548" cy="72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写雾海夜航。</a:t>
              </a:r>
            </a:p>
          </p:txBody>
        </p:sp>
      </p:grpSp>
      <p:grpSp>
        <p:nvGrpSpPr>
          <p:cNvPr id="7" name="组合 6"/>
          <p:cNvGrpSpPr/>
          <p:nvPr/>
        </p:nvGrpSpPr>
        <p:grpSpPr>
          <a:xfrm>
            <a:off x="810895" y="1951355"/>
            <a:ext cx="7501890" cy="534035"/>
            <a:chOff x="561" y="3596"/>
            <a:chExt cx="11814" cy="841"/>
          </a:xfrm>
        </p:grpSpPr>
        <p:sp>
          <p:nvSpPr>
            <p:cNvPr id="12" name="文本框 11"/>
            <p:cNvSpPr txBox="1"/>
            <p:nvPr/>
          </p:nvSpPr>
          <p:spPr>
            <a:xfrm>
              <a:off x="4858" y="3596"/>
              <a:ext cx="7517"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写海难发生。</a:t>
              </a:r>
            </a:p>
          </p:txBody>
        </p:sp>
        <p:grpSp>
          <p:nvGrpSpPr>
            <p:cNvPr id="17" name="组合 16"/>
            <p:cNvGrpSpPr/>
            <p:nvPr/>
          </p:nvGrpSpPr>
          <p:grpSpPr>
            <a:xfrm>
              <a:off x="561" y="3663"/>
              <a:ext cx="4265" cy="774"/>
              <a:chOff x="450" y="3133"/>
              <a:chExt cx="3891" cy="774"/>
            </a:xfrm>
          </p:grpSpPr>
          <p:sp>
            <p:nvSpPr>
              <p:cNvPr id="18" name="燕尾形 17"/>
              <p:cNvSpPr/>
              <p:nvPr>
                <p:custDataLst>
                  <p:tags r:id="rId5"/>
                </p:custDataLst>
              </p:nvPr>
            </p:nvSpPr>
            <p:spPr>
              <a:xfrm>
                <a:off x="450" y="3284"/>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custDataLst>
                  <p:tags r:id="rId6"/>
                </p:custDataLst>
              </p:nvPr>
            </p:nvSpPr>
            <p:spPr>
              <a:xfrm>
                <a:off x="719" y="3133"/>
                <a:ext cx="362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第二部分（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6-9</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grpSp>
        <p:nvGrpSpPr>
          <p:cNvPr id="9" name="组合 8"/>
          <p:cNvGrpSpPr/>
          <p:nvPr/>
        </p:nvGrpSpPr>
        <p:grpSpPr>
          <a:xfrm>
            <a:off x="831215" y="2884170"/>
            <a:ext cx="7483530" cy="534035"/>
            <a:chOff x="587" y="5232"/>
            <a:chExt cx="11786" cy="841"/>
          </a:xfrm>
        </p:grpSpPr>
        <p:sp>
          <p:nvSpPr>
            <p:cNvPr id="16" name="文本框 15"/>
            <p:cNvSpPr txBox="1"/>
            <p:nvPr/>
          </p:nvSpPr>
          <p:spPr>
            <a:xfrm>
              <a:off x="4827" y="5232"/>
              <a:ext cx="7546"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写哈尔威船长舍己救人的事迹。</a:t>
              </a:r>
            </a:p>
          </p:txBody>
        </p:sp>
        <p:grpSp>
          <p:nvGrpSpPr>
            <p:cNvPr id="20" name="组合 19"/>
            <p:cNvGrpSpPr/>
            <p:nvPr/>
          </p:nvGrpSpPr>
          <p:grpSpPr>
            <a:xfrm>
              <a:off x="587" y="5266"/>
              <a:ext cx="4240" cy="774"/>
              <a:chOff x="474" y="2785"/>
              <a:chExt cx="3867" cy="774"/>
            </a:xfrm>
          </p:grpSpPr>
          <p:sp>
            <p:nvSpPr>
              <p:cNvPr id="21" name="燕尾形 20"/>
              <p:cNvSpPr/>
              <p:nvPr>
                <p:custDataLst>
                  <p:tags r:id="rId3"/>
                </p:custDataLst>
              </p:nvPr>
            </p:nvSpPr>
            <p:spPr>
              <a:xfrm>
                <a:off x="474" y="2860"/>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custDataLst>
                  <p:tags r:id="rId4"/>
                </p:custDataLst>
              </p:nvPr>
            </p:nvSpPr>
            <p:spPr>
              <a:xfrm>
                <a:off x="719" y="2785"/>
                <a:ext cx="362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第三部分（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10-42</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grpSp>
        <p:nvGrpSpPr>
          <p:cNvPr id="10" name="组合 9"/>
          <p:cNvGrpSpPr/>
          <p:nvPr/>
        </p:nvGrpSpPr>
        <p:grpSpPr>
          <a:xfrm>
            <a:off x="829310" y="3816350"/>
            <a:ext cx="7485380" cy="534670"/>
            <a:chOff x="627" y="5433"/>
            <a:chExt cx="11788" cy="842"/>
          </a:xfrm>
        </p:grpSpPr>
        <p:sp>
          <p:nvSpPr>
            <p:cNvPr id="11" name="文本框 10"/>
            <p:cNvSpPr txBox="1"/>
            <p:nvPr/>
          </p:nvSpPr>
          <p:spPr>
            <a:xfrm>
              <a:off x="4898" y="5434"/>
              <a:ext cx="7517"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赞美英雄船长哈尔威。</a:t>
              </a:r>
            </a:p>
          </p:txBody>
        </p:sp>
        <p:grpSp>
          <p:nvGrpSpPr>
            <p:cNvPr id="13" name="组合 12"/>
            <p:cNvGrpSpPr/>
            <p:nvPr/>
          </p:nvGrpSpPr>
          <p:grpSpPr>
            <a:xfrm>
              <a:off x="627" y="5433"/>
              <a:ext cx="4243" cy="774"/>
              <a:chOff x="510" y="2952"/>
              <a:chExt cx="3870" cy="774"/>
            </a:xfrm>
          </p:grpSpPr>
          <p:sp>
            <p:nvSpPr>
              <p:cNvPr id="14" name="燕尾形 13"/>
              <p:cNvSpPr/>
              <p:nvPr>
                <p:custDataLst>
                  <p:tags r:id="rId1"/>
                </p:custDataLst>
              </p:nvPr>
            </p:nvSpPr>
            <p:spPr>
              <a:xfrm>
                <a:off x="510" y="3028"/>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2"/>
                </p:custDataLst>
              </p:nvPr>
            </p:nvSpPr>
            <p:spPr>
              <a:xfrm>
                <a:off x="758" y="2952"/>
                <a:ext cx="362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第四部分（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43-46</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7"/>
                                        </p:tgtEl>
                                        <p:attrNameLst>
                                          <p:attrName>r</p:attrName>
                                        </p:attrNameLst>
                                      </p:cBhvr>
                                    </p:animRot>
                                    <p:animRot by="-240000">
                                      <p:cBhvr>
                                        <p:cTn id="7" dur="200" fill="hold">
                                          <p:stCondLst>
                                            <p:cond delay="200"/>
                                          </p:stCondLst>
                                        </p:cTn>
                                        <p:tgtEl>
                                          <p:spTgt spid="7"/>
                                        </p:tgtEl>
                                        <p:attrNameLst>
                                          <p:attrName>r</p:attrName>
                                        </p:attrNameLst>
                                      </p:cBhvr>
                                    </p:animRot>
                                    <p:animRot by="240000">
                                      <p:cBhvr>
                                        <p:cTn id="8" dur="200" fill="hold">
                                          <p:stCondLst>
                                            <p:cond delay="400"/>
                                          </p:stCondLst>
                                        </p:cTn>
                                        <p:tgtEl>
                                          <p:spTgt spid="7"/>
                                        </p:tgtEl>
                                        <p:attrNameLst>
                                          <p:attrName>r</p:attrName>
                                        </p:attrNameLst>
                                      </p:cBhvr>
                                    </p:animRot>
                                    <p:animRot by="-240000">
                                      <p:cBhvr>
                                        <p:cTn id="9" dur="200" fill="hold">
                                          <p:stCondLst>
                                            <p:cond delay="600"/>
                                          </p:stCondLst>
                                        </p:cTn>
                                        <p:tgtEl>
                                          <p:spTgt spid="7"/>
                                        </p:tgtEl>
                                        <p:attrNameLst>
                                          <p:attrName>r</p:attrName>
                                        </p:attrNameLst>
                                      </p:cBhvr>
                                    </p:animRot>
                                    <p:animRot by="120000">
                                      <p:cBhvr>
                                        <p:cTn id="10"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折角形 9"/>
          <p:cNvSpPr/>
          <p:nvPr/>
        </p:nvSpPr>
        <p:spPr>
          <a:xfrm>
            <a:off x="1206500" y="1915795"/>
            <a:ext cx="3716655" cy="2664460"/>
          </a:xfrm>
          <a:prstGeom prst="foldedCorner">
            <a:avLst/>
          </a:prstGeom>
          <a:pattFill prst="pct5">
            <a:fgClr>
              <a:schemeClr val="accent3">
                <a:lumMod val="75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478915" y="1033145"/>
            <a:ext cx="6186805" cy="521970"/>
          </a:xfrm>
          <a:prstGeom prst="rect">
            <a:avLst/>
          </a:prstGeom>
          <a:solidFill>
            <a:schemeClr val="accent6">
              <a:lumMod val="20000"/>
              <a:lumOff val="80000"/>
              <a:alpha val="63000"/>
            </a:schemeClr>
          </a:solidFill>
        </p:spPr>
        <p:txBody>
          <a:bodyPr wrap="square" rtlCol="0" anchor="t">
            <a:spAutoFit/>
          </a:bodyPr>
          <a:lstStyle/>
          <a:p>
            <a:r>
              <a:rPr sz="2800" dirty="0">
                <a:latin typeface="楷体_GB2312" panose="02010609030101010101" charset="-122"/>
                <a:ea typeface="楷体_GB2312" panose="02010609030101010101" charset="-122"/>
                <a:cs typeface="楷体_GB2312" panose="02010609030101010101" charset="-122"/>
              </a:rPr>
              <a:t>它笔直地朝着“诺曼底号”</a:t>
            </a:r>
            <a:r>
              <a:rPr sz="2800" dirty="0">
                <a:solidFill>
                  <a:srgbClr val="FF0000"/>
                </a:solidFill>
                <a:latin typeface="楷体_GB2312" panose="02010609030101010101" charset="-122"/>
                <a:ea typeface="楷体_GB2312" panose="02010609030101010101" charset="-122"/>
                <a:cs typeface="楷体_GB2312" panose="02010609030101010101" charset="-122"/>
              </a:rPr>
              <a:t>逼</a:t>
            </a:r>
            <a:r>
              <a:rPr sz="2800" dirty="0">
                <a:latin typeface="楷体_GB2312" panose="02010609030101010101" charset="-122"/>
                <a:ea typeface="楷体_GB2312" panose="02010609030101010101" charset="-122"/>
                <a:cs typeface="楷体_GB2312" panose="02010609030101010101" charset="-122"/>
              </a:rPr>
              <a:t>了过来。</a:t>
            </a:r>
          </a:p>
        </p:txBody>
      </p:sp>
      <p:sp>
        <p:nvSpPr>
          <p:cNvPr id="3" name="文本框 2"/>
          <p:cNvSpPr txBox="1"/>
          <p:nvPr/>
        </p:nvSpPr>
        <p:spPr>
          <a:xfrm>
            <a:off x="1247140" y="2083435"/>
            <a:ext cx="3635375" cy="2330450"/>
          </a:xfrm>
          <a:prstGeom prst="rect">
            <a:avLst/>
          </a:prstGeom>
          <a:noFill/>
        </p:spPr>
        <p:txBody>
          <a:bodyPr wrap="square" rtlCol="0" anchor="t">
            <a:spAutoFit/>
          </a:bodyPr>
          <a:lstStyle/>
          <a:p>
            <a:pPr fontAlgn="auto">
              <a:lnSpc>
                <a:spcPct val="130000"/>
              </a:lnSpc>
            </a:pPr>
            <a:r>
              <a:rPr lang="en-US" altLang="zh-CN" sz="2800">
                <a:solidFill>
                  <a:srgbClr val="00B0F0"/>
                </a:solidFill>
                <a:latin typeface="微软雅黑" panose="020B0503020204020204" charset="-122"/>
                <a:ea typeface="微软雅黑" panose="020B0503020204020204" charset="-122"/>
                <a:cs typeface="微软雅黑" panose="020B0503020204020204" charset="-122"/>
              </a:rPr>
              <a:t>      </a:t>
            </a:r>
            <a:r>
              <a:rPr lang="en-US" altLang="zh-CN" sz="2800">
                <a:solidFill>
                  <a:srgbClr val="00B0F0"/>
                </a:solidFill>
                <a:latin typeface="+mn-ea"/>
                <a:cs typeface="+mn-ea"/>
              </a:rPr>
              <a:t> </a:t>
            </a:r>
            <a:r>
              <a:rPr lang="zh-CN" altLang="en-US" sz="2800">
                <a:solidFill>
                  <a:srgbClr val="00B0F0"/>
                </a:solidFill>
                <a:latin typeface="+mn-ea"/>
                <a:cs typeface="+mn-ea"/>
              </a:rPr>
              <a:t>一个“逼”字，形象地表现出两船距离已近，无法避开，形势十分危急。</a:t>
            </a:r>
          </a:p>
        </p:txBody>
      </p:sp>
      <p:grpSp>
        <p:nvGrpSpPr>
          <p:cNvPr id="4" name="组合 3"/>
          <p:cNvGrpSpPr/>
          <p:nvPr/>
        </p:nvGrpSpPr>
        <p:grpSpPr>
          <a:xfrm>
            <a:off x="5638165" y="2675890"/>
            <a:ext cx="2818130" cy="1289685"/>
            <a:chOff x="8257" y="4213"/>
            <a:chExt cx="4438" cy="2031"/>
          </a:xfrm>
        </p:grpSpPr>
        <p:sp>
          <p:nvSpPr>
            <p:cNvPr id="6" name="椭圆形标注 5"/>
            <p:cNvSpPr/>
            <p:nvPr/>
          </p:nvSpPr>
          <p:spPr>
            <a:xfrm>
              <a:off x="8257" y="4213"/>
              <a:ext cx="4438" cy="2031"/>
            </a:xfrm>
            <a:prstGeom prst="wedgeEllipseCallout">
              <a:avLst>
                <a:gd name="adj1" fmla="val -36210"/>
                <a:gd name="adj2" fmla="val -13311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401" y="4575"/>
              <a:ext cx="4150" cy="1307"/>
            </a:xfrm>
            <a:prstGeom prst="rect">
              <a:avLst/>
            </a:prstGeom>
            <a:noFill/>
          </p:spPr>
          <p:txBody>
            <a:bodyPr wrap="square" rtlCol="0">
              <a:spAutoFit/>
            </a:bodyPr>
            <a:lstStyle/>
            <a:p>
              <a:r>
                <a:rPr lang="en-US" altLang="zh-CN" sz="2400" b="1">
                  <a:solidFill>
                    <a:srgbClr val="0000FF"/>
                  </a:solidFill>
                </a:rPr>
                <a:t>       </a:t>
              </a:r>
              <a:r>
                <a:rPr lang="zh-CN" altLang="en-US" sz="2400">
                  <a:solidFill>
                    <a:srgbClr val="0000FF"/>
                  </a:solidFill>
                  <a:latin typeface="微软雅黑" panose="020B0503020204020204" charset="-122"/>
                  <a:ea typeface="微软雅黑" panose="020B0503020204020204" charset="-122"/>
                  <a:cs typeface="微软雅黑" panose="020B0503020204020204" charset="-122"/>
                </a:rPr>
                <a:t>作者选用</a:t>
              </a:r>
              <a:r>
                <a:rPr lang="en-US" altLang="zh-CN" sz="2400">
                  <a:solidFill>
                    <a:srgbClr val="0000FF"/>
                  </a:solidFill>
                  <a:latin typeface="微软雅黑" panose="020B0503020204020204" charset="-122"/>
                  <a:ea typeface="微软雅黑" panose="020B0503020204020204" charset="-122"/>
                  <a:cs typeface="微软雅黑" panose="020B0503020204020204" charset="-122"/>
                </a:rPr>
                <a:t>“</a:t>
              </a:r>
              <a:r>
                <a:rPr lang="zh-CN" altLang="en-US" sz="2400">
                  <a:solidFill>
                    <a:srgbClr val="0000FF"/>
                  </a:solidFill>
                  <a:latin typeface="微软雅黑" panose="020B0503020204020204" charset="-122"/>
                  <a:ea typeface="微软雅黑" panose="020B0503020204020204" charset="-122"/>
                  <a:cs typeface="微软雅黑" panose="020B0503020204020204" charset="-122"/>
                </a:rPr>
                <a:t>逼</a:t>
              </a:r>
              <a:r>
                <a:rPr lang="en-US" altLang="zh-CN" sz="2400">
                  <a:solidFill>
                    <a:srgbClr val="0000FF"/>
                  </a:solidFill>
                  <a:latin typeface="微软雅黑" panose="020B0503020204020204" charset="-122"/>
                  <a:ea typeface="微软雅黑" panose="020B0503020204020204" charset="-122"/>
                  <a:cs typeface="微软雅黑" panose="020B0503020204020204" charset="-122"/>
                </a:rPr>
                <a:t>”</a:t>
              </a:r>
              <a:r>
                <a:rPr lang="zh-CN" altLang="en-US" sz="2400">
                  <a:solidFill>
                    <a:srgbClr val="0000FF"/>
                  </a:solidFill>
                  <a:latin typeface="微软雅黑" panose="020B0503020204020204" charset="-122"/>
                  <a:ea typeface="微软雅黑" panose="020B0503020204020204" charset="-122"/>
                  <a:cs typeface="微软雅黑" panose="020B0503020204020204" charset="-122"/>
                </a:rPr>
                <a:t>这个字，好在哪里？</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linds(horizont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ox(in)">
                                      <p:cBhvr>
                                        <p:cTn id="19" dur="2000"/>
                                        <p:tgtEl>
                                          <p:spTgt spid="10"/>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ox(in)">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2" grpId="0" bldLvl="0" animBg="1"/>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p:cNvSpPr txBox="1"/>
          <p:nvPr/>
        </p:nvSpPr>
        <p:spPr>
          <a:xfrm>
            <a:off x="485140" y="772160"/>
            <a:ext cx="7738110" cy="1124585"/>
          </a:xfrm>
          <a:prstGeom prst="rect">
            <a:avLst/>
          </a:prstGeom>
          <a:noFill/>
          <a:ln w="9525">
            <a:noFill/>
          </a:ln>
        </p:spPr>
        <p:txBody>
          <a:bodyPr wrap="square">
            <a:spAutoFit/>
          </a:bodyPr>
          <a:lstStyle/>
          <a:p>
            <a:pPr marL="457200" indent="-457200" fontAlgn="auto">
              <a:lnSpc>
                <a:spcPct val="120000"/>
              </a:lnSpc>
              <a:buFont typeface="Wingdings" panose="05000000000000000000" pitchFamily="2" charset="2"/>
              <a:buChar char="Ø"/>
            </a:pPr>
            <a:r>
              <a:rPr lang="zh-CN" altLang="en-US" sz="2800" dirty="0">
                <a:latin typeface="楷体_GB2312" panose="02010609030101010101" charset="-122"/>
                <a:ea typeface="楷体_GB2312" panose="02010609030101010101" charset="-122"/>
                <a:cs typeface="楷体_GB2312" panose="02010609030101010101" charset="-122"/>
                <a:sym typeface="+mn-ea"/>
              </a:rPr>
              <a:t>全速前进的“玛丽号”，向“诺曼底号”的侧舷撞过去，在它的船身上剖开一个大窟窿。</a:t>
            </a:r>
          </a:p>
        </p:txBody>
      </p:sp>
      <p:sp>
        <p:nvSpPr>
          <p:cNvPr id="4" name="文本框 3"/>
          <p:cNvSpPr txBox="1"/>
          <p:nvPr/>
        </p:nvSpPr>
        <p:spPr>
          <a:xfrm>
            <a:off x="681990" y="2023745"/>
            <a:ext cx="4753610" cy="2675255"/>
          </a:xfrm>
          <a:prstGeom prst="rect">
            <a:avLst/>
          </a:prstGeom>
          <a:noFill/>
        </p:spPr>
        <p:txBody>
          <a:bodyPr wrap="square" rtlCol="0" anchor="t">
            <a:spAutoFit/>
          </a:bodyPr>
          <a:lstStyle/>
          <a:p>
            <a:pPr fontAlgn="auto">
              <a:lnSpc>
                <a:spcPct val="120000"/>
              </a:lnSpc>
            </a:pPr>
            <a:r>
              <a:rPr lang="en-US" altLang="zh-CN" sz="2800" b="1">
                <a:solidFill>
                  <a:srgbClr val="0000FF"/>
                </a:solidFill>
                <a:latin typeface="楷体_GB2312" panose="02010609030101010101" charset="-122"/>
                <a:ea typeface="楷体_GB2312" panose="02010609030101010101" charset="-122"/>
                <a:cs typeface="楷体_GB2312" panose="02010609030101010101" charset="-122"/>
              </a:rPr>
              <a:t>   </a:t>
            </a:r>
            <a:r>
              <a:rPr lang="zh-CN" altLang="en-US" sz="2800" b="1">
                <a:solidFill>
                  <a:srgbClr val="0000FF"/>
                </a:solidFill>
                <a:latin typeface="+mn-ea"/>
                <a:cs typeface="+mn-ea"/>
              </a:rPr>
              <a:t>“剖”字生动形象地写出“玛丽号”就像一把锋利的尖刀一样，瞬间在“诺曼底号”船身上撞开一个大口子，情况十分危急。</a:t>
            </a:r>
          </a:p>
        </p:txBody>
      </p:sp>
      <p:sp>
        <p:nvSpPr>
          <p:cNvPr id="9" name="云形标注 8"/>
          <p:cNvSpPr/>
          <p:nvPr/>
        </p:nvSpPr>
        <p:spPr>
          <a:xfrm>
            <a:off x="5761355" y="2212975"/>
            <a:ext cx="2773045" cy="1661795"/>
          </a:xfrm>
          <a:prstGeom prst="cloudCallout">
            <a:avLst>
              <a:gd name="adj1" fmla="val -77737"/>
              <a:gd name="adj2" fmla="val -77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a:solidFill>
                  <a:schemeClr val="tx1"/>
                </a:solidFill>
                <a:latin typeface="微软雅黑" panose="020B0503020204020204" charset="-122"/>
                <a:ea typeface="微软雅黑" panose="020B0503020204020204" charset="-122"/>
                <a:cs typeface="微软雅黑" panose="020B0503020204020204" charset="-122"/>
              </a:rPr>
              <a:t>赏析</a:t>
            </a:r>
            <a:r>
              <a:rPr lang="en-US" altLang="zh-CN" sz="2400">
                <a:solidFill>
                  <a:schemeClr val="tx1"/>
                </a:solidFill>
                <a:latin typeface="微软雅黑" panose="020B0503020204020204" charset="-122"/>
                <a:ea typeface="微软雅黑" panose="020B0503020204020204" charset="-122"/>
                <a:cs typeface="微软雅黑" panose="020B0503020204020204" charset="-122"/>
              </a:rPr>
              <a:t>“</a:t>
            </a:r>
            <a:r>
              <a:rPr lang="zh-CN" altLang="en-US" sz="2400">
                <a:solidFill>
                  <a:srgbClr val="FF0000"/>
                </a:solidFill>
                <a:latin typeface="微软雅黑" panose="020B0503020204020204" charset="-122"/>
                <a:ea typeface="微软雅黑" panose="020B0503020204020204" charset="-122"/>
                <a:cs typeface="微软雅黑" panose="020B0503020204020204" charset="-122"/>
              </a:rPr>
              <a:t>剖</a:t>
            </a:r>
            <a:r>
              <a:rPr lang="en-US" altLang="zh-CN" sz="2400">
                <a:solidFill>
                  <a:schemeClr val="tx1"/>
                </a:solidFill>
                <a:latin typeface="微软雅黑" panose="020B0503020204020204" charset="-122"/>
                <a:ea typeface="微软雅黑" panose="020B0503020204020204" charset="-122"/>
                <a:cs typeface="微软雅黑" panose="020B0503020204020204" charset="-122"/>
              </a:rPr>
              <a:t>”</a:t>
            </a:r>
            <a:r>
              <a:rPr lang="zh-CN" altLang="en-US" sz="2400">
                <a:solidFill>
                  <a:schemeClr val="tx1"/>
                </a:solidFill>
                <a:latin typeface="微软雅黑" panose="020B0503020204020204" charset="-122"/>
                <a:ea typeface="微软雅黑" panose="020B0503020204020204" charset="-122"/>
                <a:cs typeface="微软雅黑" panose="020B0503020204020204" charset="-122"/>
              </a:rPr>
              <a:t>字有什么好处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80">
                                          <p:stCondLst>
                                            <p:cond delay="0"/>
                                          </p:stCondLst>
                                        </p:cTn>
                                        <p:tgtEl>
                                          <p:spTgt spid="9"/>
                                        </p:tgtEl>
                                      </p:cBhvr>
                                    </p:animEffect>
                                    <p:anim calcmode="lin" valueType="num">
                                      <p:cBhvr>
                                        <p:cTn id="13"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8" dur="26">
                                          <p:stCondLst>
                                            <p:cond delay="650"/>
                                          </p:stCondLst>
                                        </p:cTn>
                                        <p:tgtEl>
                                          <p:spTgt spid="9"/>
                                        </p:tgtEl>
                                      </p:cBhvr>
                                      <p:to x="100000" y="60000"/>
                                    </p:animScale>
                                    <p:animScale>
                                      <p:cBhvr>
                                        <p:cTn id="19" dur="166" decel="50000">
                                          <p:stCondLst>
                                            <p:cond delay="676"/>
                                          </p:stCondLst>
                                        </p:cTn>
                                        <p:tgtEl>
                                          <p:spTgt spid="9"/>
                                        </p:tgtEl>
                                      </p:cBhvr>
                                      <p:to x="100000" y="100000"/>
                                    </p:animScale>
                                    <p:animScale>
                                      <p:cBhvr>
                                        <p:cTn id="20" dur="26">
                                          <p:stCondLst>
                                            <p:cond delay="1312"/>
                                          </p:stCondLst>
                                        </p:cTn>
                                        <p:tgtEl>
                                          <p:spTgt spid="9"/>
                                        </p:tgtEl>
                                      </p:cBhvr>
                                      <p:to x="100000" y="80000"/>
                                    </p:animScale>
                                    <p:animScale>
                                      <p:cBhvr>
                                        <p:cTn id="21" dur="166" decel="50000">
                                          <p:stCondLst>
                                            <p:cond delay="1338"/>
                                          </p:stCondLst>
                                        </p:cTn>
                                        <p:tgtEl>
                                          <p:spTgt spid="9"/>
                                        </p:tgtEl>
                                      </p:cBhvr>
                                      <p:to x="100000" y="100000"/>
                                    </p:animScale>
                                    <p:animScale>
                                      <p:cBhvr>
                                        <p:cTn id="22" dur="26">
                                          <p:stCondLst>
                                            <p:cond delay="1642"/>
                                          </p:stCondLst>
                                        </p:cTn>
                                        <p:tgtEl>
                                          <p:spTgt spid="9"/>
                                        </p:tgtEl>
                                      </p:cBhvr>
                                      <p:to x="100000" y="90000"/>
                                    </p:animScale>
                                    <p:animScale>
                                      <p:cBhvr>
                                        <p:cTn id="23" dur="166" decel="50000">
                                          <p:stCondLst>
                                            <p:cond delay="1668"/>
                                          </p:stCondLst>
                                        </p:cTn>
                                        <p:tgtEl>
                                          <p:spTgt spid="9"/>
                                        </p:tgtEl>
                                      </p:cBhvr>
                                      <p:to x="100000" y="100000"/>
                                    </p:animScale>
                                    <p:animScale>
                                      <p:cBhvr>
                                        <p:cTn id="24" dur="26">
                                          <p:stCondLst>
                                            <p:cond delay="1808"/>
                                          </p:stCondLst>
                                        </p:cTn>
                                        <p:tgtEl>
                                          <p:spTgt spid="9"/>
                                        </p:tgtEl>
                                      </p:cBhvr>
                                      <p:to x="100000" y="95000"/>
                                    </p:animScale>
                                    <p:animScale>
                                      <p:cBhvr>
                                        <p:cTn id="25" dur="166" decel="50000">
                                          <p:stCondLst>
                                            <p:cond delay="1834"/>
                                          </p:stCondLst>
                                        </p:cTn>
                                        <p:tgtEl>
                                          <p:spTgt spid="9"/>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628650" y="626904"/>
            <a:ext cx="7886700" cy="994172"/>
          </a:xfrm>
        </p:spPr>
        <p:txBody>
          <a:bodyPr/>
          <a:lstStyle/>
          <a:p>
            <a:pPr marL="457200" indent="-457200" algn="l">
              <a:buFont typeface="Wingdings" panose="05000000000000000000" charset="0"/>
              <a:buChar char="Ø"/>
            </a:pPr>
            <a:r>
              <a:rPr lang="zh-CN" altLang="en-US" sz="2800">
                <a:latin typeface="微软雅黑" panose="020B0503020204020204" charset="-122"/>
                <a:ea typeface="微软雅黑" panose="020B0503020204020204" charset="-122"/>
                <a:sym typeface="+mn-ea"/>
              </a:rPr>
              <a:t>找出课文中描写雾的语句。想一想：课文为什么要反复写雾？</a:t>
            </a:r>
            <a:r>
              <a:rPr lang="zh-CN" altLang="en-US" sz="2800" b="1"/>
              <a:t/>
            </a:r>
            <a:br>
              <a:rPr lang="zh-CN" altLang="en-US" sz="2800" b="1"/>
            </a:br>
            <a:endParaRPr lang="zh-CN" altLang="en-US" sz="2800"/>
          </a:p>
        </p:txBody>
      </p:sp>
      <p:sp>
        <p:nvSpPr>
          <p:cNvPr id="3" name="内容占位符 2"/>
          <p:cNvSpPr>
            <a:spLocks noGrp="1"/>
          </p:cNvSpPr>
          <p:nvPr>
            <p:ph idx="1"/>
          </p:nvPr>
        </p:nvSpPr>
        <p:spPr>
          <a:xfrm>
            <a:off x="628650" y="1621155"/>
            <a:ext cx="7886700" cy="3229610"/>
          </a:xfrm>
        </p:spPr>
        <p:txBody>
          <a:bodyPr/>
          <a:lstStyle/>
          <a:p>
            <a:pPr fontAlgn="auto">
              <a:lnSpc>
                <a:spcPct val="140000"/>
              </a:lnSpc>
              <a:spcBef>
                <a:spcPts val="0"/>
              </a:spcBef>
            </a:pPr>
            <a:r>
              <a:rPr lang="zh-CN" altLang="en-US" sz="2400" b="1">
                <a:solidFill>
                  <a:srgbClr val="0000FF"/>
                </a:solidFill>
                <a:latin typeface="楷体_GB2312" panose="02010609030101010101" charset="-122"/>
                <a:ea typeface="楷体_GB2312" panose="02010609030101010101" charset="-122"/>
                <a:cs typeface="楷体" panose="02010609060101010101" charset="-122"/>
              </a:rPr>
              <a:t>大海上夜色正浓，薄雾弥漫。</a:t>
            </a:r>
          </a:p>
          <a:p>
            <a:pPr fontAlgn="auto">
              <a:lnSpc>
                <a:spcPct val="140000"/>
              </a:lnSpc>
              <a:spcBef>
                <a:spcPts val="0"/>
              </a:spcBef>
            </a:pPr>
            <a:r>
              <a:rPr lang="zh-CN" altLang="en-US" sz="2400" b="1">
                <a:solidFill>
                  <a:srgbClr val="0000FF"/>
                </a:solidFill>
                <a:latin typeface="楷体_GB2312" panose="02010609030101010101" charset="-122"/>
                <a:ea typeface="楷体_GB2312" panose="02010609030101010101" charset="-122"/>
                <a:cs typeface="楷体" panose="02010609060101010101" charset="-122"/>
              </a:rPr>
              <a:t>雾越来越浓了。</a:t>
            </a:r>
          </a:p>
          <a:p>
            <a:pPr fontAlgn="auto">
              <a:lnSpc>
                <a:spcPct val="140000"/>
              </a:lnSpc>
              <a:spcBef>
                <a:spcPts val="0"/>
              </a:spcBef>
            </a:pPr>
            <a:r>
              <a:rPr lang="zh-CN" altLang="en-US" sz="2400" b="1">
                <a:solidFill>
                  <a:srgbClr val="0000FF"/>
                </a:solidFill>
                <a:latin typeface="楷体_GB2312" panose="02010609030101010101" charset="-122"/>
                <a:ea typeface="楷体_GB2312" panose="02010609030101010101" charset="-122"/>
                <a:cs typeface="楷体" panose="02010609060101010101" charset="-122"/>
              </a:rPr>
              <a:t>突然，沉沉夜雾中冒出一枚黑点，它好似一个幽灵，又仿佛一座山峰。</a:t>
            </a:r>
          </a:p>
          <a:p>
            <a:pPr fontAlgn="auto">
              <a:lnSpc>
                <a:spcPct val="140000"/>
              </a:lnSpc>
              <a:spcBef>
                <a:spcPts val="0"/>
              </a:spcBef>
            </a:pPr>
            <a:r>
              <a:rPr lang="zh-CN" altLang="en-US" sz="2400" b="1">
                <a:solidFill>
                  <a:srgbClr val="0000FF"/>
                </a:solidFill>
                <a:latin typeface="楷体_GB2312" panose="02010609030101010101" charset="-122"/>
                <a:ea typeface="楷体_GB2312" panose="02010609030101010101" charset="-122"/>
                <a:cs typeface="楷体" panose="02010609060101010101" charset="-122"/>
              </a:rPr>
              <a:t>一瞬间，大雾中似乎耸起许许多多船只的幻影，人们还没来得及一一看清，就要死到临头，葬身鱼腹了。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755650" y="813435"/>
            <a:ext cx="3837940" cy="2675255"/>
          </a:xfrm>
          <a:prstGeom prst="rect">
            <a:avLst/>
          </a:prstGeom>
        </p:spPr>
        <p:style>
          <a:lnRef idx="2">
            <a:schemeClr val="accent1"/>
          </a:lnRef>
          <a:fillRef idx="1">
            <a:schemeClr val="lt1"/>
          </a:fillRef>
          <a:effectRef idx="0">
            <a:schemeClr val="accent1"/>
          </a:effectRef>
          <a:fontRef idx="minor">
            <a:schemeClr val="dk1"/>
          </a:fontRef>
        </p:style>
        <p:txBody>
          <a:bodyPr wrap="square" rtlCol="0" anchor="t">
            <a:spAutoFit/>
          </a:bodyPr>
          <a:lstStyle/>
          <a:p>
            <a:pPr indent="711200" fontAlgn="auto">
              <a:lnSpc>
                <a:spcPct val="120000"/>
              </a:lnSpc>
              <a:extLst>
                <a:ext uri="{35155182-B16C-46BC-9424-99874614C6A1}">
                  <wpsdc:indentchars xmlns:wpsdc="http://www.wps.cn/officeDocument/2017/drawingmlCustomData" xmlns="" val="200" checksum="3773799597"/>
                </a:ext>
              </a:extLst>
            </a:pPr>
            <a:r>
              <a:rPr lang="zh-CN" altLang="en-US" sz="2800" b="1">
                <a:solidFill>
                  <a:srgbClr val="0000FF"/>
                </a:solidFill>
              </a:rPr>
              <a:t>这是自然环境描写，渲染了灾难即将来临的凄惨氛围，衬托人们的心情，为下文写人们遭遇海难做铺垫。</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36096" y="599630"/>
            <a:ext cx="3096344" cy="31028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571500" y="1061085"/>
            <a:ext cx="8214995" cy="491490"/>
            <a:chOff x="561" y="2236"/>
            <a:chExt cx="12937" cy="774"/>
          </a:xfrm>
        </p:grpSpPr>
        <p:grpSp>
          <p:nvGrpSpPr>
            <p:cNvPr id="8" name="组合 7"/>
            <p:cNvGrpSpPr/>
            <p:nvPr/>
          </p:nvGrpSpPr>
          <p:grpSpPr>
            <a:xfrm>
              <a:off x="561" y="2236"/>
              <a:ext cx="4027" cy="774"/>
              <a:chOff x="450" y="3133"/>
              <a:chExt cx="3674" cy="774"/>
            </a:xfrm>
          </p:grpSpPr>
          <p:sp>
            <p:nvSpPr>
              <p:cNvPr id="6" name="燕尾形 5"/>
              <p:cNvSpPr/>
              <p:nvPr>
                <p:custDataLst>
                  <p:tags r:id="rId7"/>
                </p:custDataLst>
              </p:nvPr>
            </p:nvSpPr>
            <p:spPr>
              <a:xfrm>
                <a:off x="450" y="3284"/>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custDataLst>
                  <p:tags r:id="rId8"/>
                </p:custDataLst>
              </p:nvPr>
            </p:nvSpPr>
            <p:spPr>
              <a:xfrm>
                <a:off x="719" y="3133"/>
                <a:ext cx="3183"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第一部分（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1-5</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sp>
          <p:nvSpPr>
            <p:cNvPr id="3" name="文本框 2"/>
            <p:cNvSpPr txBox="1"/>
            <p:nvPr/>
          </p:nvSpPr>
          <p:spPr>
            <a:xfrm>
              <a:off x="4826" y="2285"/>
              <a:ext cx="8672" cy="72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写雾海夜航。</a:t>
              </a:r>
            </a:p>
          </p:txBody>
        </p:sp>
      </p:grpSp>
      <p:grpSp>
        <p:nvGrpSpPr>
          <p:cNvPr id="7" name="组合 6"/>
          <p:cNvGrpSpPr/>
          <p:nvPr/>
        </p:nvGrpSpPr>
        <p:grpSpPr>
          <a:xfrm>
            <a:off x="570230" y="1951355"/>
            <a:ext cx="8216265" cy="534035"/>
            <a:chOff x="561" y="3596"/>
            <a:chExt cx="12939" cy="841"/>
          </a:xfrm>
        </p:grpSpPr>
        <p:sp>
          <p:nvSpPr>
            <p:cNvPr id="12" name="文本框 11"/>
            <p:cNvSpPr txBox="1"/>
            <p:nvPr/>
          </p:nvSpPr>
          <p:spPr>
            <a:xfrm>
              <a:off x="4826" y="3596"/>
              <a:ext cx="8674"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写海难发生。</a:t>
              </a:r>
            </a:p>
          </p:txBody>
        </p:sp>
        <p:grpSp>
          <p:nvGrpSpPr>
            <p:cNvPr id="17" name="组合 16"/>
            <p:cNvGrpSpPr/>
            <p:nvPr/>
          </p:nvGrpSpPr>
          <p:grpSpPr>
            <a:xfrm>
              <a:off x="561" y="3663"/>
              <a:ext cx="4265" cy="774"/>
              <a:chOff x="450" y="3133"/>
              <a:chExt cx="3891" cy="774"/>
            </a:xfrm>
          </p:grpSpPr>
          <p:sp>
            <p:nvSpPr>
              <p:cNvPr id="18" name="燕尾形 17"/>
              <p:cNvSpPr/>
              <p:nvPr>
                <p:custDataLst>
                  <p:tags r:id="rId5"/>
                </p:custDataLst>
              </p:nvPr>
            </p:nvSpPr>
            <p:spPr>
              <a:xfrm>
                <a:off x="450" y="3284"/>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custDataLst>
                  <p:tags r:id="rId6"/>
                </p:custDataLst>
              </p:nvPr>
            </p:nvSpPr>
            <p:spPr>
              <a:xfrm>
                <a:off x="719" y="3133"/>
                <a:ext cx="362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第二部分（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6-9</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grpSp>
        <p:nvGrpSpPr>
          <p:cNvPr id="9" name="组合 8"/>
          <p:cNvGrpSpPr/>
          <p:nvPr/>
        </p:nvGrpSpPr>
        <p:grpSpPr>
          <a:xfrm>
            <a:off x="590550" y="2884170"/>
            <a:ext cx="8196580" cy="534035"/>
            <a:chOff x="587" y="5232"/>
            <a:chExt cx="12909" cy="841"/>
          </a:xfrm>
        </p:grpSpPr>
        <p:sp>
          <p:nvSpPr>
            <p:cNvPr id="16" name="文本框 15"/>
            <p:cNvSpPr txBox="1"/>
            <p:nvPr/>
          </p:nvSpPr>
          <p:spPr>
            <a:xfrm>
              <a:off x="4819" y="5232"/>
              <a:ext cx="8677"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写哈尔威船长舍己救人的事迹。</a:t>
              </a:r>
            </a:p>
          </p:txBody>
        </p:sp>
        <p:grpSp>
          <p:nvGrpSpPr>
            <p:cNvPr id="20" name="组合 19"/>
            <p:cNvGrpSpPr/>
            <p:nvPr/>
          </p:nvGrpSpPr>
          <p:grpSpPr>
            <a:xfrm>
              <a:off x="587" y="5266"/>
              <a:ext cx="4240" cy="774"/>
              <a:chOff x="474" y="2785"/>
              <a:chExt cx="3867" cy="774"/>
            </a:xfrm>
          </p:grpSpPr>
          <p:sp>
            <p:nvSpPr>
              <p:cNvPr id="21" name="燕尾形 20"/>
              <p:cNvSpPr/>
              <p:nvPr>
                <p:custDataLst>
                  <p:tags r:id="rId3"/>
                </p:custDataLst>
              </p:nvPr>
            </p:nvSpPr>
            <p:spPr>
              <a:xfrm>
                <a:off x="474" y="2860"/>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custDataLst>
                  <p:tags r:id="rId4"/>
                </p:custDataLst>
              </p:nvPr>
            </p:nvSpPr>
            <p:spPr>
              <a:xfrm>
                <a:off x="719" y="2785"/>
                <a:ext cx="362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第三部分（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10-42</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grpSp>
        <p:nvGrpSpPr>
          <p:cNvPr id="10" name="组合 9"/>
          <p:cNvGrpSpPr/>
          <p:nvPr/>
        </p:nvGrpSpPr>
        <p:grpSpPr>
          <a:xfrm>
            <a:off x="588645" y="3816350"/>
            <a:ext cx="8198485" cy="534670"/>
            <a:chOff x="627" y="5433"/>
            <a:chExt cx="12911" cy="842"/>
          </a:xfrm>
        </p:grpSpPr>
        <p:sp>
          <p:nvSpPr>
            <p:cNvPr id="11" name="文本框 10"/>
            <p:cNvSpPr txBox="1"/>
            <p:nvPr/>
          </p:nvSpPr>
          <p:spPr>
            <a:xfrm>
              <a:off x="4862" y="5434"/>
              <a:ext cx="8676"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赞美英雄船长哈尔威。</a:t>
              </a:r>
            </a:p>
          </p:txBody>
        </p:sp>
        <p:grpSp>
          <p:nvGrpSpPr>
            <p:cNvPr id="13" name="组合 12"/>
            <p:cNvGrpSpPr/>
            <p:nvPr/>
          </p:nvGrpSpPr>
          <p:grpSpPr>
            <a:xfrm>
              <a:off x="627" y="5433"/>
              <a:ext cx="4243" cy="774"/>
              <a:chOff x="510" y="2952"/>
              <a:chExt cx="3870" cy="774"/>
            </a:xfrm>
          </p:grpSpPr>
          <p:sp>
            <p:nvSpPr>
              <p:cNvPr id="14" name="燕尾形 13"/>
              <p:cNvSpPr/>
              <p:nvPr>
                <p:custDataLst>
                  <p:tags r:id="rId1"/>
                </p:custDataLst>
              </p:nvPr>
            </p:nvSpPr>
            <p:spPr>
              <a:xfrm>
                <a:off x="510" y="3028"/>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2"/>
                </p:custDataLst>
              </p:nvPr>
            </p:nvSpPr>
            <p:spPr>
              <a:xfrm>
                <a:off x="758" y="2952"/>
                <a:ext cx="362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第四部分（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43-46</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9"/>
                                        </p:tgtEl>
                                        <p:attrNameLst>
                                          <p:attrName>r</p:attrName>
                                        </p:attrNameLst>
                                      </p:cBhvr>
                                    </p:animRot>
                                    <p:animRot by="-240000">
                                      <p:cBhvr>
                                        <p:cTn id="7" dur="200" fill="hold">
                                          <p:stCondLst>
                                            <p:cond delay="200"/>
                                          </p:stCondLst>
                                        </p:cTn>
                                        <p:tgtEl>
                                          <p:spTgt spid="9"/>
                                        </p:tgtEl>
                                        <p:attrNameLst>
                                          <p:attrName>r</p:attrName>
                                        </p:attrNameLst>
                                      </p:cBhvr>
                                    </p:animRot>
                                    <p:animRot by="240000">
                                      <p:cBhvr>
                                        <p:cTn id="8" dur="200" fill="hold">
                                          <p:stCondLst>
                                            <p:cond delay="400"/>
                                          </p:stCondLst>
                                        </p:cTn>
                                        <p:tgtEl>
                                          <p:spTgt spid="9"/>
                                        </p:tgtEl>
                                        <p:attrNameLst>
                                          <p:attrName>r</p:attrName>
                                        </p:attrNameLst>
                                      </p:cBhvr>
                                    </p:animRot>
                                    <p:animRot by="-240000">
                                      <p:cBhvr>
                                        <p:cTn id="9" dur="200" fill="hold">
                                          <p:stCondLst>
                                            <p:cond delay="600"/>
                                          </p:stCondLst>
                                        </p:cTn>
                                        <p:tgtEl>
                                          <p:spTgt spid="9"/>
                                        </p:tgtEl>
                                        <p:attrNameLst>
                                          <p:attrName>r</p:attrName>
                                        </p:attrNameLst>
                                      </p:cBhvr>
                                    </p:animRot>
                                    <p:animRot by="120000">
                                      <p:cBhvr>
                                        <p:cTn id="10" dur="200" fill="hold">
                                          <p:stCondLst>
                                            <p:cond delay="80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p:cNvSpPr txBox="1"/>
          <p:nvPr/>
        </p:nvSpPr>
        <p:spPr>
          <a:xfrm>
            <a:off x="496570" y="634365"/>
            <a:ext cx="7738110" cy="1272540"/>
          </a:xfrm>
          <a:prstGeom prst="rect">
            <a:avLst/>
          </a:prstGeom>
          <a:noFill/>
          <a:ln w="9525">
            <a:noFill/>
          </a:ln>
        </p:spPr>
        <p:txBody>
          <a:bodyPr wrap="square">
            <a:spAutoFit/>
          </a:bodyPr>
          <a:lstStyle/>
          <a:p>
            <a:pPr marL="457200" indent="-457200" fontAlgn="auto">
              <a:lnSpc>
                <a:spcPct val="120000"/>
              </a:lnSpc>
              <a:buFont typeface="Wingdings" panose="05000000000000000000" pitchFamily="2" charset="2"/>
              <a:buChar char="Ø"/>
            </a:pPr>
            <a:r>
              <a:rPr lang="zh-CN" altLang="en-US" sz="3200" dirty="0">
                <a:latin typeface="微软雅黑" panose="020B0503020204020204" charset="-122"/>
                <a:ea typeface="微软雅黑" panose="020B0503020204020204" charset="-122"/>
                <a:cs typeface="微软雅黑" panose="020B0503020204020204" charset="-122"/>
                <a:sym typeface="+mn-ea"/>
              </a:rPr>
              <a:t>读课文第十一段，看看主要写了什么事物，思考作者为什么要写这一段呢？</a:t>
            </a:r>
          </a:p>
        </p:txBody>
      </p:sp>
      <p:sp>
        <p:nvSpPr>
          <p:cNvPr id="4" name="文本框 3"/>
          <p:cNvSpPr txBox="1"/>
          <p:nvPr/>
        </p:nvSpPr>
        <p:spPr>
          <a:xfrm>
            <a:off x="1364615" y="2179955"/>
            <a:ext cx="6414135" cy="233045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indent="711200" fontAlgn="auto">
              <a:lnSpc>
                <a:spcPct val="130000"/>
              </a:lnSpc>
              <a:extLst>
                <a:ext uri="{35155182-B16C-46BC-9424-99874614C6A1}">
                  <wpsdc:indentchars xmlns:wpsdc="http://www.wps.cn/officeDocument/2017/drawingmlCustomData" xmlns="" val="200" checksum="3773799597"/>
                </a:ext>
              </a:extLst>
            </a:pPr>
            <a:r>
              <a:rPr lang="zh-CN" altLang="en-US" sz="2800">
                <a:solidFill>
                  <a:schemeClr val="tx1"/>
                </a:solidFill>
                <a:latin typeface="+mn-ea"/>
                <a:cs typeface="+mn-ea"/>
              </a:rPr>
              <a:t>具体描写了灾难发生后人们惊恐万状的混乱场面，与下文哈尔威船长在指挥救援中所表现的沉着冷静和超人智慧形成了鲜明的对比。</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909955" y="758825"/>
            <a:ext cx="7324090" cy="953135"/>
          </a:xfrm>
          <a:prstGeom prst="rect">
            <a:avLst/>
          </a:prstGeom>
          <a:noFill/>
          <a:ln>
            <a:noFill/>
          </a:ln>
          <a:extLst>
            <a:ext uri="{909E8E84-426E-40DD-AFC4-6F175D3DCCD1}">
              <a14:hiddenFill xmlns:a14="http://schemas.microsoft.com/office/drawing/2010/main">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14:hiddenFill>
            </a:ext>
          </a:extLst>
        </p:spPr>
        <p:style>
          <a:lnRef idx="1">
            <a:schemeClr val="accent1"/>
          </a:lnRef>
          <a:fillRef idx="2">
            <a:schemeClr val="accent1"/>
          </a:fillRef>
          <a:effectRef idx="1">
            <a:schemeClr val="accent1"/>
          </a:effectRef>
          <a:fontRef idx="minor">
            <a:schemeClr val="dk1"/>
          </a:fontRef>
        </p:style>
        <p:txBody>
          <a:bodyPr wrap="square" rtlCol="0">
            <a:spAutoFit/>
          </a:bodyPr>
          <a:lstStyle/>
          <a:p>
            <a:pPr marL="457200" indent="-457200" algn="l">
              <a:buFont typeface="Wingdings" panose="05000000000000000000" charset="0"/>
              <a:buChar char="Ø"/>
            </a:pPr>
            <a:r>
              <a:rPr lang="zh-CN" altLang="en-US" sz="2800" dirty="0">
                <a:solidFill>
                  <a:schemeClr val="tx1"/>
                </a:solidFill>
                <a:latin typeface="微软雅黑" panose="020B0503020204020204" charset="-122"/>
                <a:ea typeface="微软雅黑" panose="020B0503020204020204" charset="-122"/>
                <a:cs typeface="微软雅黑" panose="020B0503020204020204" charset="-122"/>
              </a:rPr>
              <a:t>课文运用了大量的语言描写塑造了哈尔威船长这一高大形象，找出来并分析。</a:t>
            </a:r>
          </a:p>
        </p:txBody>
      </p:sp>
      <p:sp>
        <p:nvSpPr>
          <p:cNvPr id="4" name="文本框 3"/>
          <p:cNvSpPr txBox="1"/>
          <p:nvPr/>
        </p:nvSpPr>
        <p:spPr>
          <a:xfrm>
            <a:off x="803275" y="1815465"/>
            <a:ext cx="7538085" cy="1770380"/>
          </a:xfrm>
          <a:prstGeom prst="rect">
            <a:avLst/>
          </a:prstGeom>
          <a:solidFill>
            <a:srgbClr val="D5FEF8">
              <a:alpha val="23000"/>
            </a:srgbClr>
          </a:solidFill>
        </p:spPr>
        <p:txBody>
          <a:bodyPr wrap="square" rtlCol="0" anchor="t">
            <a:spAutoFit/>
          </a:bodyPr>
          <a:lstStyle/>
          <a:p>
            <a:pPr indent="457200" fontAlgn="auto">
              <a:lnSpc>
                <a:spcPct val="130000"/>
              </a:lnSpc>
            </a:pPr>
            <a:r>
              <a:rPr lang="zh-CN" altLang="en-US" sz="2800">
                <a:solidFill>
                  <a:srgbClr val="0000FF"/>
                </a:solidFill>
                <a:latin typeface="楷体_GB2312" panose="02010609030101010101" charset="-122"/>
                <a:ea typeface="楷体_GB2312" panose="02010609030101010101" charset="-122"/>
                <a:cs typeface="楷体_GB2312" panose="02010609030101010101" charset="-122"/>
              </a:rPr>
              <a:t>“全体安静，注意听命令！把救生艇放下去。妇女先走，其他乘客跟上，船员断后。必须把六十人救出去! ”</a:t>
            </a:r>
          </a:p>
        </p:txBody>
      </p:sp>
      <p:sp>
        <p:nvSpPr>
          <p:cNvPr id="8" name="爆炸形 2 7"/>
          <p:cNvSpPr/>
          <p:nvPr/>
        </p:nvSpPr>
        <p:spPr>
          <a:xfrm>
            <a:off x="4260850" y="3068320"/>
            <a:ext cx="3723640" cy="1908175"/>
          </a:xfrm>
          <a:prstGeom prst="irregularSeal2">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6" name="文本框 5"/>
          <p:cNvSpPr txBox="1"/>
          <p:nvPr/>
        </p:nvSpPr>
        <p:spPr>
          <a:xfrm>
            <a:off x="4962525" y="3585845"/>
            <a:ext cx="1903095" cy="1076325"/>
          </a:xfrm>
          <a:prstGeom prst="rect">
            <a:avLst/>
          </a:prstGeom>
          <a:noFill/>
        </p:spPr>
        <p:txBody>
          <a:bodyPr wrap="square" rtlCol="0">
            <a:spAutoFit/>
          </a:bodyPr>
          <a:lstStyle/>
          <a:p>
            <a:r>
              <a:rPr lang="zh-CN" altLang="en-US" sz="3200" b="1">
                <a:solidFill>
                  <a:srgbClr val="FF0000"/>
                </a:solidFill>
                <a:latin typeface="+mn-ea"/>
              </a:rPr>
              <a:t>写作方法：语言描写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grpId="0" nodeType="clickEffect">
                                  <p:stCondLst>
                                    <p:cond delay="0"/>
                                  </p:stCondLst>
                                  <p:childTnLst>
                                    <p:set>
                                      <p:cBhvr>
                                        <p:cTn id="16" dur="2000" fill="hold">
                                          <p:stCondLst>
                                            <p:cond delay="0"/>
                                          </p:stCondLst>
                                        </p:cTn>
                                        <p:tgtEl>
                                          <p:spTgt spid="8"/>
                                        </p:tgtEl>
                                        <p:attrNameLst>
                                          <p:attrName>style.visibility</p:attrName>
                                        </p:attrNameLst>
                                      </p:cBhvr>
                                      <p:to>
                                        <p:strVal val="visible"/>
                                      </p:to>
                                    </p:set>
                                    <p:anim calcmode="lin" valueType="num">
                                      <p:cBhvr>
                                        <p:cTn id="17" dur="2000" fill="hold"/>
                                        <p:tgtEl>
                                          <p:spTgt spid="8"/>
                                        </p:tgtEl>
                                        <p:attrNameLst>
                                          <p:attrName>ppt_w</p:attrName>
                                        </p:attrNameLst>
                                      </p:cBhvr>
                                      <p:tavLst>
                                        <p:tav tm="0">
                                          <p:val>
                                            <p:fltVal val="0"/>
                                          </p:val>
                                        </p:tav>
                                        <p:tav tm="100000">
                                          <p:val>
                                            <p:strVal val="#ppt_w"/>
                                          </p:val>
                                        </p:tav>
                                      </p:tavLst>
                                    </p:anim>
                                    <p:anim calcmode="lin" valueType="num">
                                      <p:cBhvr>
                                        <p:cTn id="18" dur="2000" fill="hold"/>
                                        <p:tgtEl>
                                          <p:spTgt spid="8"/>
                                        </p:tgtEl>
                                        <p:attrNameLst>
                                          <p:attrName>ppt_h</p:attrName>
                                        </p:attrNameLst>
                                      </p:cBhvr>
                                      <p:tavLst>
                                        <p:tav tm="0">
                                          <p:val>
                                            <p:fltVal val="0"/>
                                          </p:val>
                                        </p:tav>
                                        <p:tav tm="100000">
                                          <p:val>
                                            <p:strVal val="#ppt_h"/>
                                          </p:val>
                                        </p:tav>
                                      </p:tavLst>
                                    </p:anim>
                                    <p:anim calcmode="lin" valueType="num">
                                      <p:cBhvr>
                                        <p:cTn id="19" dur="2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0" dur="2000" fill="hold"/>
                                        <p:tgtEl>
                                          <p:spTgt spid="8"/>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grpId="0" nodeType="withEffect">
                                  <p:stCondLst>
                                    <p:cond delay="0"/>
                                  </p:stCondLst>
                                  <p:childTnLst>
                                    <p:set>
                                      <p:cBhvr>
                                        <p:cTn id="22" dur="2000" fill="hold">
                                          <p:stCondLst>
                                            <p:cond delay="0"/>
                                          </p:stCondLst>
                                        </p:cTn>
                                        <p:tgtEl>
                                          <p:spTgt spid="6"/>
                                        </p:tgtEl>
                                        <p:attrNameLst>
                                          <p:attrName>style.visibility</p:attrName>
                                        </p:attrNameLst>
                                      </p:cBhvr>
                                      <p:to>
                                        <p:strVal val="visible"/>
                                      </p:to>
                                    </p:set>
                                    <p:anim calcmode="lin" valueType="num">
                                      <p:cBhvr>
                                        <p:cTn id="23" dur="2000" fill="hold"/>
                                        <p:tgtEl>
                                          <p:spTgt spid="6"/>
                                        </p:tgtEl>
                                        <p:attrNameLst>
                                          <p:attrName>ppt_w</p:attrName>
                                        </p:attrNameLst>
                                      </p:cBhvr>
                                      <p:tavLst>
                                        <p:tav tm="0">
                                          <p:val>
                                            <p:fltVal val="0"/>
                                          </p:val>
                                        </p:tav>
                                        <p:tav tm="100000">
                                          <p:val>
                                            <p:strVal val="#ppt_w"/>
                                          </p:val>
                                        </p:tav>
                                      </p:tavLst>
                                    </p:anim>
                                    <p:anim calcmode="lin" valueType="num">
                                      <p:cBhvr>
                                        <p:cTn id="24" dur="2000" fill="hold"/>
                                        <p:tgtEl>
                                          <p:spTgt spid="6"/>
                                        </p:tgtEl>
                                        <p:attrNameLst>
                                          <p:attrName>ppt_h</p:attrName>
                                        </p:attrNameLst>
                                      </p:cBhvr>
                                      <p:tavLst>
                                        <p:tav tm="0">
                                          <p:val>
                                            <p:fltVal val="0"/>
                                          </p:val>
                                        </p:tav>
                                        <p:tav tm="100000">
                                          <p:val>
                                            <p:strVal val="#ppt_h"/>
                                          </p:val>
                                        </p:tav>
                                      </p:tavLst>
                                    </p:anim>
                                    <p:anim calcmode="lin" valueType="num">
                                      <p:cBhvr>
                                        <p:cTn id="25" dur="2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6" dur="2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8" grpId="0" bldLvl="0" animBg="1"/>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a:off x="440690" y="698500"/>
            <a:ext cx="8263255" cy="3746500"/>
          </a:xfrm>
          <a:prstGeom prst="roundRect">
            <a:avLst/>
          </a:prstGeom>
          <a:solidFill>
            <a:srgbClr val="D5FEF8"/>
          </a:solidFill>
        </p:spPr>
        <p:style>
          <a:lnRef idx="2">
            <a:schemeClr val="accent6"/>
          </a:lnRef>
          <a:fillRef idx="1">
            <a:schemeClr val="lt1"/>
          </a:fillRef>
          <a:effectRef idx="0">
            <a:schemeClr val="accent6"/>
          </a:effectRef>
          <a:fontRef idx="minor">
            <a:schemeClr val="dk1"/>
          </a:fontRef>
        </p:style>
        <p:txBody>
          <a:bodyPr rtlCol="0" anchor="ctr"/>
          <a:lstStyle/>
          <a:p>
            <a:pPr marL="0" indent="0" fontAlgn="auto">
              <a:lnSpc>
                <a:spcPct val="130000"/>
              </a:lnSpc>
              <a:buNone/>
            </a:pPr>
            <a:endParaRPr lang="zh-CN" altLang="en-US" sz="2400">
              <a:latin typeface="楷体" panose="02010609060101010101" charset="-122"/>
              <a:ea typeface="楷体" panose="02010609060101010101" charset="-122"/>
              <a:cs typeface="楷体" panose="02010609060101010101" charset="-122"/>
              <a:sym typeface="+mn-ea"/>
            </a:endParaRPr>
          </a:p>
          <a:p>
            <a:pPr marL="0" indent="0" fontAlgn="auto">
              <a:lnSpc>
                <a:spcPct val="130000"/>
              </a:lnSpc>
              <a:buNone/>
            </a:pPr>
            <a:r>
              <a:rPr lang="zh-CN" altLang="en-US" sz="2400">
                <a:latin typeface="+mn-ea"/>
                <a:cs typeface="+mn-ea"/>
                <a:sym typeface="+mn-ea"/>
              </a:rPr>
              <a:t>第一，“全体安静，注意听命令！</a:t>
            </a:r>
            <a:r>
              <a:rPr lang="en-US" altLang="zh-CN" sz="2400">
                <a:latin typeface="+mn-ea"/>
                <a:cs typeface="+mn-ea"/>
                <a:sym typeface="+mn-ea"/>
              </a:rPr>
              <a:t>”</a:t>
            </a:r>
            <a:r>
              <a:rPr lang="zh-CN" altLang="en-US" sz="2400">
                <a:latin typeface="+mn-ea"/>
                <a:cs typeface="+mn-ea"/>
                <a:sym typeface="+mn-ea"/>
              </a:rPr>
              <a:t>这是组织工作。</a:t>
            </a:r>
            <a:endParaRPr lang="zh-CN" altLang="en-US" sz="2400">
              <a:latin typeface="+mn-ea"/>
              <a:cs typeface="+mn-ea"/>
            </a:endParaRPr>
          </a:p>
          <a:p>
            <a:pPr marL="0" indent="0" fontAlgn="auto">
              <a:lnSpc>
                <a:spcPct val="130000"/>
              </a:lnSpc>
              <a:buNone/>
            </a:pPr>
            <a:r>
              <a:rPr lang="zh-CN" altLang="en-US" sz="2400">
                <a:latin typeface="+mn-ea"/>
                <a:cs typeface="+mn-ea"/>
                <a:sym typeface="+mn-ea"/>
              </a:rPr>
              <a:t>第二，“把救生艇放下去。”指出了逃生的办法和措施。</a:t>
            </a:r>
            <a:endParaRPr lang="zh-CN" altLang="en-US" sz="2400">
              <a:latin typeface="+mn-ea"/>
              <a:cs typeface="+mn-ea"/>
            </a:endParaRPr>
          </a:p>
          <a:p>
            <a:pPr marL="0" indent="0" fontAlgn="auto">
              <a:lnSpc>
                <a:spcPct val="130000"/>
              </a:lnSpc>
              <a:buNone/>
            </a:pPr>
            <a:r>
              <a:rPr lang="zh-CN" altLang="en-US" sz="2400">
                <a:latin typeface="+mn-ea"/>
                <a:cs typeface="+mn-ea"/>
                <a:sym typeface="+mn-ea"/>
              </a:rPr>
              <a:t>第三，“妇女先走，其他乘客跟上，船员断后。”这是安排逃生的顺序，体现了哈尔威船长照顾弱者的文明观念。</a:t>
            </a:r>
          </a:p>
          <a:p>
            <a:pPr marL="0" indent="0" fontAlgn="auto">
              <a:lnSpc>
                <a:spcPct val="130000"/>
              </a:lnSpc>
              <a:buNone/>
            </a:pPr>
            <a:r>
              <a:rPr lang="zh-CN" altLang="en-US" sz="2400">
                <a:latin typeface="+mn-ea"/>
                <a:cs typeface="+mn-ea"/>
                <a:sym typeface="+mn-ea"/>
              </a:rPr>
              <a:t>第四，“必须把六十人救出去! ”这是他的决心，也是对船员的要求。“必须”一词体现了哈尔威船长一心想着他人，把自己的生死置之度外的精神。</a:t>
            </a:r>
            <a:endParaRPr lang="zh-CN" altLang="en-US" sz="2400">
              <a:latin typeface="+mn-ea"/>
              <a:cs typeface="+mn-ea"/>
            </a:endParaRPr>
          </a:p>
          <a:p>
            <a:pPr algn="ctr"/>
            <a:endParaRPr lang="zh-CN" altLang="en-US" sz="2400">
              <a:latin typeface="+mn-ea"/>
              <a:cs typeface="+mn-ea"/>
            </a:endParaRPr>
          </a:p>
        </p:txBody>
      </p:sp>
      <p:sp>
        <p:nvSpPr>
          <p:cNvPr id="5" name="云形 4"/>
          <p:cNvSpPr/>
          <p:nvPr/>
        </p:nvSpPr>
        <p:spPr>
          <a:xfrm>
            <a:off x="4435475" y="1901190"/>
            <a:ext cx="4690110" cy="3054350"/>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a:solidFill>
                  <a:srgbClr val="0000FF"/>
                </a:solidFill>
                <a:latin typeface="+mn-ea"/>
                <a:cs typeface="+mn-ea"/>
                <a:sym typeface="+mn-ea"/>
              </a:rPr>
              <a:t>这一系列命令在仓促的情况下完成 得如此有秩序，足见哈尔威船长的智慧与沉着。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5"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流程图: 资料带 1"/>
          <p:cNvSpPr/>
          <p:nvPr/>
        </p:nvSpPr>
        <p:spPr>
          <a:xfrm>
            <a:off x="603885" y="775335"/>
            <a:ext cx="1906905" cy="822325"/>
          </a:xfrm>
          <a:prstGeom prst="flowChartPunchedTap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2800">
                <a:solidFill>
                  <a:schemeClr val="tx1"/>
                </a:solidFill>
                <a:latin typeface="微软雅黑" panose="020B0503020204020204" charset="-122"/>
                <a:ea typeface="微软雅黑" panose="020B0503020204020204" charset="-122"/>
              </a:rPr>
              <a:t>课堂插播</a:t>
            </a:r>
          </a:p>
        </p:txBody>
      </p:sp>
      <p:sp>
        <p:nvSpPr>
          <p:cNvPr id="3" name="文本框 2"/>
          <p:cNvSpPr txBox="1"/>
          <p:nvPr/>
        </p:nvSpPr>
        <p:spPr>
          <a:xfrm>
            <a:off x="3627120" y="1056005"/>
            <a:ext cx="2145030" cy="645160"/>
          </a:xfrm>
          <a:prstGeom prst="rect">
            <a:avLst/>
          </a:prstGeom>
          <a:noFill/>
        </p:spPr>
        <p:txBody>
          <a:bodyPr wrap="square" rtlCol="0" anchor="t">
            <a:spAutoFit/>
          </a:bodyPr>
          <a:lstStyle/>
          <a:p>
            <a:r>
              <a:rPr lang="zh-CN" altLang="en-US" sz="3600">
                <a:latin typeface="黑体" panose="02010600030101010101" pitchFamily="2" charset="-122"/>
                <a:ea typeface="黑体" panose="02010600030101010101" pitchFamily="2" charset="-122"/>
                <a:cs typeface="黑体" panose="02010600030101010101" pitchFamily="2" charset="-122"/>
              </a:rPr>
              <a:t>语言描写</a:t>
            </a:r>
          </a:p>
        </p:txBody>
      </p:sp>
      <p:sp>
        <p:nvSpPr>
          <p:cNvPr id="4" name="文本框 3"/>
          <p:cNvSpPr txBox="1"/>
          <p:nvPr/>
        </p:nvSpPr>
        <p:spPr>
          <a:xfrm>
            <a:off x="886460" y="1828165"/>
            <a:ext cx="7370445" cy="2889885"/>
          </a:xfrm>
          <a:prstGeom prst="rect">
            <a:avLst/>
          </a:prstGeom>
          <a:noFill/>
        </p:spPr>
        <p:txBody>
          <a:bodyPr wrap="square" rtlCol="0" anchor="t">
            <a:spAutoFit/>
          </a:bodyPr>
          <a:lstStyle/>
          <a:p>
            <a:pPr indent="711200" fontAlgn="auto">
              <a:lnSpc>
                <a:spcPct val="130000"/>
              </a:lnSpc>
              <a:extLst>
                <a:ext uri="{35155182-B16C-46BC-9424-99874614C6A1}">
                  <wpsdc:indentchars xmlns:wpsdc="http://www.wps.cn/officeDocument/2017/drawingmlCustomData" xmlns="" val="200" checksum="3773799597"/>
                </a:ext>
              </a:extLst>
            </a:pPr>
            <a:r>
              <a:rPr lang="zh-CN" altLang="en-US" sz="2800">
                <a:solidFill>
                  <a:srgbClr val="0000FF"/>
                </a:solidFill>
                <a:latin typeface="微软雅黑" panose="020B0503020204020204" charset="-122"/>
                <a:ea typeface="微软雅黑" panose="020B0503020204020204" charset="-122"/>
                <a:cs typeface="微软雅黑" panose="020B0503020204020204" charset="-122"/>
                <a:sym typeface="+mn-ea"/>
              </a:rPr>
              <a:t>语言描写包括人物的独白和对话。成功的语言描写总是鲜明地展示人物的性格，深刻地反</a:t>
            </a:r>
            <a:r>
              <a:rPr lang="zh-CN" altLang="en-US" sz="2800">
                <a:solidFill>
                  <a:srgbClr val="0000FF"/>
                </a:solidFill>
                <a:latin typeface="微软雅黑" panose="020B0503020204020204" charset="-122"/>
                <a:ea typeface="微软雅黑" panose="020B0503020204020204" charset="-122"/>
                <a:cs typeface="微软雅黑" panose="020B0503020204020204" charset="-122"/>
              </a:rPr>
              <a:t>映人物的精神品质。如本文中就运用大量语言描写来表现人物的品质，刻画了一个临危不乱、镇定自若、忠于职守的高大形象。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descr="通用的"/>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3205" y="537845"/>
            <a:ext cx="1724660" cy="582295"/>
          </a:xfrm>
          <a:prstGeom prst="rect">
            <a:avLst/>
          </a:prstGeom>
        </p:spPr>
      </p:pic>
      <p:sp>
        <p:nvSpPr>
          <p:cNvPr id="4" name="文本框 3"/>
          <p:cNvSpPr txBox="1"/>
          <p:nvPr/>
        </p:nvSpPr>
        <p:spPr>
          <a:xfrm>
            <a:off x="453231" y="598646"/>
            <a:ext cx="1514475" cy="460375"/>
          </a:xfrm>
          <a:prstGeom prst="rect">
            <a:avLst/>
          </a:prstGeom>
          <a:noFill/>
        </p:spPr>
        <p:txBody>
          <a:bodyPr wrap="square" rtlCol="0">
            <a:spAutoFit/>
          </a:bodyPr>
          <a:lstStyle/>
          <a:p>
            <a:r>
              <a:rPr lang="zh-CN" altLang="en-US" sz="2400" b="1" dirty="0">
                <a:latin typeface="+mn-ea"/>
                <a:sym typeface="+mn-ea"/>
              </a:rPr>
              <a:t>学习目标</a:t>
            </a:r>
            <a:endParaRPr lang="zh-CN" altLang="en-US" sz="2400" dirty="0"/>
          </a:p>
        </p:txBody>
      </p:sp>
      <p:sp>
        <p:nvSpPr>
          <p:cNvPr id="5" name="文本框 4"/>
          <p:cNvSpPr txBox="1"/>
          <p:nvPr>
            <p:custDataLst>
              <p:tags r:id="rId1"/>
            </p:custDataLst>
          </p:nvPr>
        </p:nvSpPr>
        <p:spPr>
          <a:xfrm>
            <a:off x="620395" y="1407160"/>
            <a:ext cx="7902575" cy="2861310"/>
          </a:xfrm>
          <a:prstGeom prst="rect">
            <a:avLst/>
          </a:prstGeom>
          <a:noFill/>
        </p:spPr>
        <p:txBody>
          <a:bodyPr wrap="square" rtlCol="0">
            <a:spAutoFit/>
          </a:bodyPr>
          <a:lstStyle/>
          <a:p>
            <a:pPr fontAlgn="auto">
              <a:lnSpc>
                <a:spcPct val="150000"/>
              </a:lnSpc>
            </a:pPr>
            <a:r>
              <a:rPr sz="2400">
                <a:solidFill>
                  <a:schemeClr val="tx1"/>
                </a:solidFill>
                <a:latin typeface="微软雅黑" panose="020B0503020204020204" charset="-122"/>
                <a:ea typeface="微软雅黑" panose="020B0503020204020204" charset="-122"/>
                <a:cs typeface="微软雅黑" panose="020B0503020204020204" charset="-122"/>
              </a:rPr>
              <a:t>1. 认识“脉、估”等生字，会写“伦、腹”等字，会写“行驶、凌晨”等词语。</a:t>
            </a:r>
          </a:p>
          <a:p>
            <a:pPr fontAlgn="auto">
              <a:lnSpc>
                <a:spcPct val="150000"/>
              </a:lnSpc>
            </a:pPr>
            <a:r>
              <a:rPr sz="2400">
                <a:solidFill>
                  <a:schemeClr val="tx1"/>
                </a:solidFill>
                <a:latin typeface="微软雅黑" panose="020B0503020204020204" charset="-122"/>
                <a:ea typeface="微软雅黑" panose="020B0503020204020204" charset="-122"/>
                <a:cs typeface="微软雅黑" panose="020B0503020204020204" charset="-122"/>
              </a:rPr>
              <a:t>2. 朗读课文，读好人物的对话。</a:t>
            </a:r>
          </a:p>
          <a:p>
            <a:pPr fontAlgn="auto">
              <a:lnSpc>
                <a:spcPct val="150000"/>
              </a:lnSpc>
            </a:pPr>
            <a:r>
              <a:rPr sz="2400">
                <a:solidFill>
                  <a:schemeClr val="tx1"/>
                </a:solidFill>
                <a:latin typeface="微软雅黑" panose="020B0503020204020204" charset="-122"/>
                <a:ea typeface="微软雅黑" panose="020B0503020204020204" charset="-122"/>
                <a:cs typeface="微软雅黑" panose="020B0503020204020204" charset="-122"/>
              </a:rPr>
              <a:t>3. 感受哈尔威船长临危不惧、沉着镇定、舍己为人的崇高品质。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01345" y="660400"/>
            <a:ext cx="4141470" cy="4078605"/>
          </a:xfrm>
          <a:prstGeom prst="rect">
            <a:avLst/>
          </a:prstGeom>
          <a:solidFill>
            <a:srgbClr val="D5FEF8">
              <a:alpha val="64000"/>
            </a:srgbClr>
          </a:solidFill>
        </p:spPr>
        <p:txBody>
          <a:bodyPr wrap="square" rtlCol="0" anchor="t">
            <a:spAutoFit/>
          </a:bodyPr>
          <a:lstStyle/>
          <a:p>
            <a:pPr fontAlgn="auto">
              <a:lnSpc>
                <a:spcPct val="120000"/>
              </a:lnSpc>
            </a:pPr>
            <a:r>
              <a:rPr lang="en-US" altLang="zh-CN" sz="2400" b="1">
                <a:solidFill>
                  <a:schemeClr val="tx1"/>
                </a:solidFill>
              </a:rPr>
              <a:t>         </a:t>
            </a:r>
            <a:r>
              <a:rPr lang="zh-CN" altLang="en-US" sz="2400" b="1">
                <a:solidFill>
                  <a:schemeClr val="tx1"/>
                </a:solidFill>
              </a:rPr>
              <a:t>那么，如何运用语言描写表现人物的品质呢？</a:t>
            </a:r>
          </a:p>
          <a:p>
            <a:pPr fontAlgn="auto">
              <a:lnSpc>
                <a:spcPct val="120000"/>
              </a:lnSpc>
            </a:pPr>
            <a:r>
              <a:rPr lang="zh-CN" altLang="en-US" sz="2400" b="1">
                <a:solidFill>
                  <a:schemeClr val="tx1"/>
                </a:solidFill>
              </a:rPr>
              <a:t>一、人物的个性语言是在特定条件下形成的，这个特定条件是由人物的年龄、职业、个性、经历、生活环境、受教育程度等诸多因素构成的。 写作时要确定不同人物的语言风格。 </a:t>
            </a:r>
          </a:p>
        </p:txBody>
      </p:sp>
      <p:sp>
        <p:nvSpPr>
          <p:cNvPr id="5" name="椭圆 4"/>
          <p:cNvSpPr/>
          <p:nvPr/>
        </p:nvSpPr>
        <p:spPr>
          <a:xfrm>
            <a:off x="6284595" y="1851025"/>
            <a:ext cx="1176655" cy="112522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solidFill>
                  <a:schemeClr val="bg1"/>
                </a:solidFill>
                <a:sym typeface="+mn-ea"/>
              </a:rPr>
              <a:t>语言描写</a:t>
            </a:r>
          </a:p>
        </p:txBody>
      </p:sp>
      <p:sp>
        <p:nvSpPr>
          <p:cNvPr id="6" name="椭圆 5"/>
          <p:cNvSpPr/>
          <p:nvPr/>
        </p:nvSpPr>
        <p:spPr>
          <a:xfrm>
            <a:off x="7461250" y="2730500"/>
            <a:ext cx="1232535" cy="1342390"/>
          </a:xfrm>
          <a:prstGeom prst="ellipse">
            <a:avLst/>
          </a:pr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t>生活环境</a:t>
            </a:r>
          </a:p>
        </p:txBody>
      </p:sp>
      <p:sp>
        <p:nvSpPr>
          <p:cNvPr id="7" name="椭圆 6"/>
          <p:cNvSpPr/>
          <p:nvPr/>
        </p:nvSpPr>
        <p:spPr>
          <a:xfrm>
            <a:off x="7461250" y="930910"/>
            <a:ext cx="1263650" cy="1214755"/>
          </a:xfrm>
          <a:prstGeom prst="ellipse">
            <a:avLst/>
          </a:prstGeom>
          <a:solidFill>
            <a:srgbClr val="FF000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t>个性</a:t>
            </a:r>
          </a:p>
          <a:p>
            <a:pPr algn="ctr"/>
            <a:r>
              <a:rPr lang="zh-CN" altLang="en-US" sz="2400" b="1"/>
              <a:t>经历</a:t>
            </a:r>
          </a:p>
        </p:txBody>
      </p:sp>
      <p:sp>
        <p:nvSpPr>
          <p:cNvPr id="8" name="椭圆 7"/>
          <p:cNvSpPr/>
          <p:nvPr/>
        </p:nvSpPr>
        <p:spPr>
          <a:xfrm>
            <a:off x="4881880" y="887730"/>
            <a:ext cx="1402715" cy="1525905"/>
          </a:xfrm>
          <a:prstGeom prst="ellipse">
            <a:avLst/>
          </a:prstGeom>
          <a:solidFill>
            <a:srgbClr val="7D11B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文本框 8"/>
          <p:cNvSpPr txBox="1"/>
          <p:nvPr/>
        </p:nvSpPr>
        <p:spPr>
          <a:xfrm>
            <a:off x="5022215" y="1235710"/>
            <a:ext cx="1262380" cy="829945"/>
          </a:xfrm>
          <a:prstGeom prst="rect">
            <a:avLst/>
          </a:prstGeom>
          <a:noFill/>
        </p:spPr>
        <p:txBody>
          <a:bodyPr wrap="square" rtlCol="0">
            <a:spAutoFit/>
          </a:bodyPr>
          <a:lstStyle/>
          <a:p>
            <a:r>
              <a:rPr lang="zh-CN" altLang="en-US" sz="2400" b="1">
                <a:solidFill>
                  <a:schemeClr val="bg1"/>
                </a:solidFill>
              </a:rPr>
              <a:t>职业</a:t>
            </a:r>
          </a:p>
          <a:p>
            <a:r>
              <a:rPr lang="zh-CN" altLang="en-US" sz="2400" b="1">
                <a:solidFill>
                  <a:schemeClr val="bg1"/>
                </a:solidFill>
              </a:rPr>
              <a:t>年龄</a:t>
            </a:r>
          </a:p>
        </p:txBody>
      </p:sp>
      <p:cxnSp>
        <p:nvCxnSpPr>
          <p:cNvPr id="10" name="直接连接符 9"/>
          <p:cNvCxnSpPr/>
          <p:nvPr/>
        </p:nvCxnSpPr>
        <p:spPr>
          <a:xfrm>
            <a:off x="6156325" y="2139950"/>
            <a:ext cx="215900" cy="143510"/>
          </a:xfrm>
          <a:prstGeom prst="line">
            <a:avLst/>
          </a:prstGeom>
          <a:ln w="41275" cmpd="sng">
            <a:solidFill>
              <a:schemeClr val="accent6"/>
            </a:solidFill>
            <a:prstDash val="soli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7379970" y="1967865"/>
            <a:ext cx="266065" cy="172085"/>
          </a:xfrm>
          <a:prstGeom prst="line">
            <a:avLst/>
          </a:prstGeom>
          <a:ln w="28575" cmpd="sng">
            <a:solidFill>
              <a:srgbClr val="FF00FF"/>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7379970" y="2715895"/>
            <a:ext cx="261620" cy="211455"/>
          </a:xfrm>
          <a:prstGeom prst="line">
            <a:avLst/>
          </a:prstGeom>
          <a:ln w="28575" cmpd="sng">
            <a:solidFill>
              <a:srgbClr val="FFFF00"/>
            </a:solidFill>
            <a:prstDash val="soli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6454775" y="2931795"/>
            <a:ext cx="277495" cy="431800"/>
          </a:xfrm>
          <a:prstGeom prst="line">
            <a:avLst/>
          </a:prstGeom>
        </p:spPr>
        <p:style>
          <a:lnRef idx="2">
            <a:schemeClr val="accent1"/>
          </a:lnRef>
          <a:fillRef idx="0">
            <a:schemeClr val="accent1"/>
          </a:fillRef>
          <a:effectRef idx="1">
            <a:schemeClr val="accent1"/>
          </a:effectRef>
          <a:fontRef idx="minor">
            <a:schemeClr val="tx1"/>
          </a:fontRef>
        </p:style>
      </p:cxnSp>
      <p:sp>
        <p:nvSpPr>
          <p:cNvPr id="4" name="椭圆 3"/>
          <p:cNvSpPr/>
          <p:nvPr/>
        </p:nvSpPr>
        <p:spPr>
          <a:xfrm>
            <a:off x="5426075" y="3015615"/>
            <a:ext cx="1402715" cy="1525905"/>
          </a:xfrm>
          <a:prstGeom prst="ellipse">
            <a:avLst/>
          </a:prstGeom>
          <a:solidFill>
            <a:srgbClr val="FF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文本框 12"/>
          <p:cNvSpPr txBox="1"/>
          <p:nvPr/>
        </p:nvSpPr>
        <p:spPr>
          <a:xfrm>
            <a:off x="5566410" y="3363595"/>
            <a:ext cx="1262380" cy="829945"/>
          </a:xfrm>
          <a:prstGeom prst="rect">
            <a:avLst/>
          </a:prstGeom>
          <a:noFill/>
        </p:spPr>
        <p:txBody>
          <a:bodyPr wrap="square" rtlCol="0">
            <a:spAutoFit/>
          </a:bodyPr>
          <a:lstStyle/>
          <a:p>
            <a:r>
              <a:rPr lang="zh-CN" altLang="en-US" sz="2400" b="1">
                <a:solidFill>
                  <a:schemeClr val="bg1"/>
                </a:solidFill>
              </a:rPr>
              <a:t>受教育程度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up)">
                                      <p:cBhvr>
                                        <p:cTn id="12" dur="500"/>
                                        <p:tgtEl>
                                          <p:spTgt spid="2">
                                            <p:txEl>
                                              <p:pRg st="1" end="1"/>
                                            </p:txEl>
                                          </p:spTgt>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par>
                                <p:cTn id="22" presetID="22" presetClass="entr" presetSubtype="8"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par>
                                <p:cTn id="29" presetID="22" presetClass="entr" presetSubtype="8"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1000"/>
                            </p:stCondLst>
                            <p:childTnLst>
                              <p:par>
                                <p:cTn id="33" presetID="22" presetClass="entr" presetSubtype="2"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right)">
                                      <p:cBhvr>
                                        <p:cTn id="38" dur="500"/>
                                        <p:tgtEl>
                                          <p:spTgt spid="9"/>
                                        </p:tgtEl>
                                      </p:cBhvr>
                                    </p:animEffect>
                                  </p:childTnLst>
                                </p:cTn>
                              </p:par>
                              <p:par>
                                <p:cTn id="39" presetID="22" presetClass="entr" presetSubtype="2"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right)">
                                      <p:cBhvr>
                                        <p:cTn id="41" dur="500"/>
                                        <p:tgtEl>
                                          <p:spTgt spid="10"/>
                                        </p:tgtEl>
                                      </p:cBhvr>
                                    </p:animEffect>
                                  </p:childTnLst>
                                </p:cTn>
                              </p:par>
                            </p:childTnLst>
                          </p:cTn>
                        </p:par>
                        <p:par>
                          <p:cTn id="42" fill="hold">
                            <p:stCondLst>
                              <p:cond delay="1500"/>
                            </p:stCondLst>
                            <p:childTnLst>
                              <p:par>
                                <p:cTn id="43" presetID="22" presetClass="entr" presetSubtype="2"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right)">
                                      <p:cBhvr>
                                        <p:cTn id="45" dur="500"/>
                                        <p:tgtEl>
                                          <p:spTgt spid="4"/>
                                        </p:tgtEl>
                                      </p:cBhvr>
                                    </p:animEffect>
                                  </p:childTnLst>
                                </p:cTn>
                              </p:par>
                              <p:par>
                                <p:cTn id="46" presetID="22" presetClass="entr" presetSubtype="2"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right)">
                                      <p:cBhvr>
                                        <p:cTn id="48" dur="500"/>
                                        <p:tgtEl>
                                          <p:spTgt spid="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right)">
                                      <p:cBhvr>
                                        <p:cTn id="5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bldLvl="0" animBg="1"/>
      <p:bldP spid="9" grpId="0"/>
      <p:bldP spid="4" grpId="0" bldLvl="0" animBg="1"/>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1001395" y="753745"/>
            <a:ext cx="4596130" cy="3636010"/>
          </a:xfrm>
          <a:prstGeom prst="rect">
            <a:avLst/>
          </a:prstGeom>
          <a:solidFill>
            <a:srgbClr val="D5FEF8">
              <a:alpha val="64000"/>
            </a:srgbClr>
          </a:solidFill>
        </p:spPr>
        <p:txBody>
          <a:bodyPr wrap="square" rtlCol="0" anchor="t">
            <a:spAutoFit/>
          </a:bodyPr>
          <a:lstStyle/>
          <a:p>
            <a:pPr fontAlgn="auto">
              <a:lnSpc>
                <a:spcPct val="120000"/>
              </a:lnSpc>
            </a:pPr>
            <a:r>
              <a:rPr lang="en-US" altLang="zh-CN" sz="2400" b="1">
                <a:solidFill>
                  <a:schemeClr val="tx1"/>
                </a:solidFill>
              </a:rPr>
              <a:t>   二、人物的语言不是无源之水，它是由“事”而生的，只有在具体事件中才能更好地表现人物的语言特点，描写时要把握好人物说话的动机，使对话成为表现人物性格的手段 </a:t>
            </a:r>
            <a:r>
              <a:rPr lang="zh-CN" altLang="en-US" sz="2400" b="1">
                <a:solidFill>
                  <a:schemeClr val="tx1"/>
                </a:solidFill>
              </a:rPr>
              <a:t>。</a:t>
            </a:r>
          </a:p>
          <a:p>
            <a:pPr fontAlgn="auto">
              <a:lnSpc>
                <a:spcPct val="120000"/>
              </a:lnSpc>
            </a:pPr>
            <a:r>
              <a:rPr lang="zh-CN" altLang="en-US" sz="2400" b="1">
                <a:solidFill>
                  <a:schemeClr val="tx1"/>
                </a:solidFill>
              </a:rPr>
              <a:t>如 ：“快干! ”船长又叫道。</a:t>
            </a:r>
          </a:p>
          <a:p>
            <a:pPr fontAlgn="auto">
              <a:lnSpc>
                <a:spcPct val="120000"/>
              </a:lnSpc>
            </a:pPr>
            <a:r>
              <a:rPr lang="zh-CN" altLang="en-US" sz="2400" b="1">
                <a:solidFill>
                  <a:schemeClr val="tx1"/>
                </a:solidFill>
              </a:rPr>
              <a:t>“快干”写出了船长急切的心情。</a:t>
            </a: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24128" y="1995686"/>
            <a:ext cx="3060192" cy="2286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文本框 4"/>
          <p:cNvSpPr txBox="1"/>
          <p:nvPr/>
        </p:nvSpPr>
        <p:spPr>
          <a:xfrm>
            <a:off x="1067435" y="557530"/>
            <a:ext cx="7009130" cy="1641475"/>
          </a:xfrm>
          <a:prstGeom prst="rect">
            <a:avLst/>
          </a:prstGeom>
          <a:noFill/>
          <a:ln w="9525">
            <a:noFill/>
          </a:ln>
        </p:spPr>
        <p:txBody>
          <a:bodyPr wrap="square">
            <a:spAutoFit/>
          </a:bodyPr>
          <a:lstStyle/>
          <a:p>
            <a:pPr marL="457200" indent="-457200" fontAlgn="auto">
              <a:lnSpc>
                <a:spcPct val="120000"/>
              </a:lnSpc>
              <a:buFont typeface="Wingdings" panose="05000000000000000000" pitchFamily="2" charset="2"/>
              <a:buChar char="Ø"/>
            </a:pPr>
            <a:r>
              <a:rPr lang="zh-CN" altLang="en-US" sz="2800" dirty="0">
                <a:latin typeface="微软雅黑" panose="020B0503020204020204" charset="-122"/>
                <a:ea typeface="微软雅黑" panose="020B0503020204020204" charset="-122"/>
                <a:cs typeface="微软雅黑" panose="020B0503020204020204" charset="-122"/>
                <a:sym typeface="+mn-ea"/>
              </a:rPr>
              <a:t>读课文第</a:t>
            </a:r>
            <a:r>
              <a:rPr lang="en-US" altLang="zh-CN" sz="2800" dirty="0">
                <a:latin typeface="微软雅黑" panose="020B0503020204020204" charset="-122"/>
                <a:ea typeface="微软雅黑" panose="020B0503020204020204" charset="-122"/>
                <a:cs typeface="微软雅黑" panose="020B0503020204020204" charset="-122"/>
                <a:sym typeface="+mn-ea"/>
              </a:rPr>
              <a:t>16-30</a:t>
            </a:r>
            <a:r>
              <a:rPr lang="zh-CN" altLang="en-US" sz="2800" dirty="0">
                <a:latin typeface="微软雅黑" panose="020B0503020204020204" charset="-122"/>
                <a:ea typeface="微软雅黑" panose="020B0503020204020204" charset="-122"/>
                <a:cs typeface="微软雅黑" panose="020B0503020204020204" charset="-122"/>
                <a:sym typeface="+mn-ea"/>
              </a:rPr>
              <a:t>段，通过语言描写，你看到了一个怎样的哈尔威船长？</a:t>
            </a:r>
            <a:endParaRPr lang="zh-CN" altLang="en-US" sz="2800" b="1" dirty="0">
              <a:latin typeface="宋体-PUA" panose="02010600030101010101" charset="-122"/>
              <a:ea typeface="宋体-PUA" panose="02010600030101010101" charset="-122"/>
              <a:cs typeface="微软雅黑" panose="020B0503020204020204" charset="-122"/>
              <a:sym typeface="+mn-ea"/>
            </a:endParaRPr>
          </a:p>
          <a:p>
            <a:pPr marL="457200" indent="-457200" fontAlgn="auto">
              <a:lnSpc>
                <a:spcPct val="120000"/>
              </a:lnSpc>
              <a:buFont typeface="Wingdings" panose="05000000000000000000" pitchFamily="2" charset="2"/>
              <a:buChar char="Ø"/>
            </a:pPr>
            <a:endParaRPr lang="zh-CN" altLang="en-US" sz="2800" b="1" dirty="0">
              <a:latin typeface="宋体-PUA" panose="02010600030101010101" charset="-122"/>
              <a:ea typeface="宋体-PUA" panose="02010600030101010101" charset="-122"/>
              <a:cs typeface="微软雅黑" panose="020B0503020204020204" charset="-122"/>
              <a:sym typeface="+mn-ea"/>
            </a:endParaRPr>
          </a:p>
        </p:txBody>
      </p:sp>
      <p:sp>
        <p:nvSpPr>
          <p:cNvPr id="9" name="文本框 8"/>
          <p:cNvSpPr txBox="1"/>
          <p:nvPr/>
        </p:nvSpPr>
        <p:spPr>
          <a:xfrm>
            <a:off x="648335" y="1674495"/>
            <a:ext cx="7847330" cy="2953385"/>
          </a:xfrm>
          <a:prstGeom prst="rect">
            <a:avLst/>
          </a:prstGeom>
          <a:noFill/>
        </p:spPr>
        <p:txBody>
          <a:bodyPr wrap="square" rtlCol="0" anchor="t">
            <a:spAutoFit/>
          </a:bodyPr>
          <a:lstStyle/>
          <a:p>
            <a:pPr indent="609600" fontAlgn="auto">
              <a:lnSpc>
                <a:spcPct val="150000"/>
              </a:lnSpc>
              <a:extLst>
                <a:ext uri="{35155182-B16C-46BC-9424-99874614C6A1}">
                  <wpsdc:indentchars xmlns:wpsdc="http://www.wps.cn/officeDocument/2017/drawingmlCustomData" xmlns="" val="200" checksum="4158780845"/>
                </a:ext>
              </a:extLst>
            </a:pPr>
            <a:r>
              <a:rPr lang="zh-CN" altLang="en-US" sz="2400">
                <a:solidFill>
                  <a:srgbClr val="0000FF"/>
                </a:solidFill>
                <a:latin typeface="+mn-ea"/>
                <a:cs typeface="+mn-ea"/>
              </a:rPr>
              <a:t>在船即将沉没如此</a:t>
            </a:r>
            <a:r>
              <a:rPr lang="zh-CN" altLang="en-US" sz="2400">
                <a:solidFill>
                  <a:srgbClr val="FF0000"/>
                </a:solidFill>
                <a:latin typeface="+mn-ea"/>
                <a:cs typeface="+mn-ea"/>
              </a:rPr>
              <a:t>紧张</a:t>
            </a:r>
            <a:r>
              <a:rPr lang="zh-CN" altLang="en-US" sz="2400">
                <a:solidFill>
                  <a:srgbClr val="0000FF"/>
                </a:solidFill>
                <a:latin typeface="+mn-ea"/>
                <a:cs typeface="+mn-ea"/>
              </a:rPr>
              <a:t>的情况下，哈尔威船长的头脑却异常</a:t>
            </a:r>
            <a:r>
              <a:rPr lang="zh-CN" altLang="en-US" sz="2400">
                <a:solidFill>
                  <a:srgbClr val="FF0000"/>
                </a:solidFill>
                <a:latin typeface="+mn-ea"/>
                <a:cs typeface="+mn-ea"/>
              </a:rPr>
              <a:t>清醒</a:t>
            </a:r>
            <a:r>
              <a:rPr lang="zh-CN" altLang="en-US" sz="2400">
                <a:solidFill>
                  <a:srgbClr val="0000FF"/>
                </a:solidFill>
                <a:latin typeface="+mn-ea"/>
                <a:cs typeface="+mn-ea"/>
              </a:rPr>
              <a:t>，他要了解轮船目前的状况，以便在最短的时间内做出判断；在非常情况下，哈尔威船长采取了非常措施，既显示了他无上的</a:t>
            </a:r>
            <a:r>
              <a:rPr lang="zh-CN" altLang="en-US" sz="2400">
                <a:solidFill>
                  <a:srgbClr val="FF0000"/>
                </a:solidFill>
                <a:latin typeface="+mn-ea"/>
                <a:cs typeface="+mn-ea"/>
              </a:rPr>
              <a:t>权威</a:t>
            </a:r>
            <a:r>
              <a:rPr lang="zh-CN" altLang="en-US" sz="2400">
                <a:solidFill>
                  <a:srgbClr val="0000FF"/>
                </a:solidFill>
                <a:latin typeface="+mn-ea"/>
                <a:cs typeface="+mn-ea"/>
              </a:rPr>
              <a:t>，又体现了他对</a:t>
            </a:r>
            <a:r>
              <a:rPr lang="zh-CN" altLang="en-US" sz="2400">
                <a:solidFill>
                  <a:srgbClr val="FF0000"/>
                </a:solidFill>
                <a:latin typeface="+mn-ea"/>
                <a:cs typeface="+mn-ea"/>
              </a:rPr>
              <a:t>弱者的照顾</a:t>
            </a:r>
            <a:r>
              <a:rPr lang="zh-CN" altLang="en-US" sz="2400">
                <a:solidFill>
                  <a:srgbClr val="0000FF"/>
                </a:solidFill>
                <a:latin typeface="+mn-ea"/>
                <a:cs typeface="+mn-ea"/>
              </a:rPr>
              <a:t>。表现了哈尔威船长</a:t>
            </a:r>
            <a:r>
              <a:rPr lang="zh-CN" altLang="en-US" sz="2400">
                <a:solidFill>
                  <a:srgbClr val="FF0000"/>
                </a:solidFill>
                <a:latin typeface="+mn-ea"/>
                <a:cs typeface="+mn-ea"/>
              </a:rPr>
              <a:t>临危不乱、处变不惊</a:t>
            </a:r>
            <a:r>
              <a:rPr lang="zh-CN" altLang="en-US" sz="2400">
                <a:solidFill>
                  <a:srgbClr val="0000FF"/>
                </a:solidFill>
                <a:latin typeface="+mn-ea"/>
                <a:cs typeface="+mn-ea"/>
              </a:rPr>
              <a:t>的品质</a:t>
            </a:r>
            <a:r>
              <a:rPr lang="zh-CN" altLang="en-US" sz="2800">
                <a:solidFill>
                  <a:srgbClr val="0000FF"/>
                </a:solidFill>
                <a:latin typeface="+mn-ea"/>
                <a:cs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饼形 9"/>
          <p:cNvSpPr/>
          <p:nvPr/>
        </p:nvSpPr>
        <p:spPr>
          <a:xfrm>
            <a:off x="5208270" y="3045460"/>
            <a:ext cx="2664460" cy="1704340"/>
          </a:xfrm>
          <a:prstGeom prst="pi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solidFill>
                <a:schemeClr val="tx1"/>
              </a:solidFill>
            </a:endParaRPr>
          </a:p>
        </p:txBody>
      </p:sp>
      <p:sp>
        <p:nvSpPr>
          <p:cNvPr id="2" name="文本框 1"/>
          <p:cNvSpPr txBox="1"/>
          <p:nvPr/>
        </p:nvSpPr>
        <p:spPr>
          <a:xfrm>
            <a:off x="920750" y="812165"/>
            <a:ext cx="7275195" cy="1076325"/>
          </a:xfrm>
          <a:prstGeom prst="rect">
            <a:avLst/>
          </a:prstGeom>
          <a:noFill/>
        </p:spPr>
        <p:txBody>
          <a:bodyPr wrap="square" rtlCol="0" anchor="t">
            <a:spAutoFit/>
          </a:bodyPr>
          <a:lstStyle/>
          <a:p>
            <a:pPr marL="457200" indent="-457200">
              <a:buFont typeface="Wingdings" panose="05000000000000000000" charset="0"/>
              <a:buChar char="Ø"/>
            </a:pPr>
            <a:r>
              <a:rPr lang="zh-CN" altLang="en-US" sz="3200" b="1" dirty="0">
                <a:latin typeface="楷体_GB2312" panose="02010609030101010101" charset="-122"/>
                <a:ea typeface="楷体_GB2312" panose="02010609030101010101" charset="-122"/>
                <a:cs typeface="微软雅黑" panose="020B0503020204020204" charset="-122"/>
              </a:rPr>
              <a:t>没有一个人违抗他的意志，人们感到有一个伟大的灵魂出现在他们的上空。</a:t>
            </a:r>
          </a:p>
        </p:txBody>
      </p:sp>
      <p:sp>
        <p:nvSpPr>
          <p:cNvPr id="3" name="云形标注 2"/>
          <p:cNvSpPr/>
          <p:nvPr/>
        </p:nvSpPr>
        <p:spPr>
          <a:xfrm>
            <a:off x="6438265" y="2003425"/>
            <a:ext cx="2020570" cy="1042035"/>
          </a:xfrm>
          <a:prstGeom prst="cloudCallout">
            <a:avLst>
              <a:gd name="adj1" fmla="val -69111"/>
              <a:gd name="adj2" fmla="val -69705"/>
            </a:avLst>
          </a:prstGeom>
          <a:solidFill>
            <a:srgbClr val="D5FEF8"/>
          </a:solidFill>
          <a:ln>
            <a:solidFill>
              <a:srgbClr val="00B0F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2800" b="1">
                <a:solidFill>
                  <a:srgbClr val="FF0000"/>
                </a:solidFill>
              </a:rPr>
              <a:t>伟大的灵魂</a:t>
            </a:r>
          </a:p>
        </p:txBody>
      </p:sp>
      <p:sp>
        <p:nvSpPr>
          <p:cNvPr id="6" name="下箭头 5"/>
          <p:cNvSpPr/>
          <p:nvPr/>
        </p:nvSpPr>
        <p:spPr>
          <a:xfrm>
            <a:off x="6866890" y="3045460"/>
            <a:ext cx="408940" cy="775970"/>
          </a:xfrm>
          <a:prstGeom prst="downArrow">
            <a:avLst/>
          </a:prstGeom>
          <a:solidFill>
            <a:schemeClr val="accent6">
              <a:lumMod val="20000"/>
              <a:lumOff val="80000"/>
            </a:schemeClr>
          </a:solidFill>
          <a:ln>
            <a:solidFill>
              <a:schemeClr val="accent6">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7" name="文本框 6"/>
          <p:cNvSpPr txBox="1"/>
          <p:nvPr/>
        </p:nvSpPr>
        <p:spPr>
          <a:xfrm>
            <a:off x="5544820" y="3502025"/>
            <a:ext cx="1991360" cy="1076325"/>
          </a:xfrm>
          <a:prstGeom prst="rect">
            <a:avLst/>
          </a:prstGeom>
          <a:noFill/>
        </p:spPr>
        <p:txBody>
          <a:bodyPr wrap="square" rtlCol="0">
            <a:spAutoFit/>
          </a:bodyPr>
          <a:lstStyle/>
          <a:p>
            <a:r>
              <a:rPr lang="zh-CN" altLang="en-US" sz="3200"/>
              <a:t>指的</a:t>
            </a:r>
          </a:p>
          <a:p>
            <a:r>
              <a:rPr lang="zh-CN" altLang="en-US" sz="3200"/>
              <a:t>是什么？</a:t>
            </a:r>
          </a:p>
        </p:txBody>
      </p:sp>
      <p:sp>
        <p:nvSpPr>
          <p:cNvPr id="11" name="文本框 10"/>
          <p:cNvSpPr txBox="1"/>
          <p:nvPr/>
        </p:nvSpPr>
        <p:spPr>
          <a:xfrm>
            <a:off x="856615" y="2003425"/>
            <a:ext cx="4023360" cy="2676525"/>
          </a:xfrm>
          <a:prstGeom prst="rect">
            <a:avLst/>
          </a:prstGeom>
          <a:noFill/>
        </p:spPr>
        <p:txBody>
          <a:bodyPr wrap="square" rtlCol="0">
            <a:spAutoFit/>
          </a:bodyPr>
          <a:lstStyle/>
          <a:p>
            <a:r>
              <a:rPr lang="zh-CN" altLang="en-US" sz="2800" b="1">
                <a:solidFill>
                  <a:srgbClr val="00B0F0"/>
                </a:solidFill>
              </a:rPr>
              <a:t>“伟大的灵魂”指哈尔威船长在危难之际，</a:t>
            </a:r>
            <a:r>
              <a:rPr lang="zh-CN" altLang="en-US" sz="2800" b="1">
                <a:solidFill>
                  <a:srgbClr val="FF0000"/>
                </a:solidFill>
              </a:rPr>
              <a:t>忠于职 守、临危不乱、大义凛然、舍己救人</a:t>
            </a:r>
            <a:r>
              <a:rPr lang="zh-CN" altLang="en-US" sz="2800" b="1">
                <a:solidFill>
                  <a:srgbClr val="00B0F0"/>
                </a:solidFill>
              </a:rPr>
              <a:t>的光辉形象。这是对哈尔威船长的讴歌。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43"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
                                        <p:tgtEl>
                                          <p:spTgt spid="11"/>
                                        </p:tgtEl>
                                      </p:cBhvr>
                                    </p:animEffect>
                                    <p:anim calcmode="lin" valueType="num">
                                      <p:cBhvr>
                                        <p:cTn id="27" dur="400" fill="hold"/>
                                        <p:tgtEl>
                                          <p:spTgt spid="11"/>
                                        </p:tgtEl>
                                        <p:attrNameLst>
                                          <p:attrName>ppt_x</p:attrName>
                                        </p:attrNameLst>
                                      </p:cBhvr>
                                      <p:tavLst>
                                        <p:tav tm="0">
                                          <p:val>
                                            <p:strVal val="#ppt_x"/>
                                          </p:val>
                                        </p:tav>
                                        <p:tav tm="100000">
                                          <p:val>
                                            <p:strVal val="#ppt_x"/>
                                          </p:val>
                                        </p:tav>
                                      </p:tavLst>
                                    </p:anim>
                                    <p:anim calcmode="lin" valueType="num">
                                      <p:cBhvr>
                                        <p:cTn id="28" dur="400" fill="hold"/>
                                        <p:tgtEl>
                                          <p:spTgt spid="11"/>
                                        </p:tgtEl>
                                        <p:attrNameLst>
                                          <p:attrName>ppt_y</p:attrName>
                                        </p:attrNameLst>
                                      </p:cBhvr>
                                      <p:tavLst>
                                        <p:tav tm="0">
                                          <p:val>
                                            <p:strVal val="#ppt_y+0.31"/>
                                          </p:val>
                                        </p:tav>
                                        <p:tav tm="100000">
                                          <p:val>
                                            <p:strVal val="#ppt_y+0.31"/>
                                          </p:val>
                                        </p:tav>
                                      </p:tavLst>
                                    </p:anim>
                                    <p:anim calcmode="lin" valueType="num">
                                      <p:cBhvr>
                                        <p:cTn id="29" dur="600" decel="50000" fill="hold">
                                          <p:stCondLst>
                                            <p:cond delay="400"/>
                                          </p:stCondLst>
                                        </p:cTn>
                                        <p:tgtEl>
                                          <p:spTgt spid="1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0" dur="600" decel="50000" fill="hold">
                                          <p:stCondLst>
                                            <p:cond delay="400"/>
                                          </p:stCondLst>
                                        </p:cTn>
                                        <p:tgtEl>
                                          <p:spTgt spid="1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2" grpId="0"/>
      <p:bldP spid="3" grpId="0" bldLvl="0" animBg="1"/>
      <p:bldP spid="6" grpId="0" bldLvl="0" animBg="1"/>
      <p:bldP spid="7" grpId="0"/>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68960" y="475615"/>
            <a:ext cx="8123555" cy="1420495"/>
          </a:xfrm>
          <a:prstGeom prst="rect">
            <a:avLst/>
          </a:prstGeom>
          <a:noFill/>
          <a:ln w="9525">
            <a:noFill/>
          </a:ln>
        </p:spPr>
        <p:txBody>
          <a:bodyPr wrap="square">
            <a:spAutoFit/>
          </a:bodyPr>
          <a:lstStyle/>
          <a:p>
            <a:pPr marL="342900" indent="-342900" fontAlgn="auto">
              <a:lnSpc>
                <a:spcPct val="120000"/>
              </a:lnSpc>
              <a:buFont typeface="Wingdings" panose="05000000000000000000" charset="0"/>
              <a:buChar char="Ø"/>
            </a:pPr>
            <a:r>
              <a:rPr sz="2400" dirty="0">
                <a:latin typeface="微软雅黑" panose="020B0503020204020204" charset="-122"/>
                <a:ea typeface="微软雅黑" panose="020B0503020204020204" charset="-122"/>
                <a:cs typeface="微软雅黑" panose="020B0503020204020204" charset="-122"/>
                <a:sym typeface="+mn-ea"/>
              </a:rPr>
              <a:t>哈尔威船长说：“必须把六十人救出去! ”文章指出：“实际上一共有六十一人，但是他把自己给忘了。”哈尔威船长真的把自己给忘了吗？</a:t>
            </a:r>
          </a:p>
        </p:txBody>
      </p:sp>
      <p:sp>
        <p:nvSpPr>
          <p:cNvPr id="4" name="文本框 3"/>
          <p:cNvSpPr txBox="1"/>
          <p:nvPr/>
        </p:nvSpPr>
        <p:spPr>
          <a:xfrm>
            <a:off x="568960" y="1819275"/>
            <a:ext cx="5407025" cy="2968625"/>
          </a:xfrm>
          <a:prstGeom prst="rect">
            <a:avLst/>
          </a:prstGeom>
          <a:noFill/>
        </p:spPr>
        <p:txBody>
          <a:bodyPr wrap="square" rtlCol="0" anchor="t">
            <a:spAutoFit/>
          </a:bodyPr>
          <a:lstStyle/>
          <a:p>
            <a:pPr indent="609600" fontAlgn="auto">
              <a:lnSpc>
                <a:spcPct val="130000"/>
              </a:lnSpc>
              <a:extLst>
                <a:ext uri="{35155182-B16C-46BC-9424-99874614C6A1}">
                  <wpsdc:indentchars xmlns:wpsdc="http://www.wps.cn/officeDocument/2017/drawingmlCustomData" xmlns="" val="200" checksum="4158780845"/>
                </a:ext>
              </a:extLst>
            </a:pPr>
            <a:r>
              <a:rPr lang="zh-CN" altLang="en-US" sz="2400" b="1">
                <a:solidFill>
                  <a:srgbClr val="0000FF"/>
                </a:solidFill>
                <a:latin typeface="+mn-ea"/>
                <a:cs typeface="楷体" panose="02010609060101010101" charset="-122"/>
              </a:rPr>
              <a:t>有</a:t>
            </a:r>
            <a:r>
              <a:rPr lang="zh-CN" altLang="en-US" sz="2400" b="1">
                <a:solidFill>
                  <a:srgbClr val="FF0000"/>
                </a:solidFill>
                <a:latin typeface="+mn-ea"/>
                <a:cs typeface="楷体" panose="02010609060101010101" charset="-122"/>
              </a:rPr>
              <a:t>两种</a:t>
            </a:r>
            <a:r>
              <a:rPr lang="zh-CN" altLang="en-US" sz="2400" b="1">
                <a:solidFill>
                  <a:srgbClr val="0000FF"/>
                </a:solidFill>
                <a:latin typeface="+mn-ea"/>
                <a:cs typeface="楷体" panose="02010609060101010101" charset="-122"/>
              </a:rPr>
              <a:t>可能，一是危急关头，</a:t>
            </a:r>
            <a:r>
              <a:rPr lang="zh-CN" altLang="en-US" sz="2400" b="1">
                <a:solidFill>
                  <a:srgbClr val="FF0000"/>
                </a:solidFill>
                <a:latin typeface="+mn-ea"/>
                <a:cs typeface="楷体" panose="02010609060101010101" charset="-122"/>
              </a:rPr>
              <a:t>救人至上</a:t>
            </a:r>
            <a:r>
              <a:rPr lang="zh-CN" altLang="en-US" sz="2400" b="1">
                <a:solidFill>
                  <a:srgbClr val="0000FF"/>
                </a:solidFill>
                <a:latin typeface="+mn-ea"/>
                <a:cs typeface="楷体" panose="02010609060101010101" charset="-122"/>
              </a:rPr>
              <a:t>，他心中只有救人的信念，忽略了自己；二是他已抱定与轮船</a:t>
            </a:r>
            <a:r>
              <a:rPr lang="zh-CN" altLang="en-US" sz="2400" b="1">
                <a:solidFill>
                  <a:srgbClr val="FF0000"/>
                </a:solidFill>
                <a:latin typeface="+mn-ea"/>
                <a:cs typeface="楷体" panose="02010609060101010101" charset="-122"/>
              </a:rPr>
              <a:t>共存亡的决心</a:t>
            </a:r>
            <a:r>
              <a:rPr lang="zh-CN" altLang="en-US" sz="2400" b="1">
                <a:solidFill>
                  <a:srgbClr val="0000FF"/>
                </a:solidFill>
                <a:latin typeface="+mn-ea"/>
                <a:cs typeface="楷体" panose="02010609060101010101" charset="-122"/>
              </a:rPr>
              <a:t>，只要能把其他人全部救出，自己愿与心爱的轮船一同葬身大海，意念清楚明确，并未忘记自己。</a:t>
            </a:r>
          </a:p>
        </p:txBody>
      </p:sp>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29707" y="1419622"/>
            <a:ext cx="2798064" cy="309676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571500" y="989330"/>
            <a:ext cx="8214995" cy="491490"/>
            <a:chOff x="561" y="2236"/>
            <a:chExt cx="12937" cy="774"/>
          </a:xfrm>
        </p:grpSpPr>
        <p:grpSp>
          <p:nvGrpSpPr>
            <p:cNvPr id="8" name="组合 7"/>
            <p:cNvGrpSpPr/>
            <p:nvPr/>
          </p:nvGrpSpPr>
          <p:grpSpPr>
            <a:xfrm>
              <a:off x="561" y="2236"/>
              <a:ext cx="4027" cy="774"/>
              <a:chOff x="450" y="3133"/>
              <a:chExt cx="3674" cy="774"/>
            </a:xfrm>
          </p:grpSpPr>
          <p:sp>
            <p:nvSpPr>
              <p:cNvPr id="6" name="燕尾形 5"/>
              <p:cNvSpPr/>
              <p:nvPr>
                <p:custDataLst>
                  <p:tags r:id="rId7"/>
                </p:custDataLst>
              </p:nvPr>
            </p:nvSpPr>
            <p:spPr>
              <a:xfrm>
                <a:off x="450" y="3284"/>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custDataLst>
                  <p:tags r:id="rId8"/>
                </p:custDataLst>
              </p:nvPr>
            </p:nvSpPr>
            <p:spPr>
              <a:xfrm>
                <a:off x="719" y="3133"/>
                <a:ext cx="3183"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第一部分（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1-5</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sp>
          <p:nvSpPr>
            <p:cNvPr id="3" name="文本框 2"/>
            <p:cNvSpPr txBox="1"/>
            <p:nvPr/>
          </p:nvSpPr>
          <p:spPr>
            <a:xfrm>
              <a:off x="4826" y="2285"/>
              <a:ext cx="8672" cy="72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写雾海夜航。</a:t>
              </a:r>
            </a:p>
          </p:txBody>
        </p:sp>
      </p:grpSp>
      <p:grpSp>
        <p:nvGrpSpPr>
          <p:cNvPr id="7" name="组合 6"/>
          <p:cNvGrpSpPr/>
          <p:nvPr/>
        </p:nvGrpSpPr>
        <p:grpSpPr>
          <a:xfrm>
            <a:off x="570230" y="1879600"/>
            <a:ext cx="8234680" cy="534035"/>
            <a:chOff x="561" y="3596"/>
            <a:chExt cx="12968" cy="841"/>
          </a:xfrm>
        </p:grpSpPr>
        <p:sp>
          <p:nvSpPr>
            <p:cNvPr id="12" name="文本框 11"/>
            <p:cNvSpPr txBox="1"/>
            <p:nvPr/>
          </p:nvSpPr>
          <p:spPr>
            <a:xfrm>
              <a:off x="4858" y="3596"/>
              <a:ext cx="8671"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写海难发生。</a:t>
              </a:r>
            </a:p>
          </p:txBody>
        </p:sp>
        <p:grpSp>
          <p:nvGrpSpPr>
            <p:cNvPr id="17" name="组合 16"/>
            <p:cNvGrpSpPr/>
            <p:nvPr/>
          </p:nvGrpSpPr>
          <p:grpSpPr>
            <a:xfrm>
              <a:off x="561" y="3663"/>
              <a:ext cx="4265" cy="774"/>
              <a:chOff x="450" y="3133"/>
              <a:chExt cx="3891" cy="774"/>
            </a:xfrm>
          </p:grpSpPr>
          <p:sp>
            <p:nvSpPr>
              <p:cNvPr id="18" name="燕尾形 17"/>
              <p:cNvSpPr/>
              <p:nvPr>
                <p:custDataLst>
                  <p:tags r:id="rId5"/>
                </p:custDataLst>
              </p:nvPr>
            </p:nvSpPr>
            <p:spPr>
              <a:xfrm>
                <a:off x="450" y="3284"/>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custDataLst>
                  <p:tags r:id="rId6"/>
                </p:custDataLst>
              </p:nvPr>
            </p:nvSpPr>
            <p:spPr>
              <a:xfrm>
                <a:off x="719" y="3133"/>
                <a:ext cx="362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第二部分（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6-9</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grpSp>
        <p:nvGrpSpPr>
          <p:cNvPr id="9" name="组合 8"/>
          <p:cNvGrpSpPr/>
          <p:nvPr/>
        </p:nvGrpSpPr>
        <p:grpSpPr>
          <a:xfrm>
            <a:off x="590550" y="2812415"/>
            <a:ext cx="8197850" cy="534035"/>
            <a:chOff x="587" y="5232"/>
            <a:chExt cx="12911" cy="841"/>
          </a:xfrm>
        </p:grpSpPr>
        <p:sp>
          <p:nvSpPr>
            <p:cNvPr id="16" name="文本框 15"/>
            <p:cNvSpPr txBox="1"/>
            <p:nvPr/>
          </p:nvSpPr>
          <p:spPr>
            <a:xfrm>
              <a:off x="4827" y="5232"/>
              <a:ext cx="8671"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写哈尔威船长舍己救人的事迹。</a:t>
              </a:r>
            </a:p>
          </p:txBody>
        </p:sp>
        <p:grpSp>
          <p:nvGrpSpPr>
            <p:cNvPr id="20" name="组合 19"/>
            <p:cNvGrpSpPr/>
            <p:nvPr/>
          </p:nvGrpSpPr>
          <p:grpSpPr>
            <a:xfrm>
              <a:off x="587" y="5266"/>
              <a:ext cx="4240" cy="774"/>
              <a:chOff x="474" y="2785"/>
              <a:chExt cx="3867" cy="774"/>
            </a:xfrm>
          </p:grpSpPr>
          <p:sp>
            <p:nvSpPr>
              <p:cNvPr id="21" name="燕尾形 20"/>
              <p:cNvSpPr/>
              <p:nvPr>
                <p:custDataLst>
                  <p:tags r:id="rId3"/>
                </p:custDataLst>
              </p:nvPr>
            </p:nvSpPr>
            <p:spPr>
              <a:xfrm>
                <a:off x="474" y="2860"/>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custDataLst>
                  <p:tags r:id="rId4"/>
                </p:custDataLst>
              </p:nvPr>
            </p:nvSpPr>
            <p:spPr>
              <a:xfrm>
                <a:off x="719" y="2785"/>
                <a:ext cx="362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第三部分（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10-42</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grpSp>
        <p:nvGrpSpPr>
          <p:cNvPr id="10" name="组合 9"/>
          <p:cNvGrpSpPr/>
          <p:nvPr/>
        </p:nvGrpSpPr>
        <p:grpSpPr>
          <a:xfrm>
            <a:off x="588645" y="3744595"/>
            <a:ext cx="8218170" cy="534670"/>
            <a:chOff x="627" y="5433"/>
            <a:chExt cx="12942" cy="842"/>
          </a:xfrm>
        </p:grpSpPr>
        <p:sp>
          <p:nvSpPr>
            <p:cNvPr id="11" name="文本框 10"/>
            <p:cNvSpPr txBox="1"/>
            <p:nvPr/>
          </p:nvSpPr>
          <p:spPr>
            <a:xfrm>
              <a:off x="4898" y="5434"/>
              <a:ext cx="8671" cy="8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auto">
                <a:lnSpc>
                  <a:spcPct val="120000"/>
                </a:lnSpc>
              </a:pPr>
              <a:r>
                <a:rPr sz="2400" dirty="0">
                  <a:solidFill>
                    <a:srgbClr val="0000FF"/>
                  </a:solidFill>
                  <a:latin typeface="微软雅黑" panose="020B0503020204020204" charset="-122"/>
                  <a:ea typeface="微软雅黑" panose="020B0503020204020204" charset="-122"/>
                  <a:cs typeface="微软雅黑" panose="020B0503020204020204" charset="-122"/>
                  <a:sym typeface="+mn-ea"/>
                </a:rPr>
                <a:t>赞美英雄船长哈尔威。</a:t>
              </a:r>
            </a:p>
          </p:txBody>
        </p:sp>
        <p:grpSp>
          <p:nvGrpSpPr>
            <p:cNvPr id="13" name="组合 12"/>
            <p:cNvGrpSpPr/>
            <p:nvPr/>
          </p:nvGrpSpPr>
          <p:grpSpPr>
            <a:xfrm>
              <a:off x="627" y="5433"/>
              <a:ext cx="4236" cy="774"/>
              <a:chOff x="510" y="2952"/>
              <a:chExt cx="3864" cy="774"/>
            </a:xfrm>
          </p:grpSpPr>
          <p:sp>
            <p:nvSpPr>
              <p:cNvPr id="14" name="燕尾形 13"/>
              <p:cNvSpPr/>
              <p:nvPr>
                <p:custDataLst>
                  <p:tags r:id="rId1"/>
                </p:custDataLst>
              </p:nvPr>
            </p:nvSpPr>
            <p:spPr>
              <a:xfrm>
                <a:off x="510" y="3028"/>
                <a:ext cx="3674" cy="623"/>
              </a:xfrm>
              <a:prstGeom prst="chevron">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2"/>
                </p:custDataLst>
              </p:nvPr>
            </p:nvSpPr>
            <p:spPr>
              <a:xfrm>
                <a:off x="752" y="2952"/>
                <a:ext cx="3622" cy="774"/>
              </a:xfrm>
              <a:prstGeom prst="rect">
                <a:avLst/>
              </a:prstGeom>
              <a:noFill/>
            </p:spPr>
            <p:txBody>
              <a:bodyPr wrap="square" rtlCol="0">
                <a:spAutoFit/>
              </a:bodyPr>
              <a:lstStyle/>
              <a:p>
                <a:pPr>
                  <a:lnSpc>
                    <a:spcPct val="130000"/>
                  </a:lnSpc>
                  <a:spcBef>
                    <a:spcPts val="600"/>
                  </a:spcBef>
                  <a:defRPr/>
                </a:pPr>
                <a:r>
                  <a:rPr 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第四部分（</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43-46</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0"/>
                                        </p:tgtEl>
                                        <p:attrNameLst>
                                          <p:attrName>r</p:attrName>
                                        </p:attrNameLst>
                                      </p:cBhvr>
                                    </p:animRot>
                                    <p:animRot by="-240000">
                                      <p:cBhvr>
                                        <p:cTn id="7" dur="200" fill="hold">
                                          <p:stCondLst>
                                            <p:cond delay="200"/>
                                          </p:stCondLst>
                                        </p:cTn>
                                        <p:tgtEl>
                                          <p:spTgt spid="10"/>
                                        </p:tgtEl>
                                        <p:attrNameLst>
                                          <p:attrName>r</p:attrName>
                                        </p:attrNameLst>
                                      </p:cBhvr>
                                    </p:animRot>
                                    <p:animRot by="240000">
                                      <p:cBhvr>
                                        <p:cTn id="8" dur="200" fill="hold">
                                          <p:stCondLst>
                                            <p:cond delay="400"/>
                                          </p:stCondLst>
                                        </p:cTn>
                                        <p:tgtEl>
                                          <p:spTgt spid="10"/>
                                        </p:tgtEl>
                                        <p:attrNameLst>
                                          <p:attrName>r</p:attrName>
                                        </p:attrNameLst>
                                      </p:cBhvr>
                                    </p:animRot>
                                    <p:animRot by="-240000">
                                      <p:cBhvr>
                                        <p:cTn id="9" dur="200" fill="hold">
                                          <p:stCondLst>
                                            <p:cond delay="600"/>
                                          </p:stCondLst>
                                        </p:cTn>
                                        <p:tgtEl>
                                          <p:spTgt spid="10"/>
                                        </p:tgtEl>
                                        <p:attrNameLst>
                                          <p:attrName>r</p:attrName>
                                        </p:attrNameLst>
                                      </p:cBhvr>
                                    </p:animRot>
                                    <p:animRot by="120000">
                                      <p:cBhvr>
                                        <p:cTn id="10" dur="200" fill="hold">
                                          <p:stCondLst>
                                            <p:cond delay="80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7705" y="827405"/>
            <a:ext cx="7738110" cy="1420495"/>
          </a:xfrm>
          <a:prstGeom prst="rect">
            <a:avLst/>
          </a:prstGeom>
          <a:noFill/>
          <a:ln w="9525">
            <a:noFill/>
          </a:ln>
        </p:spPr>
        <p:txBody>
          <a:bodyPr wrap="square">
            <a:spAutoFit/>
          </a:bodyPr>
          <a:lstStyle/>
          <a:p>
            <a:pPr marL="457200" indent="-457200" fontAlgn="auto">
              <a:lnSpc>
                <a:spcPct val="120000"/>
              </a:lnSpc>
              <a:buFont typeface="Wingdings" panose="05000000000000000000" pitchFamily="2" charset="2"/>
              <a:buChar char="Ø"/>
            </a:pPr>
            <a:r>
              <a:rPr sz="2400" dirty="0">
                <a:latin typeface="微软雅黑" panose="020B0503020204020204" charset="-122"/>
                <a:ea typeface="微软雅黑" panose="020B0503020204020204" charset="-122"/>
                <a:cs typeface="微软雅黑" panose="020B0503020204020204" charset="-122"/>
                <a:sym typeface="+mn-ea"/>
              </a:rPr>
              <a:t>“哈尔威船长一个手势也没有做，一 句话也没有说，犹如铁铸，纹丝不动，随着轮船一起沉入了深渊。”哈尔威船长在船沉没之前，就没有办法救出自己吗？</a:t>
            </a:r>
          </a:p>
        </p:txBody>
      </p:sp>
      <p:sp>
        <p:nvSpPr>
          <p:cNvPr id="4" name="文本框 3"/>
          <p:cNvSpPr txBox="1"/>
          <p:nvPr/>
        </p:nvSpPr>
        <p:spPr>
          <a:xfrm>
            <a:off x="718185" y="1997710"/>
            <a:ext cx="7708265" cy="2569210"/>
          </a:xfrm>
          <a:prstGeom prst="rect">
            <a:avLst/>
          </a:prstGeom>
          <a:noFill/>
        </p:spPr>
        <p:txBody>
          <a:bodyPr wrap="square" rtlCol="0" anchor="t">
            <a:spAutoFit/>
          </a:bodyPr>
          <a:lstStyle/>
          <a:p>
            <a:pPr indent="457200" fontAlgn="auto">
              <a:lnSpc>
                <a:spcPct val="130000"/>
              </a:lnSpc>
            </a:pPr>
            <a:endParaRPr lang="zh-CN" altLang="en-US" sz="2800">
              <a:solidFill>
                <a:srgbClr val="0000FF"/>
              </a:solidFill>
              <a:latin typeface="微软雅黑" panose="020B0503020204020204" charset="-122"/>
              <a:ea typeface="微软雅黑" panose="020B0503020204020204" charset="-122"/>
              <a:cs typeface="微软雅黑" panose="020B0503020204020204" charset="-122"/>
            </a:endParaRPr>
          </a:p>
          <a:p>
            <a:pPr indent="609600" fontAlgn="auto">
              <a:lnSpc>
                <a:spcPct val="130000"/>
              </a:lnSpc>
              <a:extLst>
                <a:ext uri="{35155182-B16C-46BC-9424-99874614C6A1}">
                  <wpsdc:indentchars xmlns:wpsdc="http://www.wps.cn/officeDocument/2017/drawingmlCustomData" xmlns="" val="200" checksum="4158780845"/>
                </a:ext>
              </a:extLst>
            </a:pPr>
            <a:r>
              <a:rPr lang="zh-CN" altLang="en-US" sz="2400">
                <a:solidFill>
                  <a:srgbClr val="0000FF"/>
                </a:solidFill>
                <a:latin typeface="+mn-ea"/>
                <a:cs typeface="微软雅黑" panose="020B0503020204020204" charset="-122"/>
              </a:rPr>
              <a:t>从道理上说，哈尔威船长能把那么多人救出去，也一定能救出自己；他把自己留在最后，是因为他已经抱定了与轮船共存亡的决心。他一生都要求自己</a:t>
            </a:r>
            <a:r>
              <a:rPr lang="zh-CN" altLang="en-US" sz="2400">
                <a:solidFill>
                  <a:srgbClr val="FF0000"/>
                </a:solidFill>
                <a:latin typeface="+mn-ea"/>
                <a:cs typeface="微软雅黑" panose="020B0503020204020204" charset="-122"/>
              </a:rPr>
              <a:t>忠于职守，履行做人之道</a:t>
            </a:r>
            <a:r>
              <a:rPr lang="zh-CN" altLang="en-US" sz="2400">
                <a:solidFill>
                  <a:srgbClr val="0000FF"/>
                </a:solidFill>
                <a:latin typeface="+mn-ea"/>
                <a:cs typeface="微软雅黑" panose="020B050302020402020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688975" y="717550"/>
            <a:ext cx="6986905" cy="3709035"/>
          </a:xfrm>
          <a:prstGeom prst="rect">
            <a:avLst/>
          </a:prstGeom>
          <a:solidFill>
            <a:schemeClr val="accent6">
              <a:lumMod val="20000"/>
              <a:lumOff val="80000"/>
            </a:schemeClr>
          </a:solidFill>
          <a:ln>
            <a:solidFill>
              <a:schemeClr val="bg2"/>
            </a:solidFill>
          </a:ln>
        </p:spPr>
        <p:txBody>
          <a:bodyPr wrap="square" rtlCol="0" anchor="t">
            <a:spAutoFit/>
          </a:bodyPr>
          <a:lstStyle/>
          <a:p>
            <a:pPr indent="609600" fontAlgn="auto">
              <a:lnSpc>
                <a:spcPct val="140000"/>
              </a:lnSpc>
              <a:extLst>
                <a:ext uri="{35155182-B16C-46BC-9424-99874614C6A1}">
                  <wpsdc:indentchars xmlns:wpsdc="http://www.wps.cn/officeDocument/2017/drawingmlCustomData" xmlns="" val="200" checksum="4158780845"/>
                </a:ext>
              </a:extLst>
            </a:pPr>
            <a:r>
              <a:rPr lang="zh-CN" altLang="en-US" sz="2400">
                <a:solidFill>
                  <a:srgbClr val="0000FF"/>
                </a:solidFill>
                <a:latin typeface="+mn-ea"/>
                <a:cs typeface="+mn-ea"/>
              </a:rPr>
              <a:t>作为船长，除了保证船上人员的生命安全之外，还应保证船的安全，虽然撞船的责任并不在他，但高度的</a:t>
            </a:r>
            <a:r>
              <a:rPr lang="zh-CN" altLang="en-US" sz="2400">
                <a:solidFill>
                  <a:srgbClr val="FF0000"/>
                </a:solidFill>
                <a:latin typeface="+mn-ea"/>
                <a:cs typeface="+mn-ea"/>
              </a:rPr>
              <a:t>责任感、自我牺牲的勇气</a:t>
            </a:r>
            <a:r>
              <a:rPr lang="zh-CN" altLang="en-US" sz="2400">
                <a:solidFill>
                  <a:srgbClr val="0000FF"/>
                </a:solidFill>
                <a:latin typeface="+mn-ea"/>
                <a:cs typeface="+mn-ea"/>
              </a:rPr>
              <a:t>，使他做出了“船在人在，船亡人亡”的决定，</a:t>
            </a:r>
            <a:r>
              <a:rPr lang="zh-CN" altLang="en-US" sz="2400">
                <a:solidFill>
                  <a:srgbClr val="FF0000"/>
                </a:solidFill>
                <a:latin typeface="+mn-ea"/>
                <a:cs typeface="+mn-ea"/>
              </a:rPr>
              <a:t>义无反顾</a:t>
            </a:r>
            <a:r>
              <a:rPr lang="zh-CN" altLang="en-US" sz="2400">
                <a:solidFill>
                  <a:srgbClr val="0000FF"/>
                </a:solidFill>
                <a:latin typeface="+mn-ea"/>
                <a:cs typeface="+mn-ea"/>
              </a:rPr>
              <a:t>地选择了这种牺牲自己，以彻底履行一个船长职责的举动。这正是他热爱自己的事业，</a:t>
            </a:r>
            <a:r>
              <a:rPr lang="zh-CN" altLang="en-US" sz="2400">
                <a:solidFill>
                  <a:srgbClr val="FF0000"/>
                </a:solidFill>
                <a:latin typeface="+mn-ea"/>
                <a:cs typeface="+mn-ea"/>
              </a:rPr>
              <a:t>忠于职守</a:t>
            </a:r>
            <a:r>
              <a:rPr lang="zh-CN" altLang="en-US" sz="2400">
                <a:solidFill>
                  <a:srgbClr val="0000FF"/>
                </a:solidFill>
                <a:latin typeface="+mn-ea"/>
                <a:cs typeface="+mn-ea"/>
              </a:rPr>
              <a:t>的</a:t>
            </a:r>
            <a:r>
              <a:rPr lang="zh-CN" altLang="en-US" sz="2400">
                <a:solidFill>
                  <a:srgbClr val="FF0000"/>
                </a:solidFill>
                <a:latin typeface="+mn-ea"/>
                <a:cs typeface="+mn-ea"/>
              </a:rPr>
              <a:t>高尚品质</a:t>
            </a:r>
            <a:r>
              <a:rPr lang="zh-CN" altLang="en-US" sz="2400">
                <a:solidFill>
                  <a:srgbClr val="0000FF"/>
                </a:solidFill>
                <a:latin typeface="+mn-ea"/>
                <a:cs typeface="+mn-ea"/>
              </a:rPr>
              <a:t>的具体体现。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711200" y="630714"/>
            <a:ext cx="7886700" cy="994172"/>
          </a:xfrm>
        </p:spPr>
        <p:txBody>
          <a:bodyPr/>
          <a:lstStyle/>
          <a:p>
            <a:pPr marL="457200" indent="-457200" algn="l">
              <a:buFont typeface="Wingdings" panose="05000000000000000000" charset="0"/>
              <a:buChar char="Ø"/>
            </a:pPr>
            <a:r>
              <a:rPr lang="zh-CN" altLang="en-US" sz="2800" dirty="0">
                <a:latin typeface="微软雅黑" panose="020B0503020204020204" charset="-122"/>
                <a:ea typeface="微软雅黑" panose="020B0503020204020204" charset="-122"/>
                <a:cs typeface="微软雅黑" panose="020B0503020204020204" charset="-122"/>
              </a:rPr>
              <a:t>哈尔威船长的英雄壮举，让你对生命有了怎样的体会？</a:t>
            </a:r>
          </a:p>
        </p:txBody>
      </p:sp>
      <p:sp>
        <p:nvSpPr>
          <p:cNvPr id="3" name="内容占位符 2"/>
          <p:cNvSpPr>
            <a:spLocks noGrp="1"/>
          </p:cNvSpPr>
          <p:nvPr>
            <p:ph idx="1"/>
          </p:nvPr>
        </p:nvSpPr>
        <p:spPr>
          <a:xfrm>
            <a:off x="711200" y="1714659"/>
            <a:ext cx="7886700" cy="3263504"/>
          </a:xfrm>
        </p:spPr>
        <p:txBody>
          <a:bodyPr/>
          <a:lstStyle/>
          <a:p>
            <a:pPr marL="0" indent="609600" fontAlgn="auto">
              <a:lnSpc>
                <a:spcPct val="130000"/>
              </a:lnSpc>
              <a:spcBef>
                <a:spcPts val="0"/>
              </a:spcBef>
              <a:buNone/>
              <a:extLst>
                <a:ext uri="{35155182-B16C-46BC-9424-99874614C6A1}">
                  <wpsdc:indentchars xmlns:wpsdc="http://www.wps.cn/officeDocument/2017/drawingmlCustomData" xmlns="" val="200" checksum="4158780845"/>
                </a:ext>
              </a:extLst>
            </a:pPr>
            <a:r>
              <a:rPr lang="zh-CN" altLang="en-US" sz="2400" b="1" dirty="0">
                <a:solidFill>
                  <a:srgbClr val="0000FF"/>
                </a:solidFill>
                <a:latin typeface="+mn-ea"/>
                <a:cs typeface="+mn-ea"/>
              </a:rPr>
              <a:t>生命是</a:t>
            </a:r>
            <a:r>
              <a:rPr lang="zh-CN" altLang="en-US" sz="2400" b="1" dirty="0">
                <a:solidFill>
                  <a:srgbClr val="FF0000"/>
                </a:solidFill>
                <a:latin typeface="+mn-ea"/>
                <a:cs typeface="+mn-ea"/>
              </a:rPr>
              <a:t>可贵</a:t>
            </a:r>
            <a:r>
              <a:rPr lang="zh-CN" altLang="en-US" sz="2400" b="1" dirty="0">
                <a:solidFill>
                  <a:srgbClr val="0000FF"/>
                </a:solidFill>
                <a:latin typeface="+mn-ea"/>
                <a:cs typeface="+mn-ea"/>
              </a:rPr>
              <a:t>的，人的生命只有一次，因此我们应该</a:t>
            </a:r>
            <a:r>
              <a:rPr lang="zh-CN" altLang="en-US" sz="2400" b="1" dirty="0">
                <a:solidFill>
                  <a:srgbClr val="FF0000"/>
                </a:solidFill>
                <a:latin typeface="+mn-ea"/>
                <a:cs typeface="+mn-ea"/>
              </a:rPr>
              <a:t>尊重生命，更要关爱弱小者的生命</a:t>
            </a:r>
            <a:r>
              <a:rPr lang="zh-CN" altLang="en-US" sz="2400" b="1" dirty="0">
                <a:solidFill>
                  <a:srgbClr val="0000FF"/>
                </a:solidFill>
                <a:latin typeface="+mn-ea"/>
                <a:cs typeface="+mn-ea"/>
              </a:rPr>
              <a:t>。哈尔威船长在巨大的灾难面前，临危不惧，尽职尽责地履行着船长的职责，果断地发布着一道道命令，有条不紊地指挥着船上的人员有序撤离，最终使船上除他之外的六十名人员全部获救。这是他</a:t>
            </a:r>
            <a:r>
              <a:rPr lang="zh-CN" altLang="en-US" sz="2400" b="1" dirty="0">
                <a:solidFill>
                  <a:srgbClr val="FF0000"/>
                </a:solidFill>
                <a:latin typeface="+mn-ea"/>
                <a:cs typeface="+mn-ea"/>
              </a:rPr>
              <a:t>尊重生命</a:t>
            </a:r>
            <a:r>
              <a:rPr lang="zh-CN" altLang="en-US" sz="2400" b="1" dirty="0">
                <a:solidFill>
                  <a:srgbClr val="0000FF"/>
                </a:solidFill>
                <a:latin typeface="+mn-ea"/>
                <a:cs typeface="+mn-ea"/>
              </a:rPr>
              <a:t>的最好体现。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descr="通用的"/>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7500" y="601345"/>
            <a:ext cx="1864995" cy="491490"/>
          </a:xfrm>
          <a:prstGeom prst="rect">
            <a:avLst/>
          </a:prstGeom>
        </p:spPr>
      </p:pic>
      <p:sp>
        <p:nvSpPr>
          <p:cNvPr id="6" name="文本框 5"/>
          <p:cNvSpPr txBox="1"/>
          <p:nvPr/>
        </p:nvSpPr>
        <p:spPr>
          <a:xfrm>
            <a:off x="570230" y="616585"/>
            <a:ext cx="1443990" cy="460375"/>
          </a:xfrm>
          <a:prstGeom prst="rect">
            <a:avLst/>
          </a:prstGeom>
          <a:noFill/>
        </p:spPr>
        <p:txBody>
          <a:bodyPr wrap="square" rtlCol="0">
            <a:spAutoFit/>
          </a:bodyPr>
          <a:lstStyle/>
          <a:p>
            <a:r>
              <a:rPr lang="zh-CN" altLang="en-US" sz="2400" b="1" dirty="0"/>
              <a:t>文章结构</a:t>
            </a:r>
          </a:p>
        </p:txBody>
      </p:sp>
      <p:sp>
        <p:nvSpPr>
          <p:cNvPr id="14" name="左中括号 13"/>
          <p:cNvSpPr/>
          <p:nvPr/>
        </p:nvSpPr>
        <p:spPr>
          <a:xfrm>
            <a:off x="1224280" y="1355090"/>
            <a:ext cx="128270" cy="3171190"/>
          </a:xfrm>
          <a:prstGeom prst="leftBracket">
            <a:avLst>
              <a:gd name="adj" fmla="val 118809"/>
            </a:avLst>
          </a:prstGeom>
          <a:ln w="38100">
            <a:solidFill>
              <a:srgbClr val="FFC000"/>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7" name="文本框 6"/>
          <p:cNvSpPr txBox="1"/>
          <p:nvPr/>
        </p:nvSpPr>
        <p:spPr>
          <a:xfrm>
            <a:off x="1352550" y="1164590"/>
            <a:ext cx="1605915" cy="506730"/>
          </a:xfrm>
          <a:prstGeom prst="rect">
            <a:avLst/>
          </a:prstGeom>
          <a:noFill/>
        </p:spPr>
        <p:txBody>
          <a:bodyPr wrap="square" rtlCol="0" anchor="t">
            <a:spAutoFit/>
          </a:bodyPr>
          <a:lstStyle/>
          <a:p>
            <a:r>
              <a:rPr lang="zh-CN" altLang="en-US" sz="2700"/>
              <a:t>雾海夜航</a:t>
            </a:r>
          </a:p>
        </p:txBody>
      </p:sp>
      <p:sp>
        <p:nvSpPr>
          <p:cNvPr id="8" name="文本框 7"/>
          <p:cNvSpPr txBox="1"/>
          <p:nvPr/>
        </p:nvSpPr>
        <p:spPr>
          <a:xfrm>
            <a:off x="1352550" y="2142490"/>
            <a:ext cx="1606550" cy="506730"/>
          </a:xfrm>
          <a:prstGeom prst="rect">
            <a:avLst/>
          </a:prstGeom>
          <a:noFill/>
        </p:spPr>
        <p:txBody>
          <a:bodyPr wrap="square" rtlCol="0" anchor="t">
            <a:spAutoFit/>
          </a:bodyPr>
          <a:lstStyle/>
          <a:p>
            <a:r>
              <a:rPr lang="zh-CN" altLang="en-US" sz="2700"/>
              <a:t>海难发生</a:t>
            </a:r>
          </a:p>
        </p:txBody>
      </p:sp>
      <p:sp>
        <p:nvSpPr>
          <p:cNvPr id="9" name="文本框 8"/>
          <p:cNvSpPr txBox="1"/>
          <p:nvPr/>
        </p:nvSpPr>
        <p:spPr>
          <a:xfrm>
            <a:off x="1352550" y="4119245"/>
            <a:ext cx="1607185" cy="506730"/>
          </a:xfrm>
          <a:prstGeom prst="rect">
            <a:avLst/>
          </a:prstGeom>
          <a:noFill/>
        </p:spPr>
        <p:txBody>
          <a:bodyPr wrap="square" rtlCol="0" anchor="t">
            <a:spAutoFit/>
          </a:bodyPr>
          <a:lstStyle/>
          <a:p>
            <a:r>
              <a:rPr lang="zh-CN" altLang="en-US" sz="2700"/>
              <a:t>英雄壮举</a:t>
            </a:r>
          </a:p>
        </p:txBody>
      </p:sp>
      <p:sp>
        <p:nvSpPr>
          <p:cNvPr id="12" name="左大括号 11"/>
          <p:cNvSpPr/>
          <p:nvPr/>
        </p:nvSpPr>
        <p:spPr>
          <a:xfrm>
            <a:off x="2865755" y="1003935"/>
            <a:ext cx="288290" cy="82931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10" name="文本框 9"/>
          <p:cNvSpPr txBox="1"/>
          <p:nvPr/>
        </p:nvSpPr>
        <p:spPr>
          <a:xfrm>
            <a:off x="3081020" y="819150"/>
            <a:ext cx="4514215" cy="1198880"/>
          </a:xfrm>
          <a:prstGeom prst="rect">
            <a:avLst/>
          </a:prstGeom>
          <a:noFill/>
        </p:spPr>
        <p:txBody>
          <a:bodyPr wrap="square" rtlCol="0" anchor="t">
            <a:spAutoFit/>
          </a:bodyPr>
          <a:lstStyle/>
          <a:p>
            <a:r>
              <a:rPr lang="zh-CN" altLang="en-US" sz="2400"/>
              <a:t>时间：1870 年 3 月 17 日 </a:t>
            </a:r>
          </a:p>
          <a:p>
            <a:r>
              <a:rPr lang="zh-CN" altLang="en-US" sz="2400"/>
              <a:t>地点：从南安普敦到根西岛航线</a:t>
            </a:r>
          </a:p>
          <a:p>
            <a:r>
              <a:rPr lang="zh-CN" altLang="en-US" sz="2400"/>
              <a:t>主要人物：哈尔威船长</a:t>
            </a:r>
          </a:p>
        </p:txBody>
      </p:sp>
      <p:sp>
        <p:nvSpPr>
          <p:cNvPr id="11" name="文本框 10"/>
          <p:cNvSpPr txBox="1"/>
          <p:nvPr/>
        </p:nvSpPr>
        <p:spPr>
          <a:xfrm>
            <a:off x="4728210" y="2649220"/>
            <a:ext cx="3698240" cy="1198880"/>
          </a:xfrm>
          <a:prstGeom prst="rect">
            <a:avLst/>
          </a:prstGeom>
          <a:noFill/>
        </p:spPr>
        <p:txBody>
          <a:bodyPr wrap="square" rtlCol="0" anchor="t">
            <a:spAutoFit/>
          </a:bodyPr>
          <a:lstStyle/>
          <a:p>
            <a:pPr fontAlgn="auto">
              <a:lnSpc>
                <a:spcPct val="150000"/>
              </a:lnSpc>
            </a:pPr>
            <a:r>
              <a:rPr lang="zh-CN" altLang="en-US" sz="2400"/>
              <a:t>发布命令，大声吼喝</a:t>
            </a:r>
          </a:p>
          <a:p>
            <a:pPr fontAlgn="auto">
              <a:lnSpc>
                <a:spcPct val="150000"/>
              </a:lnSpc>
            </a:pPr>
            <a:r>
              <a:rPr lang="zh-CN" altLang="en-US" sz="2400"/>
              <a:t>了解情况，维持秩序</a:t>
            </a:r>
          </a:p>
        </p:txBody>
      </p:sp>
      <p:sp>
        <p:nvSpPr>
          <p:cNvPr id="13" name="左大括号 12"/>
          <p:cNvSpPr/>
          <p:nvPr/>
        </p:nvSpPr>
        <p:spPr>
          <a:xfrm>
            <a:off x="4486910" y="2947670"/>
            <a:ext cx="285750" cy="70802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15" name="左大括号 14"/>
          <p:cNvSpPr/>
          <p:nvPr/>
        </p:nvSpPr>
        <p:spPr>
          <a:xfrm>
            <a:off x="2868930" y="4035425"/>
            <a:ext cx="285115" cy="67373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17" name="文本框 16"/>
          <p:cNvSpPr txBox="1"/>
          <p:nvPr/>
        </p:nvSpPr>
        <p:spPr>
          <a:xfrm>
            <a:off x="3154045" y="3773170"/>
            <a:ext cx="3367405" cy="1124585"/>
          </a:xfrm>
          <a:prstGeom prst="rect">
            <a:avLst/>
          </a:prstGeom>
          <a:noFill/>
        </p:spPr>
        <p:txBody>
          <a:bodyPr wrap="square" rtlCol="0" anchor="t">
            <a:spAutoFit/>
          </a:bodyPr>
          <a:lstStyle/>
          <a:p>
            <a:pPr fontAlgn="auto">
              <a:lnSpc>
                <a:spcPct val="140000"/>
              </a:lnSpc>
            </a:pPr>
            <a:r>
              <a:rPr lang="zh-CN" altLang="en-US" sz="2400"/>
              <a:t>井然有序，六十人获救</a:t>
            </a:r>
          </a:p>
          <a:p>
            <a:pPr fontAlgn="auto">
              <a:lnSpc>
                <a:spcPct val="140000"/>
              </a:lnSpc>
            </a:pPr>
            <a:r>
              <a:rPr lang="zh-CN" altLang="en-US" sz="2400"/>
              <a:t>纹丝不动，沉入大海</a:t>
            </a:r>
          </a:p>
        </p:txBody>
      </p:sp>
      <p:sp>
        <p:nvSpPr>
          <p:cNvPr id="2" name="文本框 1"/>
          <p:cNvSpPr txBox="1"/>
          <p:nvPr/>
        </p:nvSpPr>
        <p:spPr>
          <a:xfrm>
            <a:off x="1352550" y="3048635"/>
            <a:ext cx="3310255" cy="506730"/>
          </a:xfrm>
          <a:prstGeom prst="rect">
            <a:avLst/>
          </a:prstGeom>
          <a:noFill/>
        </p:spPr>
        <p:txBody>
          <a:bodyPr wrap="square" rtlCol="0" anchor="t">
            <a:spAutoFit/>
          </a:bodyPr>
          <a:lstStyle/>
          <a:p>
            <a:r>
              <a:rPr lang="zh-CN" altLang="en-US" sz="2700"/>
              <a:t>哈尔威船长镇定指挥</a:t>
            </a:r>
          </a:p>
        </p:txBody>
      </p:sp>
      <p:sp>
        <p:nvSpPr>
          <p:cNvPr id="3" name="文本框 2"/>
          <p:cNvSpPr txBox="1"/>
          <p:nvPr/>
        </p:nvSpPr>
        <p:spPr>
          <a:xfrm>
            <a:off x="570230" y="1409700"/>
            <a:ext cx="551815" cy="2918460"/>
          </a:xfrm>
          <a:prstGeom prst="rect">
            <a:avLst/>
          </a:prstGeom>
          <a:gradFill>
            <a:gsLst>
              <a:gs pos="14000">
                <a:srgbClr val="FE4444">
                  <a:alpha val="54000"/>
                </a:srgbClr>
              </a:gs>
              <a:gs pos="0">
                <a:srgbClr val="832B2B"/>
              </a:gs>
            </a:gsLst>
            <a:lin ang="16200000" scaled="0"/>
          </a:gradFill>
        </p:spPr>
        <p:txBody>
          <a:bodyPr vert="eaVert" wrap="square" rtlCol="0">
            <a:spAutoFit/>
          </a:bodyPr>
          <a:lstStyle/>
          <a:p>
            <a:r>
              <a:rPr lang="en-US" altLang="zh-CN" sz="2400" b="1" noProof="0" dirty="0">
                <a:ln>
                  <a:noFill/>
                </a:ln>
                <a:effectLst/>
                <a:uLnTx/>
                <a:uFillTx/>
                <a:latin typeface="楷体" panose="02010609060101010101" charset="-122"/>
                <a:ea typeface="楷体" panose="02010609060101010101" charset="-122"/>
                <a:sym typeface="+mn-ea"/>
              </a:rPr>
              <a:t>“</a:t>
            </a:r>
            <a:r>
              <a:rPr lang="zh-CN" altLang="en-US" sz="2400" b="1" noProof="0" dirty="0">
                <a:ln>
                  <a:noFill/>
                </a:ln>
                <a:effectLst/>
                <a:uLnTx/>
                <a:uFillTx/>
                <a:latin typeface="楷体" panose="02010609060101010101" charset="-122"/>
                <a:ea typeface="楷体" panose="02010609060101010101" charset="-122"/>
                <a:sym typeface="+mn-ea"/>
              </a:rPr>
              <a:t>诺曼底号”遇难记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ppt_x"/>
                                          </p:val>
                                        </p:tav>
                                        <p:tav tm="100000">
                                          <p:val>
                                            <p:strVal val="#ppt_x"/>
                                          </p:val>
                                        </p:tav>
                                      </p:tavLst>
                                    </p:anim>
                                    <p:anim calcmode="lin" valueType="num">
                                      <p:cBhvr additive="base">
                                        <p:cTn id="47" dur="500" fill="hold"/>
                                        <p:tgtEl>
                                          <p:spTgt spid="1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fill="hold"/>
                                        <p:tgtEl>
                                          <p:spTgt spid="17"/>
                                        </p:tgtEl>
                                        <p:attrNameLst>
                                          <p:attrName>ppt_x</p:attrName>
                                        </p:attrNameLst>
                                      </p:cBhvr>
                                      <p:tavLst>
                                        <p:tav tm="0">
                                          <p:val>
                                            <p:strVal val="#ppt_x"/>
                                          </p:val>
                                        </p:tav>
                                        <p:tav tm="100000">
                                          <p:val>
                                            <p:strVal val="#ppt_x"/>
                                          </p:val>
                                        </p:tav>
                                      </p:tavLst>
                                    </p:anim>
                                    <p:anim calcmode="lin" valueType="num">
                                      <p:cBhvr additive="base">
                                        <p:cTn id="6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7" grpId="0"/>
      <p:bldP spid="7" grpId="1"/>
      <p:bldP spid="8" grpId="0"/>
      <p:bldP spid="8" grpId="1"/>
      <p:bldP spid="9" grpId="0"/>
      <p:bldP spid="9" grpId="1"/>
      <p:bldP spid="12" grpId="0" bldLvl="0" animBg="1"/>
      <p:bldP spid="12" grpId="1" animBg="1"/>
      <p:bldP spid="10" grpId="0"/>
      <p:bldP spid="10" grpId="1"/>
      <p:bldP spid="11" grpId="0"/>
      <p:bldP spid="11" grpId="1"/>
      <p:bldP spid="13" grpId="0" bldLvl="0" animBg="1"/>
      <p:bldP spid="13" grpId="1" animBg="1"/>
      <p:bldP spid="15" grpId="0" bldLvl="0" animBg="1"/>
      <p:bldP spid="15" grpId="1" animBg="1"/>
      <p:bldP spid="17" grpId="0"/>
      <p:bldP spid="17" grpId="1"/>
      <p:bldP spid="2" grpId="0"/>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图片 7" descr="通用的"/>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4805" y="560070"/>
            <a:ext cx="1724660" cy="582295"/>
          </a:xfrm>
          <a:prstGeom prst="rect">
            <a:avLst/>
          </a:prstGeom>
        </p:spPr>
      </p:pic>
      <p:sp>
        <p:nvSpPr>
          <p:cNvPr id="2" name="文本框 1"/>
          <p:cNvSpPr txBox="1"/>
          <p:nvPr/>
        </p:nvSpPr>
        <p:spPr>
          <a:xfrm>
            <a:off x="545465" y="608330"/>
            <a:ext cx="1542415" cy="460375"/>
          </a:xfrm>
          <a:prstGeom prst="rect">
            <a:avLst/>
          </a:prstGeom>
          <a:noFill/>
        </p:spPr>
        <p:txBody>
          <a:bodyPr wrap="square" rtlCol="0">
            <a:spAutoFit/>
          </a:bodyPr>
          <a:lstStyle/>
          <a:p>
            <a:r>
              <a:rPr lang="zh-CN" altLang="zh-CN" sz="2400" b="1" dirty="0"/>
              <a:t>作者简介</a:t>
            </a:r>
          </a:p>
        </p:txBody>
      </p:sp>
      <p:grpSp>
        <p:nvGrpSpPr>
          <p:cNvPr id="6" name="组合 5"/>
          <p:cNvGrpSpPr/>
          <p:nvPr/>
        </p:nvGrpSpPr>
        <p:grpSpPr>
          <a:xfrm>
            <a:off x="344805" y="1238885"/>
            <a:ext cx="8694420" cy="3362960"/>
            <a:chOff x="543" y="1951"/>
            <a:chExt cx="13692" cy="5296"/>
          </a:xfrm>
        </p:grpSpPr>
        <p:grpSp>
          <p:nvGrpSpPr>
            <p:cNvPr id="4" name="组合 3"/>
            <p:cNvGrpSpPr/>
            <p:nvPr/>
          </p:nvGrpSpPr>
          <p:grpSpPr>
            <a:xfrm>
              <a:off x="543" y="1951"/>
              <a:ext cx="13692" cy="5297"/>
              <a:chOff x="543" y="1951"/>
              <a:chExt cx="13692" cy="5297"/>
            </a:xfrm>
          </p:grpSpPr>
          <p:sp>
            <p:nvSpPr>
              <p:cNvPr id="11" name="矩形 10"/>
              <p:cNvSpPr/>
              <p:nvPr/>
            </p:nvSpPr>
            <p:spPr>
              <a:xfrm>
                <a:off x="543" y="1951"/>
                <a:ext cx="13692" cy="5297"/>
              </a:xfrm>
              <a:prstGeom prst="rect">
                <a:avLst/>
              </a:prstGeom>
              <a:solidFill>
                <a:srgbClr val="FCC88A">
                  <a:alpha val="13000"/>
                </a:srgb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94" y="2492"/>
                <a:ext cx="10031" cy="4215"/>
              </a:xfrm>
              <a:prstGeom prst="rect">
                <a:avLst/>
              </a:prstGeom>
              <a:noFill/>
            </p:spPr>
            <p:txBody>
              <a:bodyPr wrap="square" rtlCol="0">
                <a:spAutoFit/>
              </a:bodyPr>
              <a:lstStyle/>
              <a:p>
                <a:pPr fontAlgn="auto">
                  <a:lnSpc>
                    <a:spcPct val="150000"/>
                  </a:lnSpc>
                </a:pPr>
                <a:r>
                  <a:rPr lang="zh-CN" altLang="en-US" sz="2800" b="1" dirty="0">
                    <a:solidFill>
                      <a:srgbClr val="FF0000"/>
                    </a:solidFill>
                    <a:latin typeface="楷体_GB2312" panose="02010609030101010101" charset="-122"/>
                    <a:ea typeface="楷体_GB2312" panose="02010609030101010101" charset="-122"/>
                    <a:cs typeface="楷体_GB2312" panose="02010609030101010101" charset="-122"/>
                    <a:sym typeface="+mn-ea"/>
                  </a:rPr>
                  <a:t>维克多·雨果 </a:t>
                </a:r>
                <a:r>
                  <a:rPr lang="zh-CN" altLang="en-US" sz="2800" b="1" dirty="0">
                    <a:latin typeface="楷体_GB2312" panose="02010609030101010101" charset="-122"/>
                    <a:ea typeface="楷体_GB2312" panose="02010609030101010101" charset="-122"/>
                    <a:cs typeface="楷体_GB2312" panose="02010609030101010101" charset="-122"/>
                    <a:sym typeface="+mn-ea"/>
                  </a:rPr>
                  <a:t> </a:t>
                </a:r>
                <a:r>
                  <a:rPr sz="2800" b="1" dirty="0">
                    <a:latin typeface="楷体_GB2312" panose="02010609030101010101" charset="-122"/>
                    <a:ea typeface="楷体_GB2312" panose="02010609030101010101" charset="-122"/>
                    <a:cs typeface="楷体_GB2312" panose="02010609030101010101" charset="-122"/>
                    <a:sym typeface="+mn-ea"/>
                  </a:rPr>
                  <a:t>法国文学史上卓越的资产阶级民主作家，被称为“</a:t>
                </a:r>
                <a:r>
                  <a:rPr sz="2800" b="1" dirty="0" err="1">
                    <a:latin typeface="楷体_GB2312" panose="02010609030101010101" charset="-122"/>
                    <a:ea typeface="楷体_GB2312" panose="02010609030101010101" charset="-122"/>
                    <a:cs typeface="楷体_GB2312" panose="02010609030101010101" charset="-122"/>
                    <a:sym typeface="+mn-ea"/>
                  </a:rPr>
                  <a:t>法兰西的莎士比亚</a:t>
                </a:r>
                <a:r>
                  <a:rPr sz="2800" b="1" dirty="0">
                    <a:latin typeface="楷体_GB2312" panose="02010609030101010101" charset="-122"/>
                    <a:ea typeface="楷体_GB2312" panose="02010609030101010101" charset="-122"/>
                    <a:cs typeface="楷体_GB2312" panose="02010609030101010101" charset="-122"/>
                    <a:sym typeface="+mn-ea"/>
                  </a:rPr>
                  <a:t>”。</a:t>
                </a:r>
                <a:r>
                  <a:rPr sz="2800" b="1" dirty="0" err="1">
                    <a:latin typeface="楷体_GB2312" panose="02010609030101010101" charset="-122"/>
                    <a:ea typeface="楷体_GB2312" panose="02010609030101010101" charset="-122"/>
                    <a:cs typeface="楷体_GB2312" panose="02010609030101010101" charset="-122"/>
                    <a:sym typeface="+mn-ea"/>
                  </a:rPr>
                  <a:t>代表作有长篇小说</a:t>
                </a:r>
                <a:r>
                  <a:rPr sz="2800" b="1" dirty="0" err="1">
                    <a:solidFill>
                      <a:srgbClr val="FF0000"/>
                    </a:solidFill>
                    <a:latin typeface="楷体_GB2312" panose="02010609030101010101" charset="-122"/>
                    <a:ea typeface="楷体_GB2312" panose="02010609030101010101" charset="-122"/>
                    <a:cs typeface="楷体_GB2312" panose="02010609030101010101" charset="-122"/>
                    <a:sym typeface="+mn-ea"/>
                  </a:rPr>
                  <a:t>《巴黎圣母院</a:t>
                </a:r>
                <a:r>
                  <a:rPr sz="2800" b="1" dirty="0">
                    <a:solidFill>
                      <a:srgbClr val="FF0000"/>
                    </a:solidFill>
                    <a:latin typeface="楷体_GB2312" panose="02010609030101010101" charset="-122"/>
                    <a:ea typeface="楷体_GB2312" panose="02010609030101010101" charset="-122"/>
                    <a:cs typeface="楷体_GB2312" panose="02010609030101010101" charset="-122"/>
                    <a:sym typeface="+mn-ea"/>
                  </a:rPr>
                  <a:t>》</a:t>
                </a:r>
                <a:r>
                  <a:rPr sz="2800" b="1" dirty="0">
                    <a:latin typeface="楷体_GB2312" panose="02010609030101010101" charset="-122"/>
                    <a:ea typeface="楷体_GB2312" panose="02010609030101010101" charset="-122"/>
                    <a:cs typeface="楷体_GB2312" panose="02010609030101010101" charset="-122"/>
                    <a:sym typeface="+mn-ea"/>
                  </a:rPr>
                  <a:t>《</a:t>
                </a:r>
                <a:r>
                  <a:rPr sz="2800" b="1" dirty="0" err="1">
                    <a:latin typeface="楷体_GB2312" panose="02010609030101010101" charset="-122"/>
                    <a:ea typeface="楷体_GB2312" panose="02010609030101010101" charset="-122"/>
                    <a:cs typeface="楷体_GB2312" panose="02010609030101010101" charset="-122"/>
                    <a:sym typeface="+mn-ea"/>
                  </a:rPr>
                  <a:t>九三年</a:t>
                </a:r>
                <a:r>
                  <a:rPr sz="2800" b="1" dirty="0">
                    <a:latin typeface="楷体_GB2312" panose="02010609030101010101" charset="-122"/>
                    <a:ea typeface="楷体_GB2312" panose="02010609030101010101" charset="-122"/>
                    <a:cs typeface="楷体_GB2312" panose="02010609030101010101" charset="-122"/>
                    <a:sym typeface="+mn-ea"/>
                  </a:rPr>
                  <a:t>》</a:t>
                </a:r>
                <a:r>
                  <a:rPr sz="2800" b="1" dirty="0">
                    <a:solidFill>
                      <a:srgbClr val="FF0000"/>
                    </a:solidFill>
                    <a:latin typeface="楷体_GB2312" panose="02010609030101010101" charset="-122"/>
                    <a:ea typeface="楷体_GB2312" panose="02010609030101010101" charset="-122"/>
                    <a:cs typeface="楷体_GB2312" panose="02010609030101010101" charset="-122"/>
                    <a:sym typeface="+mn-ea"/>
                  </a:rPr>
                  <a:t>《</a:t>
                </a:r>
                <a:r>
                  <a:rPr sz="2800" b="1" dirty="0" err="1">
                    <a:solidFill>
                      <a:srgbClr val="FF0000"/>
                    </a:solidFill>
                    <a:latin typeface="楷体_GB2312" panose="02010609030101010101" charset="-122"/>
                    <a:ea typeface="楷体_GB2312" panose="02010609030101010101" charset="-122"/>
                    <a:cs typeface="楷体_GB2312" panose="02010609030101010101" charset="-122"/>
                    <a:sym typeface="+mn-ea"/>
                  </a:rPr>
                  <a:t>悲惨世界》</a:t>
                </a:r>
                <a:r>
                  <a:rPr sz="2800" b="1" dirty="0" err="1">
                    <a:latin typeface="楷体_GB2312" panose="02010609030101010101" charset="-122"/>
                    <a:ea typeface="楷体_GB2312" panose="02010609030101010101" charset="-122"/>
                    <a:cs typeface="楷体_GB2312" panose="02010609030101010101" charset="-122"/>
                    <a:sym typeface="+mn-ea"/>
                  </a:rPr>
                  <a:t>等</a:t>
                </a:r>
                <a:r>
                  <a:rPr sz="2800" b="1" dirty="0">
                    <a:latin typeface="楷体_GB2312" panose="02010609030101010101" charset="-122"/>
                    <a:ea typeface="楷体_GB2312" panose="02010609030101010101" charset="-122"/>
                    <a:cs typeface="楷体_GB2312" panose="02010609030101010101" charset="-122"/>
                    <a:sym typeface="+mn-ea"/>
                  </a:rPr>
                  <a:t>。</a:t>
                </a:r>
              </a:p>
            </p:txBody>
          </p:sp>
        </p:grpSp>
        <p:pic>
          <p:nvPicPr>
            <p:cNvPr id="5" name="图片 4" descr="f94471e527ce4012a9cd29d63287febc_c0bb28f31817487187831df753d0561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825" y="2774"/>
              <a:ext cx="3349" cy="3650"/>
            </a:xfrm>
            <a:prstGeom prst="ellipse">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392430" y="1255395"/>
            <a:ext cx="5897880" cy="3322955"/>
          </a:xfrm>
          <a:prstGeom prst="rect">
            <a:avLst/>
          </a:prstGeom>
          <a:noFill/>
        </p:spPr>
        <p:txBody>
          <a:bodyPr wrap="square" rtlCol="0">
            <a:spAutoFit/>
          </a:bodyPr>
          <a:lstStyle/>
          <a:p>
            <a:pPr indent="609600" fontAlgn="auto">
              <a:lnSpc>
                <a:spcPct val="125000"/>
              </a:lnSpc>
              <a:extLst>
                <a:ext uri="{35155182-B16C-46BC-9424-99874614C6A1}">
                  <wpsdc:indentchars xmlns:wpsdc="http://www.wps.cn/officeDocument/2017/drawingmlCustomData" xmlns="" val="200" checksum="4158780845"/>
                </a:ext>
              </a:extLst>
            </a:pPr>
            <a:r>
              <a:rPr sz="2400" b="1" dirty="0" err="1">
                <a:latin typeface="+mn-ea"/>
              </a:rPr>
              <a:t>这篇文章讲述了</a:t>
            </a:r>
            <a:r>
              <a:rPr sz="2400" b="1" dirty="0" err="1">
                <a:solidFill>
                  <a:srgbClr val="FF0000"/>
                </a:solidFill>
                <a:latin typeface="+mn-ea"/>
              </a:rPr>
              <a:t>哈尔威船长</a:t>
            </a:r>
            <a:r>
              <a:rPr sz="2400" b="1" dirty="0" err="1">
                <a:latin typeface="+mn-ea"/>
              </a:rPr>
              <a:t>在“诺曼底号”轮船遭到猛烈撞击即将沉没的时候</a:t>
            </a:r>
            <a:r>
              <a:rPr lang="zh-CN" sz="2400" b="1" dirty="0">
                <a:latin typeface="+mn-ea"/>
              </a:rPr>
              <a:t>，</a:t>
            </a:r>
            <a:r>
              <a:rPr sz="2400" b="1" dirty="0">
                <a:solidFill>
                  <a:srgbClr val="FF0000"/>
                </a:solidFill>
                <a:latin typeface="+mn-ea"/>
              </a:rPr>
              <a:t>镇定自若</a:t>
            </a:r>
            <a:r>
              <a:rPr sz="2400" b="1" dirty="0">
                <a:latin typeface="+mn-ea"/>
              </a:rPr>
              <a:t>地指挥船上六十个人有秩序地乘救生艇脱险，自己却坚守在船长岗位上，随轮船一起沉入大海的故事，</a:t>
            </a:r>
            <a:r>
              <a:rPr sz="2400" b="1" dirty="0">
                <a:solidFill>
                  <a:srgbClr val="FF0000"/>
                </a:solidFill>
                <a:latin typeface="+mn-ea"/>
              </a:rPr>
              <a:t>歌颂</a:t>
            </a:r>
            <a:r>
              <a:rPr sz="2400" b="1" dirty="0">
                <a:latin typeface="+mn-ea"/>
              </a:rPr>
              <a:t>了哈尔威船长</a:t>
            </a:r>
            <a:r>
              <a:rPr sz="2400" b="1" dirty="0">
                <a:solidFill>
                  <a:srgbClr val="FF0000"/>
                </a:solidFill>
                <a:latin typeface="+mn-ea"/>
              </a:rPr>
              <a:t>临危不乱、忠于职守、舍己为人</a:t>
            </a:r>
            <a:r>
              <a:rPr sz="2400" b="1" dirty="0">
                <a:latin typeface="+mn-ea"/>
              </a:rPr>
              <a:t>的崇高精神。</a:t>
            </a:r>
          </a:p>
        </p:txBody>
      </p:sp>
      <p:pic>
        <p:nvPicPr>
          <p:cNvPr id="8" name="图片 7" descr="通用的"/>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0345" y="642620"/>
            <a:ext cx="2056630" cy="576004"/>
          </a:xfrm>
          <a:prstGeom prst="rect">
            <a:avLst/>
          </a:prstGeom>
        </p:spPr>
      </p:pic>
      <p:sp>
        <p:nvSpPr>
          <p:cNvPr id="9" name="文本框 8"/>
          <p:cNvSpPr txBox="1"/>
          <p:nvPr/>
        </p:nvSpPr>
        <p:spPr>
          <a:xfrm>
            <a:off x="668655" y="700405"/>
            <a:ext cx="1741805" cy="460375"/>
          </a:xfrm>
          <a:prstGeom prst="rect">
            <a:avLst/>
          </a:prstGeom>
          <a:noFill/>
        </p:spPr>
        <p:txBody>
          <a:bodyPr wrap="square" rtlCol="0">
            <a:spAutoFit/>
          </a:bodyPr>
          <a:lstStyle/>
          <a:p>
            <a:r>
              <a:rPr lang="zh-CN" altLang="en-US" sz="2400" b="1" dirty="0"/>
              <a:t>主题归纳</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28184" y="1087823"/>
            <a:ext cx="2657856" cy="29138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图片 10" descr="通用的"/>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 y="720725"/>
            <a:ext cx="2056425" cy="576004"/>
          </a:xfrm>
          <a:prstGeom prst="rect">
            <a:avLst/>
          </a:prstGeom>
        </p:spPr>
      </p:pic>
      <p:sp>
        <p:nvSpPr>
          <p:cNvPr id="5" name="文本框 4"/>
          <p:cNvSpPr txBox="1"/>
          <p:nvPr/>
        </p:nvSpPr>
        <p:spPr>
          <a:xfrm>
            <a:off x="584835" y="778510"/>
            <a:ext cx="1624330" cy="460375"/>
          </a:xfrm>
          <a:prstGeom prst="rect">
            <a:avLst/>
          </a:prstGeom>
          <a:noFill/>
        </p:spPr>
        <p:txBody>
          <a:bodyPr wrap="square" rtlCol="0">
            <a:spAutoFit/>
          </a:bodyPr>
          <a:lstStyle/>
          <a:p>
            <a:r>
              <a:rPr lang="zh-CN" altLang="en-US" sz="2400" b="1" dirty="0">
                <a:sym typeface="+mn-ea"/>
              </a:rPr>
              <a:t>随堂练习</a:t>
            </a:r>
            <a:endParaRPr lang="zh-CN" altLang="en-US" sz="2400" b="1" dirty="0"/>
          </a:p>
        </p:txBody>
      </p:sp>
      <p:sp>
        <p:nvSpPr>
          <p:cNvPr id="2" name="文本框 1"/>
          <p:cNvSpPr txBox="1"/>
          <p:nvPr/>
        </p:nvSpPr>
        <p:spPr>
          <a:xfrm>
            <a:off x="584835" y="1472565"/>
            <a:ext cx="6615430" cy="521970"/>
          </a:xfrm>
          <a:prstGeom prst="rect">
            <a:avLst/>
          </a:prstGeom>
          <a:noFill/>
        </p:spPr>
        <p:txBody>
          <a:bodyPr wrap="square" rtlCol="0" anchor="t">
            <a:spAutoFit/>
          </a:bodyPr>
          <a:lstStyle/>
          <a:p>
            <a:r>
              <a:rPr lang="zh-CN" altLang="en-US" sz="2800" b="1"/>
              <a:t>一、给加点的字选择正确的读音。</a:t>
            </a:r>
          </a:p>
        </p:txBody>
      </p:sp>
      <p:sp>
        <p:nvSpPr>
          <p:cNvPr id="3" name="文本框 2"/>
          <p:cNvSpPr txBox="1"/>
          <p:nvPr/>
        </p:nvSpPr>
        <p:spPr>
          <a:xfrm>
            <a:off x="1054100" y="1994535"/>
            <a:ext cx="7263130" cy="2030095"/>
          </a:xfrm>
          <a:prstGeom prst="rect">
            <a:avLst/>
          </a:prstGeom>
          <a:noFill/>
        </p:spPr>
        <p:txBody>
          <a:bodyPr wrap="square" rtlCol="0" anchor="t">
            <a:spAutoFit/>
          </a:bodyPr>
          <a:lstStyle/>
          <a:p>
            <a:pPr fontAlgn="auto">
              <a:lnSpc>
                <a:spcPct val="150000"/>
              </a:lnSpc>
            </a:pPr>
            <a:r>
              <a:rPr lang="zh-CN" altLang="en-US" sz="2800">
                <a:latin typeface="微软雅黑" panose="020B0503020204020204" charset="-122"/>
                <a:ea typeface="微软雅黑" panose="020B0503020204020204" charset="-122"/>
                <a:cs typeface="微软雅黑" panose="020B0503020204020204" charset="-122"/>
              </a:rPr>
              <a:t>解剖（</a:t>
            </a:r>
            <a:r>
              <a:rPr lang="en-US" altLang="zh-CN" sz="2800">
                <a:latin typeface="方正姚体" panose="02010601030101010101" charset="-122"/>
                <a:ea typeface="方正姚体" panose="02010601030101010101" charset="-122"/>
                <a:cs typeface="微软雅黑" panose="020B0503020204020204" charset="-122"/>
              </a:rPr>
              <a:t>pōu  bāo</a:t>
            </a:r>
            <a:r>
              <a:rPr lang="zh-CN" altLang="en-US" sz="2800">
                <a:latin typeface="微软雅黑" panose="020B0503020204020204" charset="-122"/>
                <a:ea typeface="微软雅黑" panose="020B0503020204020204" charset="-122"/>
                <a:cs typeface="微软雅黑" panose="020B0503020204020204" charset="-122"/>
              </a:rPr>
              <a:t>）           混乱（</a:t>
            </a:r>
            <a:r>
              <a:rPr lang="en-US" altLang="zh-CN" sz="2800">
                <a:latin typeface="方正姚体" panose="02010601030101010101" charset="-122"/>
                <a:ea typeface="方正姚体" panose="02010601030101010101" charset="-122"/>
                <a:cs typeface="微软雅黑" panose="020B0503020204020204" charset="-122"/>
              </a:rPr>
              <a:t>hùn   kūn</a:t>
            </a:r>
            <a:r>
              <a:rPr lang="zh-CN" altLang="en-US" sz="2800">
                <a:latin typeface="微软雅黑" panose="020B0503020204020204" charset="-122"/>
                <a:ea typeface="微软雅黑" panose="020B0503020204020204" charset="-122"/>
                <a:cs typeface="微软雅黑" panose="020B0503020204020204" charset="-122"/>
              </a:rPr>
              <a:t>）  </a:t>
            </a:r>
          </a:p>
          <a:p>
            <a:pPr fontAlgn="auto">
              <a:lnSpc>
                <a:spcPct val="150000"/>
              </a:lnSpc>
            </a:pPr>
            <a:r>
              <a:rPr lang="zh-CN" altLang="en-US" sz="2800">
                <a:latin typeface="微软雅黑" panose="020B0503020204020204" charset="-122"/>
                <a:ea typeface="微软雅黑" panose="020B0503020204020204" charset="-122"/>
                <a:cs typeface="微软雅黑" panose="020B0503020204020204" charset="-122"/>
              </a:rPr>
              <a:t>岗位（</a:t>
            </a:r>
            <a:r>
              <a:rPr lang="en-US" altLang="zh-CN" sz="2800">
                <a:latin typeface="方正姚体" panose="02010601030101010101" charset="-122"/>
                <a:ea typeface="方正姚体" panose="02010601030101010101" charset="-122"/>
                <a:cs typeface="微软雅黑" panose="020B0503020204020204" charset="-122"/>
              </a:rPr>
              <a:t>gāng</a:t>
            </a:r>
            <a:r>
              <a:rPr lang="zh-CN" altLang="en-US" sz="2800">
                <a:latin typeface="方正姚体" panose="02010601030101010101" charset="-122"/>
                <a:ea typeface="方正姚体" panose="02010601030101010101" charset="-122"/>
                <a:cs typeface="微软雅黑" panose="020B0503020204020204" charset="-122"/>
              </a:rPr>
              <a:t>  </a:t>
            </a:r>
            <a:r>
              <a:rPr lang="en-US" altLang="zh-CN" sz="2800">
                <a:latin typeface="方正姚体" panose="02010601030101010101" charset="-122"/>
                <a:ea typeface="方正姚体" panose="02010601030101010101" charset="-122"/>
                <a:cs typeface="微软雅黑" panose="020B0503020204020204" charset="-122"/>
              </a:rPr>
              <a:t>gǎ</a:t>
            </a:r>
            <a:r>
              <a:rPr lang="zh-CN" altLang="en-US" sz="2800">
                <a:latin typeface="方正姚体" panose="02010601030101010101" charset="-122"/>
                <a:ea typeface="方正姚体" panose="02010601030101010101" charset="-122"/>
                <a:cs typeface="微软雅黑" panose="020B0503020204020204" charset="-122"/>
              </a:rPr>
              <a:t>nɡ</a:t>
            </a:r>
            <a:r>
              <a:rPr lang="zh-CN" altLang="en-US" sz="2800">
                <a:latin typeface="微软雅黑" panose="020B0503020204020204" charset="-122"/>
                <a:ea typeface="微软雅黑" panose="020B0503020204020204" charset="-122"/>
                <a:cs typeface="微软雅黑" panose="020B0503020204020204" charset="-122"/>
              </a:rPr>
              <a:t>）       调遣（</a:t>
            </a:r>
            <a:r>
              <a:rPr lang="en-US" altLang="zh-CN" sz="2800">
                <a:latin typeface="方正姚体" panose="02010601030101010101" charset="-122"/>
                <a:ea typeface="方正姚体" panose="02010601030101010101" charset="-122"/>
                <a:cs typeface="微软雅黑" panose="020B0503020204020204" charset="-122"/>
              </a:rPr>
              <a:t>qiǎn  yí</a:t>
            </a:r>
            <a:r>
              <a:rPr lang="zh-CN" altLang="en-US" sz="2800">
                <a:latin typeface="微软雅黑" panose="020B0503020204020204" charset="-122"/>
                <a:ea typeface="微软雅黑" panose="020B0503020204020204" charset="-122"/>
                <a:cs typeface="微软雅黑" panose="020B0503020204020204" charset="-122"/>
              </a:rPr>
              <a:t>  ）   </a:t>
            </a:r>
          </a:p>
          <a:p>
            <a:pPr fontAlgn="auto">
              <a:lnSpc>
                <a:spcPct val="150000"/>
              </a:lnSpc>
            </a:pPr>
            <a:r>
              <a:rPr lang="zh-CN" altLang="en-US" sz="2800">
                <a:latin typeface="微软雅黑" panose="020B0503020204020204" charset="-122"/>
                <a:ea typeface="微软雅黑" panose="020B0503020204020204" charset="-122"/>
                <a:cs typeface="微软雅黑" panose="020B0503020204020204" charset="-122"/>
              </a:rPr>
              <a:t>措施（</a:t>
            </a:r>
            <a:r>
              <a:rPr lang="en-US" altLang="zh-CN" sz="2800">
                <a:latin typeface="方正姚体" panose="02010601030101010101" charset="-122"/>
                <a:ea typeface="方正姚体" panose="02010601030101010101" charset="-122"/>
                <a:cs typeface="微软雅黑" panose="020B0503020204020204" charset="-122"/>
              </a:rPr>
              <a:t>cuò   cuō</a:t>
            </a:r>
            <a:r>
              <a:rPr lang="zh-CN" altLang="en-US" sz="2800">
                <a:latin typeface="微软雅黑" panose="020B0503020204020204" charset="-122"/>
                <a:ea typeface="微软雅黑" panose="020B0503020204020204" charset="-122"/>
                <a:cs typeface="微软雅黑" panose="020B0503020204020204" charset="-122"/>
              </a:rPr>
              <a:t>）          山脉（</a:t>
            </a:r>
            <a:r>
              <a:rPr lang="en-US" altLang="zh-CN" sz="2800">
                <a:latin typeface="方正姚体" panose="02010601030101010101" charset="-122"/>
                <a:ea typeface="方正姚体" panose="02010601030101010101" charset="-122"/>
                <a:cs typeface="微软雅黑" panose="020B0503020204020204" charset="-122"/>
              </a:rPr>
              <a:t>mò  mài</a:t>
            </a:r>
            <a:r>
              <a:rPr lang="zh-CN" altLang="en-US" sz="2800">
                <a:latin typeface="微软雅黑" panose="020B0503020204020204" charset="-122"/>
                <a:ea typeface="微软雅黑" panose="020B0503020204020204" charset="-122"/>
                <a:cs typeface="微软雅黑" panose="020B0503020204020204" charset="-122"/>
              </a:rPr>
              <a:t>）</a:t>
            </a:r>
          </a:p>
        </p:txBody>
      </p:sp>
      <p:sp>
        <p:nvSpPr>
          <p:cNvPr id="4" name="文本框 3"/>
          <p:cNvSpPr txBox="1"/>
          <p:nvPr/>
        </p:nvSpPr>
        <p:spPr>
          <a:xfrm>
            <a:off x="1524000" y="2578100"/>
            <a:ext cx="297180" cy="368300"/>
          </a:xfrm>
          <a:prstGeom prst="rect">
            <a:avLst/>
          </a:prstGeom>
          <a:noFill/>
        </p:spPr>
        <p:txBody>
          <a:bodyPr wrap="none" rtlCol="0" anchor="t">
            <a:spAutoFit/>
          </a:bodyPr>
          <a:lstStyle/>
          <a:p>
            <a:r>
              <a:rPr lang="zh-CN" altLang="en-US">
                <a:latin typeface="宋体" panose="02010600030101010101" pitchFamily="2" charset="-122"/>
                <a:ea typeface="宋体" panose="02010600030101010101" pitchFamily="2" charset="-122"/>
              </a:rPr>
              <a:t>•</a:t>
            </a:r>
          </a:p>
        </p:txBody>
      </p:sp>
      <p:sp>
        <p:nvSpPr>
          <p:cNvPr id="6" name="文本框 5"/>
          <p:cNvSpPr txBox="1"/>
          <p:nvPr/>
        </p:nvSpPr>
        <p:spPr>
          <a:xfrm>
            <a:off x="1162050" y="3200400"/>
            <a:ext cx="469900" cy="368300"/>
          </a:xfrm>
          <a:prstGeom prst="rect">
            <a:avLst/>
          </a:prstGeom>
          <a:noFill/>
        </p:spPr>
        <p:txBody>
          <a:bodyPr wrap="square" rtlCol="0" anchor="t">
            <a:spAutoFit/>
          </a:bodyPr>
          <a:lstStyle/>
          <a:p>
            <a:r>
              <a:rPr lang="zh-CN" altLang="en-US">
                <a:latin typeface="宋体" panose="02010600030101010101" pitchFamily="2" charset="-122"/>
                <a:ea typeface="宋体" panose="02010600030101010101" pitchFamily="2" charset="-122"/>
              </a:rPr>
              <a:t>•</a:t>
            </a:r>
          </a:p>
        </p:txBody>
      </p:sp>
      <p:sp>
        <p:nvSpPr>
          <p:cNvPr id="7" name="文本框 6"/>
          <p:cNvSpPr txBox="1"/>
          <p:nvPr/>
        </p:nvSpPr>
        <p:spPr>
          <a:xfrm>
            <a:off x="1162050" y="3810000"/>
            <a:ext cx="297180" cy="368300"/>
          </a:xfrm>
          <a:prstGeom prst="rect">
            <a:avLst/>
          </a:prstGeom>
          <a:noFill/>
        </p:spPr>
        <p:txBody>
          <a:bodyPr wrap="square" rtlCol="0" anchor="t">
            <a:spAutoFit/>
          </a:bodyPr>
          <a:lstStyle/>
          <a:p>
            <a:r>
              <a:rPr lang="zh-CN" altLang="en-US">
                <a:latin typeface="宋体" panose="02010600030101010101" pitchFamily="2" charset="-122"/>
                <a:ea typeface="宋体" panose="02010600030101010101" pitchFamily="2" charset="-122"/>
              </a:rPr>
              <a:t>•</a:t>
            </a:r>
          </a:p>
        </p:txBody>
      </p:sp>
      <p:sp>
        <p:nvSpPr>
          <p:cNvPr id="8" name="文本框 7"/>
          <p:cNvSpPr txBox="1"/>
          <p:nvPr/>
        </p:nvSpPr>
        <p:spPr>
          <a:xfrm flipH="1">
            <a:off x="5325745" y="3810635"/>
            <a:ext cx="666115" cy="368300"/>
          </a:xfrm>
          <a:prstGeom prst="rect">
            <a:avLst/>
          </a:prstGeom>
          <a:noFill/>
        </p:spPr>
        <p:txBody>
          <a:bodyPr wrap="square" rtlCol="0" anchor="t">
            <a:spAutoFit/>
          </a:bodyPr>
          <a:lstStyle/>
          <a:p>
            <a:r>
              <a:rPr lang="zh-CN" altLang="en-US">
                <a:latin typeface="宋体" panose="02010600030101010101" pitchFamily="2" charset="-122"/>
                <a:ea typeface="宋体" panose="02010600030101010101" pitchFamily="2" charset="-122"/>
              </a:rPr>
              <a:t>•</a:t>
            </a:r>
          </a:p>
        </p:txBody>
      </p:sp>
      <p:sp>
        <p:nvSpPr>
          <p:cNvPr id="9" name="文本框 8"/>
          <p:cNvSpPr txBox="1"/>
          <p:nvPr/>
        </p:nvSpPr>
        <p:spPr>
          <a:xfrm flipV="1">
            <a:off x="5029200" y="2578100"/>
            <a:ext cx="297180" cy="368300"/>
          </a:xfrm>
          <a:prstGeom prst="rect">
            <a:avLst/>
          </a:prstGeom>
          <a:noFill/>
        </p:spPr>
        <p:txBody>
          <a:bodyPr wrap="square" rtlCol="0" anchor="t">
            <a:spAutoFit/>
          </a:bodyPr>
          <a:lstStyle/>
          <a:p>
            <a:r>
              <a:rPr lang="zh-CN" altLang="en-US">
                <a:latin typeface="宋体" panose="02010600030101010101" pitchFamily="2" charset="-122"/>
                <a:ea typeface="宋体" panose="02010600030101010101" pitchFamily="2" charset="-122"/>
              </a:rPr>
              <a:t>•</a:t>
            </a:r>
          </a:p>
        </p:txBody>
      </p:sp>
      <p:sp>
        <p:nvSpPr>
          <p:cNvPr id="10" name="文本框 9"/>
          <p:cNvSpPr txBox="1"/>
          <p:nvPr/>
        </p:nvSpPr>
        <p:spPr>
          <a:xfrm>
            <a:off x="5205095" y="3200400"/>
            <a:ext cx="297180" cy="368300"/>
          </a:xfrm>
          <a:prstGeom prst="rect">
            <a:avLst/>
          </a:prstGeom>
          <a:noFill/>
        </p:spPr>
        <p:txBody>
          <a:bodyPr wrap="none" rtlCol="0" anchor="t">
            <a:spAutoFit/>
          </a:bodyPr>
          <a:lstStyle/>
          <a:p>
            <a:r>
              <a:rPr lang="zh-CN" altLang="en-US">
                <a:latin typeface="宋体" panose="02010600030101010101" pitchFamily="2" charset="-122"/>
                <a:ea typeface="宋体" panose="02010600030101010101" pitchFamily="2" charset="-122"/>
              </a:rPr>
              <a:t>•</a:t>
            </a:r>
          </a:p>
        </p:txBody>
      </p:sp>
      <p:sp>
        <p:nvSpPr>
          <p:cNvPr id="12" name="文本框 11"/>
          <p:cNvSpPr txBox="1"/>
          <p:nvPr/>
        </p:nvSpPr>
        <p:spPr>
          <a:xfrm>
            <a:off x="3470910" y="2923540"/>
            <a:ext cx="842645" cy="645160"/>
          </a:xfrm>
          <a:prstGeom prst="rect">
            <a:avLst/>
          </a:prstGeom>
          <a:noFill/>
        </p:spPr>
        <p:txBody>
          <a:bodyPr wrap="square" rtlCol="0" anchor="t">
            <a:spAutoFit/>
          </a:bodyPr>
          <a:lstStyle/>
          <a:p>
            <a:r>
              <a:rPr lang="zh-CN" altLang="en-US" sz="3600" b="1">
                <a:solidFill>
                  <a:srgbClr val="FF0000"/>
                </a:solidFill>
                <a:latin typeface="宋体" panose="02010600030101010101" pitchFamily="2" charset="-122"/>
                <a:ea typeface="宋体" panose="02010600030101010101" pitchFamily="2" charset="-122"/>
              </a:rPr>
              <a:t>√</a:t>
            </a:r>
          </a:p>
        </p:txBody>
      </p:sp>
      <p:sp>
        <p:nvSpPr>
          <p:cNvPr id="13" name="文本框 12"/>
          <p:cNvSpPr txBox="1"/>
          <p:nvPr/>
        </p:nvSpPr>
        <p:spPr>
          <a:xfrm>
            <a:off x="2103120" y="2249170"/>
            <a:ext cx="842645" cy="645160"/>
          </a:xfrm>
          <a:prstGeom prst="rect">
            <a:avLst/>
          </a:prstGeom>
          <a:noFill/>
        </p:spPr>
        <p:txBody>
          <a:bodyPr wrap="square" rtlCol="0" anchor="t">
            <a:spAutoFit/>
          </a:bodyPr>
          <a:lstStyle/>
          <a:p>
            <a:r>
              <a:rPr lang="zh-CN" altLang="en-US" sz="3600" b="1">
                <a:solidFill>
                  <a:srgbClr val="FF0000"/>
                </a:solidFill>
                <a:latin typeface="宋体" panose="02010600030101010101" pitchFamily="2" charset="-122"/>
                <a:ea typeface="宋体" panose="02010600030101010101" pitchFamily="2" charset="-122"/>
              </a:rPr>
              <a:t>√</a:t>
            </a:r>
          </a:p>
        </p:txBody>
      </p:sp>
      <p:sp>
        <p:nvSpPr>
          <p:cNvPr id="14" name="文本框 13"/>
          <p:cNvSpPr txBox="1"/>
          <p:nvPr/>
        </p:nvSpPr>
        <p:spPr>
          <a:xfrm>
            <a:off x="2103120" y="3568700"/>
            <a:ext cx="842645" cy="645160"/>
          </a:xfrm>
          <a:prstGeom prst="rect">
            <a:avLst/>
          </a:prstGeom>
          <a:noFill/>
        </p:spPr>
        <p:txBody>
          <a:bodyPr wrap="square" rtlCol="0" anchor="t">
            <a:spAutoFit/>
          </a:bodyPr>
          <a:lstStyle/>
          <a:p>
            <a:r>
              <a:rPr lang="zh-CN" altLang="en-US" sz="3600" b="1">
                <a:solidFill>
                  <a:srgbClr val="FF0000"/>
                </a:solidFill>
                <a:latin typeface="宋体" panose="02010600030101010101" pitchFamily="2" charset="-122"/>
                <a:ea typeface="宋体" panose="02010600030101010101" pitchFamily="2" charset="-122"/>
              </a:rPr>
              <a:t>√</a:t>
            </a:r>
          </a:p>
        </p:txBody>
      </p:sp>
      <p:sp>
        <p:nvSpPr>
          <p:cNvPr id="15" name="文本框 14"/>
          <p:cNvSpPr txBox="1"/>
          <p:nvPr/>
        </p:nvSpPr>
        <p:spPr>
          <a:xfrm>
            <a:off x="5991860" y="2249170"/>
            <a:ext cx="842645" cy="645160"/>
          </a:xfrm>
          <a:prstGeom prst="rect">
            <a:avLst/>
          </a:prstGeom>
          <a:noFill/>
        </p:spPr>
        <p:txBody>
          <a:bodyPr wrap="square" rtlCol="0" anchor="t">
            <a:spAutoFit/>
          </a:bodyPr>
          <a:lstStyle/>
          <a:p>
            <a:r>
              <a:rPr lang="zh-CN" altLang="en-US" sz="3600" b="1">
                <a:solidFill>
                  <a:srgbClr val="FF0000"/>
                </a:solidFill>
                <a:latin typeface="宋体" panose="02010600030101010101" pitchFamily="2" charset="-122"/>
                <a:ea typeface="宋体" panose="02010600030101010101" pitchFamily="2" charset="-122"/>
              </a:rPr>
              <a:t>√</a:t>
            </a:r>
          </a:p>
        </p:txBody>
      </p:sp>
      <p:sp>
        <p:nvSpPr>
          <p:cNvPr id="16" name="文本框 15"/>
          <p:cNvSpPr txBox="1"/>
          <p:nvPr/>
        </p:nvSpPr>
        <p:spPr>
          <a:xfrm>
            <a:off x="5848985" y="2887980"/>
            <a:ext cx="842645" cy="645160"/>
          </a:xfrm>
          <a:prstGeom prst="rect">
            <a:avLst/>
          </a:prstGeom>
          <a:noFill/>
        </p:spPr>
        <p:txBody>
          <a:bodyPr wrap="square" rtlCol="0" anchor="t">
            <a:spAutoFit/>
          </a:bodyPr>
          <a:lstStyle/>
          <a:p>
            <a:r>
              <a:rPr lang="zh-CN" altLang="en-US" sz="3600" b="1">
                <a:solidFill>
                  <a:srgbClr val="FF0000"/>
                </a:solidFill>
                <a:latin typeface="宋体" panose="02010600030101010101" pitchFamily="2" charset="-122"/>
                <a:ea typeface="宋体" panose="02010600030101010101" pitchFamily="2" charset="-122"/>
              </a:rPr>
              <a:t>√</a:t>
            </a:r>
          </a:p>
        </p:txBody>
      </p:sp>
      <p:sp>
        <p:nvSpPr>
          <p:cNvPr id="17" name="文本框 16"/>
          <p:cNvSpPr txBox="1"/>
          <p:nvPr/>
        </p:nvSpPr>
        <p:spPr>
          <a:xfrm>
            <a:off x="6538595" y="3568700"/>
            <a:ext cx="842645" cy="645160"/>
          </a:xfrm>
          <a:prstGeom prst="rect">
            <a:avLst/>
          </a:prstGeom>
          <a:noFill/>
        </p:spPr>
        <p:txBody>
          <a:bodyPr wrap="square" rtlCol="0" anchor="t">
            <a:spAutoFit/>
          </a:bodyPr>
          <a:lstStyle/>
          <a:p>
            <a:r>
              <a:rPr lang="zh-CN" altLang="en-US" sz="3600" b="1">
                <a:solidFill>
                  <a:srgbClr val="FF0000"/>
                </a:solidFill>
                <a:latin typeface="宋体" panose="02010600030101010101" pitchFamily="2" charset="-122"/>
                <a:ea typeface="宋体"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ssolve">
                                      <p:cBhvr>
                                        <p:cTn id="25" dur="500"/>
                                        <p:tgtEl>
                                          <p:spTgt spid="9"/>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ssolv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900" decel="100000" fill="hold"/>
                                        <p:tgtEl>
                                          <p:spTgt spid="13"/>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7"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900" decel="100000" fill="hold"/>
                                        <p:tgtEl>
                                          <p:spTgt spid="15"/>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7"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900" decel="100000" fill="hold"/>
                                        <p:tgtEl>
                                          <p:spTgt spid="12"/>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7"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900" decel="100000" fill="hold"/>
                                        <p:tgtEl>
                                          <p:spTgt spid="1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7"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1000"/>
                                        <p:tgtEl>
                                          <p:spTgt spid="14"/>
                                        </p:tgtEl>
                                      </p:cBhvr>
                                    </p:animEffect>
                                    <p:anim calcmode="lin" valueType="num">
                                      <p:cBhvr>
                                        <p:cTn id="66" dur="1000" fill="hold"/>
                                        <p:tgtEl>
                                          <p:spTgt spid="14"/>
                                        </p:tgtEl>
                                        <p:attrNameLst>
                                          <p:attrName>ppt_x</p:attrName>
                                        </p:attrNameLst>
                                      </p:cBhvr>
                                      <p:tavLst>
                                        <p:tav tm="0">
                                          <p:val>
                                            <p:strVal val="#ppt_x"/>
                                          </p:val>
                                        </p:tav>
                                        <p:tav tm="100000">
                                          <p:val>
                                            <p:strVal val="#ppt_x"/>
                                          </p:val>
                                        </p:tav>
                                      </p:tavLst>
                                    </p:anim>
                                    <p:anim calcmode="lin" valueType="num">
                                      <p:cBhvr>
                                        <p:cTn id="67" dur="900" decel="100000" fill="hold"/>
                                        <p:tgtEl>
                                          <p:spTgt spid="14"/>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37" presetClass="entr" presetSubtype="0"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900" decel="100000" fill="hold"/>
                                        <p:tgtEl>
                                          <p:spTgt spid="17"/>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P spid="7" grpId="0"/>
      <p:bldP spid="8" grpId="0"/>
      <p:bldP spid="9" grpId="0"/>
      <p:bldP spid="10" grpId="0"/>
      <p:bldP spid="12" grpId="0"/>
      <p:bldP spid="13" grpId="0"/>
      <p:bldP spid="14" grpId="0"/>
      <p:bldP spid="15" grpId="0"/>
      <p:bldP spid="16"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441325" y="931545"/>
            <a:ext cx="6337300" cy="583565"/>
          </a:xfrm>
          <a:prstGeom prst="rect">
            <a:avLst/>
          </a:prstGeom>
          <a:noFill/>
        </p:spPr>
        <p:txBody>
          <a:bodyPr wrap="square" rtlCol="0" anchor="t">
            <a:spAutoFit/>
          </a:bodyPr>
          <a:lstStyle/>
          <a:p>
            <a:r>
              <a:rPr lang="zh-CN" altLang="en-US" sz="3200" b="1"/>
              <a:t>二、连线</a:t>
            </a:r>
            <a:r>
              <a:rPr lang="zh-CN" altLang="en-US" sz="2000"/>
              <a:t> </a:t>
            </a:r>
          </a:p>
        </p:txBody>
      </p:sp>
      <p:sp>
        <p:nvSpPr>
          <p:cNvPr id="4" name="文本框 3"/>
          <p:cNvSpPr txBox="1"/>
          <p:nvPr/>
        </p:nvSpPr>
        <p:spPr>
          <a:xfrm>
            <a:off x="4167505" y="1206500"/>
            <a:ext cx="4850130" cy="3784600"/>
          </a:xfrm>
          <a:prstGeom prst="rect">
            <a:avLst/>
          </a:prstGeom>
          <a:noFill/>
        </p:spPr>
        <p:txBody>
          <a:bodyPr wrap="square" rtlCol="0" anchor="t">
            <a:spAutoFit/>
          </a:bodyPr>
          <a:lstStyle/>
          <a:p>
            <a:pPr fontAlgn="auto">
              <a:lnSpc>
                <a:spcPct val="200000"/>
              </a:lnSpc>
            </a:pPr>
            <a:r>
              <a:rPr lang="en-US" altLang="zh-CN" sz="2400" b="1" dirty="0">
                <a:solidFill>
                  <a:schemeClr val="tx1">
                    <a:lumMod val="95000"/>
                    <a:lumOff val="5000"/>
                  </a:schemeClr>
                </a:solidFill>
                <a:latin typeface="+mn-ea"/>
                <a:cs typeface="+mn-ea"/>
                <a:sym typeface="+mn-ea"/>
              </a:rPr>
              <a:t>A .</a:t>
            </a:r>
            <a:r>
              <a:rPr sz="2400" b="1" dirty="0">
                <a:solidFill>
                  <a:schemeClr val="tx1">
                    <a:lumMod val="95000"/>
                    <a:lumOff val="5000"/>
                  </a:schemeClr>
                </a:solidFill>
                <a:latin typeface="+mn-ea"/>
                <a:cs typeface="+mn-ea"/>
                <a:sym typeface="+mn-ea"/>
              </a:rPr>
              <a:t>形容心神不定非常惊慌的样子。</a:t>
            </a:r>
            <a:endParaRPr lang="en-US" altLang="zh-CN" sz="2400" b="1" dirty="0">
              <a:solidFill>
                <a:schemeClr val="tx1">
                  <a:lumMod val="95000"/>
                  <a:lumOff val="5000"/>
                </a:schemeClr>
              </a:solidFill>
              <a:latin typeface="+mn-ea"/>
              <a:cs typeface="+mn-ea"/>
              <a:sym typeface="+mn-ea"/>
            </a:endParaRPr>
          </a:p>
          <a:p>
            <a:pPr fontAlgn="auto">
              <a:lnSpc>
                <a:spcPct val="200000"/>
              </a:lnSpc>
            </a:pPr>
            <a:r>
              <a:rPr lang="en-US" altLang="zh-CN" sz="2400" b="1">
                <a:solidFill>
                  <a:schemeClr val="tx1">
                    <a:lumMod val="95000"/>
                    <a:lumOff val="5000"/>
                  </a:schemeClr>
                </a:solidFill>
                <a:latin typeface="+mn-ea"/>
                <a:cs typeface="+mn-ea"/>
                <a:sym typeface="+mn-ea"/>
              </a:rPr>
              <a:t>B .</a:t>
            </a:r>
            <a:r>
              <a:rPr lang="zh-CN" altLang="en-US" sz="2400" b="1">
                <a:solidFill>
                  <a:schemeClr val="tx1">
                    <a:lumMod val="95000"/>
                    <a:lumOff val="5000"/>
                  </a:schemeClr>
                </a:solidFill>
                <a:latin typeface="+mn-ea"/>
                <a:cs typeface="+mn-ea"/>
                <a:sym typeface="+mn-ea"/>
              </a:rPr>
              <a:t>无法摆脱或结束（只做“得”后面的补语）。</a:t>
            </a:r>
          </a:p>
          <a:p>
            <a:pPr fontAlgn="auto">
              <a:lnSpc>
                <a:spcPct val="200000"/>
              </a:lnSpc>
            </a:pPr>
            <a:r>
              <a:rPr lang="en-US" altLang="zh-CN" sz="2400" b="1">
                <a:solidFill>
                  <a:schemeClr val="tx1">
                    <a:lumMod val="95000"/>
                    <a:lumOff val="5000"/>
                  </a:schemeClr>
                </a:solidFill>
                <a:latin typeface="+mn-ea"/>
                <a:cs typeface="+mn-ea"/>
                <a:sym typeface="+mn-ea"/>
              </a:rPr>
              <a:t>C .</a:t>
            </a:r>
            <a:r>
              <a:rPr lang="zh-CN" altLang="en-US" sz="2400" b="1">
                <a:solidFill>
                  <a:schemeClr val="tx1">
                    <a:lumMod val="95000"/>
                    <a:lumOff val="5000"/>
                  </a:schemeClr>
                </a:solidFill>
                <a:latin typeface="+mn-ea"/>
                <a:cs typeface="+mn-ea"/>
                <a:sym typeface="+mn-ea"/>
              </a:rPr>
              <a:t>来势迅猛，不可抵挡。。</a:t>
            </a:r>
          </a:p>
          <a:p>
            <a:pPr fontAlgn="auto">
              <a:lnSpc>
                <a:spcPct val="200000"/>
              </a:lnSpc>
            </a:pPr>
            <a:r>
              <a:rPr lang="en-US" altLang="zh-CN" sz="2400" b="1">
                <a:solidFill>
                  <a:schemeClr val="tx1">
                    <a:lumMod val="95000"/>
                    <a:lumOff val="5000"/>
                  </a:schemeClr>
                </a:solidFill>
                <a:latin typeface="+mn-ea"/>
                <a:cs typeface="+mn-ea"/>
                <a:sym typeface="+mn-ea"/>
              </a:rPr>
              <a:t>D .</a:t>
            </a:r>
            <a:r>
              <a:rPr lang="zh-CN" altLang="en-US" sz="2400" b="1">
                <a:solidFill>
                  <a:schemeClr val="tx1">
                    <a:lumMod val="95000"/>
                    <a:lumOff val="5000"/>
                  </a:schemeClr>
                </a:solidFill>
                <a:latin typeface="+mn-ea"/>
                <a:cs typeface="+mn-ea"/>
                <a:sym typeface="+mn-ea"/>
              </a:rPr>
              <a:t>支配；统治；掌握。</a:t>
            </a:r>
          </a:p>
        </p:txBody>
      </p:sp>
      <p:sp>
        <p:nvSpPr>
          <p:cNvPr id="10" name="文本框 9"/>
          <p:cNvSpPr txBox="1"/>
          <p:nvPr/>
        </p:nvSpPr>
        <p:spPr>
          <a:xfrm>
            <a:off x="728345" y="1790700"/>
            <a:ext cx="1578610" cy="3046095"/>
          </a:xfrm>
          <a:prstGeom prst="rect">
            <a:avLst/>
          </a:prstGeom>
          <a:noFill/>
        </p:spPr>
        <p:txBody>
          <a:bodyPr wrap="square" rtlCol="0">
            <a:spAutoFit/>
          </a:bodyPr>
          <a:lstStyle/>
          <a:p>
            <a:r>
              <a:rPr lang="zh-CN" altLang="en-US" sz="2400" b="1" noProof="0" dirty="0">
                <a:ln>
                  <a:noFill/>
                </a:ln>
                <a:gradFill>
                  <a:gsLst>
                    <a:gs pos="0">
                      <a:srgbClr val="E30000"/>
                    </a:gs>
                    <a:gs pos="100000">
                      <a:srgbClr val="760303"/>
                    </a:gs>
                  </a:gsLst>
                  <a:lin scaled="0"/>
                </a:gradFill>
                <a:effectLst/>
                <a:uLnTx/>
                <a:uFillTx/>
                <a:latin typeface="+mn-ea"/>
                <a:sym typeface="+mn-ea"/>
              </a:rPr>
              <a:t>不可开交</a:t>
            </a:r>
          </a:p>
          <a:p>
            <a:r>
              <a:rPr lang="zh-CN" altLang="en-US" sz="2400" b="1" noProof="0" dirty="0">
                <a:ln>
                  <a:noFill/>
                </a:ln>
                <a:gradFill>
                  <a:gsLst>
                    <a:gs pos="0">
                      <a:srgbClr val="E30000"/>
                    </a:gs>
                    <a:gs pos="100000">
                      <a:srgbClr val="760303"/>
                    </a:gs>
                  </a:gsLst>
                  <a:lin scaled="0"/>
                </a:gradFill>
                <a:effectLst/>
                <a:uLnTx/>
                <a:uFillTx/>
                <a:latin typeface="+mn-ea"/>
                <a:sym typeface="+mn-ea"/>
              </a:rPr>
              <a:t>        势不可挡 </a:t>
            </a:r>
          </a:p>
          <a:p>
            <a:endParaRPr lang="zh-CN" altLang="en-US" sz="2400" b="1" noProof="0" dirty="0">
              <a:ln>
                <a:noFill/>
              </a:ln>
              <a:gradFill>
                <a:gsLst>
                  <a:gs pos="0">
                    <a:srgbClr val="E30000"/>
                  </a:gs>
                  <a:gs pos="100000">
                    <a:srgbClr val="760303"/>
                  </a:gs>
                </a:gsLst>
                <a:lin scaled="0"/>
              </a:gradFill>
              <a:effectLst/>
              <a:uLnTx/>
              <a:uFillTx/>
              <a:latin typeface="+mn-ea"/>
              <a:sym typeface="+mn-ea"/>
            </a:endParaRPr>
          </a:p>
          <a:p>
            <a:r>
              <a:rPr lang="zh-CN" altLang="en-US" sz="2400" b="1" noProof="0" dirty="0">
                <a:ln>
                  <a:noFill/>
                </a:ln>
                <a:gradFill>
                  <a:gsLst>
                    <a:gs pos="0">
                      <a:srgbClr val="E30000"/>
                    </a:gs>
                    <a:gs pos="100000">
                      <a:srgbClr val="760303"/>
                    </a:gs>
                  </a:gsLst>
                  <a:lin scaled="0"/>
                </a:gradFill>
                <a:effectLst/>
                <a:uLnTx/>
                <a:uFillTx/>
                <a:latin typeface="+mn-ea"/>
                <a:sym typeface="+mn-ea"/>
              </a:rPr>
              <a:t>主宰    </a:t>
            </a:r>
          </a:p>
          <a:p>
            <a:endParaRPr lang="zh-CN" altLang="en-US" sz="2400" b="1" noProof="0" dirty="0">
              <a:ln>
                <a:noFill/>
              </a:ln>
              <a:gradFill>
                <a:gsLst>
                  <a:gs pos="0">
                    <a:srgbClr val="E30000"/>
                  </a:gs>
                  <a:gs pos="100000">
                    <a:srgbClr val="760303"/>
                  </a:gs>
                </a:gsLst>
                <a:lin scaled="0"/>
              </a:gradFill>
              <a:effectLst/>
              <a:uLnTx/>
              <a:uFillTx/>
              <a:latin typeface="+mn-ea"/>
              <a:sym typeface="+mn-ea"/>
            </a:endParaRPr>
          </a:p>
          <a:p>
            <a:r>
              <a:rPr lang="en-US" altLang="zh-CN" sz="2400" b="1" noProof="0" dirty="0">
                <a:ln>
                  <a:noFill/>
                </a:ln>
                <a:gradFill>
                  <a:gsLst>
                    <a:gs pos="0">
                      <a:srgbClr val="E30000"/>
                    </a:gs>
                    <a:gs pos="100000">
                      <a:srgbClr val="760303"/>
                    </a:gs>
                  </a:gsLst>
                  <a:lin scaled="0"/>
                </a:gradFill>
                <a:effectLst/>
                <a:uLnTx/>
                <a:uFillTx/>
                <a:latin typeface="+mn-ea"/>
                <a:sym typeface="+mn-ea"/>
              </a:rPr>
              <a:t>失魂落魄</a:t>
            </a:r>
            <a:endParaRPr kumimoji="0" lang="en-US" altLang="zh-CN" sz="2400" b="1" i="0" u="none" strike="noStrike" kern="1200" cap="none" spc="0" normalizeH="0" baseline="0" noProof="0" dirty="0">
              <a:ln>
                <a:noFill/>
              </a:ln>
              <a:gradFill>
                <a:gsLst>
                  <a:gs pos="0">
                    <a:srgbClr val="E30000"/>
                  </a:gs>
                  <a:gs pos="100000">
                    <a:srgbClr val="760303"/>
                  </a:gs>
                </a:gsLst>
                <a:lin scaled="0"/>
              </a:gradFill>
              <a:effectLst/>
              <a:uLnTx/>
              <a:uFillTx/>
              <a:latin typeface="+mn-ea"/>
              <a:ea typeface="+mn-ea"/>
              <a:cs typeface="+mn-cs"/>
            </a:endParaRPr>
          </a:p>
          <a:p>
            <a:endParaRPr kumimoji="0" lang="en-US" altLang="zh-CN" sz="2400" b="1" i="0" u="none" strike="noStrike" kern="1200" cap="none" spc="0" normalizeH="0" baseline="0" noProof="0" dirty="0">
              <a:ln>
                <a:noFill/>
              </a:ln>
              <a:gradFill>
                <a:gsLst>
                  <a:gs pos="0">
                    <a:srgbClr val="E30000"/>
                  </a:gs>
                  <a:gs pos="100000">
                    <a:srgbClr val="760303"/>
                  </a:gs>
                </a:gsLst>
                <a:lin scaled="0"/>
              </a:gradFill>
              <a:effectLst/>
              <a:uLnTx/>
              <a:uFillTx/>
              <a:latin typeface="+mn-ea"/>
              <a:ea typeface="+mn-ea"/>
              <a:cs typeface="+mn-cs"/>
            </a:endParaRPr>
          </a:p>
        </p:txBody>
      </p:sp>
      <p:cxnSp>
        <p:nvCxnSpPr>
          <p:cNvPr id="11" name="直接连接符 10"/>
          <p:cNvCxnSpPr/>
          <p:nvPr/>
        </p:nvCxnSpPr>
        <p:spPr>
          <a:xfrm>
            <a:off x="1978660" y="2067560"/>
            <a:ext cx="2232660" cy="79248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直接连接符 11"/>
          <p:cNvCxnSpPr/>
          <p:nvPr/>
        </p:nvCxnSpPr>
        <p:spPr>
          <a:xfrm>
            <a:off x="2051050" y="2715895"/>
            <a:ext cx="2232025" cy="122428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直接连接符 12"/>
          <p:cNvCxnSpPr/>
          <p:nvPr/>
        </p:nvCxnSpPr>
        <p:spPr>
          <a:xfrm>
            <a:off x="1474470" y="3435985"/>
            <a:ext cx="2736850" cy="116459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直接连接符 13"/>
          <p:cNvCxnSpPr/>
          <p:nvPr/>
        </p:nvCxnSpPr>
        <p:spPr>
          <a:xfrm flipV="1">
            <a:off x="1979930" y="1779905"/>
            <a:ext cx="2231390" cy="237617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文本框 1"/>
          <p:cNvSpPr txBox="1">
            <a:spLocks noChangeArrowheads="1"/>
          </p:cNvSpPr>
          <p:nvPr/>
        </p:nvSpPr>
        <p:spPr bwMode="auto">
          <a:xfrm>
            <a:off x="869315" y="1156970"/>
            <a:ext cx="7208520" cy="916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15000"/>
              </a:lnSpc>
              <a:spcBef>
                <a:spcPts val="900"/>
              </a:spcBef>
            </a:pPr>
            <a:r>
              <a:rPr sz="2400" dirty="0">
                <a:latin typeface="微软雅黑" panose="020B0503020204020204" charset="-122"/>
                <a:ea typeface="微软雅黑" panose="020B0503020204020204" charset="-122"/>
                <a:cs typeface="微软雅黑" panose="020B0503020204020204" charset="-122"/>
              </a:rPr>
              <a:t>“诺曼底号”遇难时，哈尔威船长是怎么做的？你从中感受到他怎样的品质？</a:t>
            </a:r>
          </a:p>
        </p:txBody>
      </p:sp>
      <p:pic>
        <p:nvPicPr>
          <p:cNvPr id="3" name="图片 2" descr="图标"/>
          <p:cNvPicPr>
            <a:picLocks noChangeAspect="1"/>
          </p:cNvPicPr>
          <p:nvPr/>
        </p:nvPicPr>
        <p:blipFill>
          <a:blip r:embed="rId2"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tretch>
            <a:fillRect/>
          </a:stretch>
        </p:blipFill>
        <p:spPr>
          <a:xfrm>
            <a:off x="471170" y="1290955"/>
            <a:ext cx="296545" cy="302895"/>
          </a:xfrm>
          <a:prstGeom prst="rect">
            <a:avLst/>
          </a:prstGeom>
        </p:spPr>
      </p:pic>
      <p:pic>
        <p:nvPicPr>
          <p:cNvPr id="11" name="图片 10" descr="通用的"/>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4000" y="581025"/>
            <a:ext cx="2056425" cy="576004"/>
          </a:xfrm>
          <a:prstGeom prst="rect">
            <a:avLst/>
          </a:prstGeom>
        </p:spPr>
      </p:pic>
      <p:sp>
        <p:nvSpPr>
          <p:cNvPr id="5" name="文本框 4"/>
          <p:cNvSpPr txBox="1"/>
          <p:nvPr/>
        </p:nvSpPr>
        <p:spPr>
          <a:xfrm>
            <a:off x="686435" y="638810"/>
            <a:ext cx="1624330" cy="460375"/>
          </a:xfrm>
          <a:prstGeom prst="rect">
            <a:avLst/>
          </a:prstGeom>
          <a:noFill/>
        </p:spPr>
        <p:txBody>
          <a:bodyPr wrap="square" rtlCol="0">
            <a:spAutoFit/>
          </a:bodyPr>
          <a:lstStyle/>
          <a:p>
            <a:r>
              <a:rPr lang="zh-CN" altLang="en-US" sz="2400" b="1"/>
              <a:t>教材习题</a:t>
            </a:r>
          </a:p>
        </p:txBody>
      </p:sp>
      <p:sp>
        <p:nvSpPr>
          <p:cNvPr id="6" name="文本框 5"/>
          <p:cNvSpPr txBox="1"/>
          <p:nvPr/>
        </p:nvSpPr>
        <p:spPr>
          <a:xfrm>
            <a:off x="869315" y="1970405"/>
            <a:ext cx="7348855" cy="1197700"/>
          </a:xfrm>
          <a:prstGeom prst="rect">
            <a:avLst/>
          </a:prstGeom>
          <a:noFill/>
        </p:spPr>
        <p:txBody>
          <a:bodyPr wrap="square" rtlCol="0" anchor="t">
            <a:spAutoFit/>
          </a:bodyPr>
          <a:lstStyle/>
          <a:p>
            <a:pPr fontAlgn="auto">
              <a:lnSpc>
                <a:spcPct val="140000"/>
              </a:lnSpc>
            </a:pPr>
            <a:r>
              <a:rPr lang="en-US" altLang="zh-CN" b="1" dirty="0">
                <a:solidFill>
                  <a:srgbClr val="0000FF"/>
                </a:solidFill>
              </a:rPr>
              <a:t>   </a:t>
            </a:r>
            <a:r>
              <a:rPr lang="en-US" altLang="zh-CN" b="1" dirty="0">
                <a:solidFill>
                  <a:srgbClr val="0000FF"/>
                </a:solidFill>
                <a:latin typeface="+mn-ea"/>
                <a:cs typeface="+mn-ea"/>
              </a:rPr>
              <a:t>   </a:t>
            </a:r>
            <a:r>
              <a:rPr lang="zh-CN" altLang="en-US" b="1" dirty="0">
                <a:solidFill>
                  <a:srgbClr val="0000FF"/>
                </a:solidFill>
                <a:latin typeface="+mn-ea"/>
                <a:cs typeface="+mn-ea"/>
              </a:rPr>
              <a:t>“诺曼底号”遇难时，哈尔威船长先消除惊恐，强调“必须把六十人救出去”；再了解情况，确保没有其他险情；然后整顿纪律，优先救出弱势群体；再然后，指示“快干”；最后确保全体人员获救。</a:t>
            </a:r>
          </a:p>
        </p:txBody>
      </p:sp>
      <p:sp>
        <p:nvSpPr>
          <p:cNvPr id="2" name="文本框 1"/>
          <p:cNvSpPr txBox="1"/>
          <p:nvPr/>
        </p:nvSpPr>
        <p:spPr>
          <a:xfrm>
            <a:off x="869315" y="3219822"/>
            <a:ext cx="6969760" cy="778931"/>
          </a:xfrm>
          <a:prstGeom prst="rect">
            <a:avLst/>
          </a:prstGeom>
          <a:noFill/>
        </p:spPr>
        <p:txBody>
          <a:bodyPr wrap="square" rtlCol="0" anchor="t">
            <a:spAutoFit/>
          </a:bodyPr>
          <a:lstStyle/>
          <a:p>
            <a:pPr fontAlgn="auto">
              <a:lnSpc>
                <a:spcPct val="130000"/>
              </a:lnSpc>
            </a:pPr>
            <a:r>
              <a:rPr lang="zh-CN" altLang="en-US" b="1" dirty="0">
                <a:solidFill>
                  <a:srgbClr val="0000FF"/>
                </a:solidFill>
                <a:sym typeface="+mn-ea"/>
              </a:rPr>
              <a:t>体会：我们从中能感受到哈尔威船长临危不乱、镇定自若、关心弱者、 忠于职守、舍己救人并不惜以身殉职的高贵品质。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2.5"/>
                                          </p:val>
                                        </p:tav>
                                        <p:tav tm="100000">
                                          <p:val>
                                            <p:strVal val="#ppt_w"/>
                                          </p:val>
                                        </p:tav>
                                      </p:tavLst>
                                    </p:anim>
                                    <p:anim calcmode="lin" valueType="num">
                                      <p:cBhvr>
                                        <p:cTn id="8" dur="500" fill="hold"/>
                                        <p:tgtEl>
                                          <p:spTgt spid="6"/>
                                        </p:tgtEl>
                                        <p:attrNameLst>
                                          <p:attrName>ppt_h</p:attrName>
                                        </p:attrNameLst>
                                      </p:cBhvr>
                                      <p:tavLst>
                                        <p:tav tm="0">
                                          <p:val>
                                            <p:strVal val="#ppt_h*0.01"/>
                                          </p:val>
                                        </p:tav>
                                        <p:tav tm="100000">
                                          <p:val>
                                            <p:strVal val="#ppt_h"/>
                                          </p:val>
                                        </p:tav>
                                      </p:tavLst>
                                    </p:anim>
                                    <p:anim calcmode="lin" valueType="num">
                                      <p:cBhvr>
                                        <p:cTn id="9" dur="500" fill="hold"/>
                                        <p:tgtEl>
                                          <p:spTgt spid="6"/>
                                        </p:tgtEl>
                                        <p:attrNameLst>
                                          <p:attrName>ppt_x</p:attrName>
                                        </p:attrNameLst>
                                      </p:cBhvr>
                                      <p:tavLst>
                                        <p:tav tm="0">
                                          <p:val>
                                            <p:strVal val="#ppt_x"/>
                                          </p:val>
                                        </p:tav>
                                        <p:tav tm="100000">
                                          <p:val>
                                            <p:strVal val="#ppt_x"/>
                                          </p:val>
                                        </p:tav>
                                      </p:tavLst>
                                    </p:anim>
                                    <p:anim calcmode="lin" valueType="num">
                                      <p:cBhvr>
                                        <p:cTn id="10" dur="500" fill="hold"/>
                                        <p:tgtEl>
                                          <p:spTgt spid="6"/>
                                        </p:tgtEl>
                                        <p:attrNameLst>
                                          <p:attrName>ppt_y</p:attrName>
                                        </p:attrNameLst>
                                      </p:cBhvr>
                                      <p:tavLst>
                                        <p:tav tm="0">
                                          <p:val>
                                            <p:strVal val="#ppt_h+1"/>
                                          </p:val>
                                        </p:tav>
                                        <p:tav tm="100000">
                                          <p:val>
                                            <p:strVal val="#ppt_y"/>
                                          </p:val>
                                        </p:tav>
                                      </p:tavLst>
                                    </p:anim>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1" nodeType="clickEffect">
                                  <p:stCondLst>
                                    <p:cond delay="0"/>
                                  </p:stCondLst>
                                  <p:childTnLst>
                                    <p:set>
                                      <p:cBhvr>
                                        <p:cTn id="15" dur="1" fill="hold">
                                          <p:stCondLst>
                                            <p:cond delay="0"/>
                                          </p:stCondLst>
                                        </p:cTn>
                                        <p:tgtEl>
                                          <p:spTgt spid="6"/>
                                        </p:tgtEl>
                                        <p:attrNameLst>
                                          <p:attrName>style.visibility</p:attrName>
                                        </p:attrNameLst>
                                      </p:cBhvr>
                                      <p:to>
                                        <p:strVal val="hidden"/>
                                      </p:to>
                                    </p:set>
                                  </p:childTnLst>
                                </p:cTn>
                              </p:par>
                              <p:par>
                                <p:cTn id="16" presetID="22" presetClass="entr" presetSubtype="4"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2"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图标"/>
          <p:cNvPicPr>
            <a:picLocks noChangeAspect="1"/>
          </p:cNvPicPr>
          <p:nvPr/>
        </p:nvPicPr>
        <p:blipFill>
          <a:blip r:embed="rId2"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tretch>
            <a:fillRect/>
          </a:stretch>
        </p:blipFill>
        <p:spPr>
          <a:xfrm>
            <a:off x="807085" y="1875790"/>
            <a:ext cx="306070" cy="281940"/>
          </a:xfrm>
          <a:prstGeom prst="rect">
            <a:avLst/>
          </a:prstGeom>
        </p:spPr>
      </p:pic>
      <p:sp>
        <p:nvSpPr>
          <p:cNvPr id="4" name="文本框 3"/>
          <p:cNvSpPr txBox="1"/>
          <p:nvPr/>
        </p:nvSpPr>
        <p:spPr>
          <a:xfrm>
            <a:off x="1209675" y="1689100"/>
            <a:ext cx="6724650" cy="1050290"/>
          </a:xfrm>
          <a:prstGeom prst="rect">
            <a:avLst/>
          </a:prstGeom>
          <a:noFill/>
        </p:spPr>
        <p:txBody>
          <a:bodyPr wrap="square" rtlCol="0" anchor="t">
            <a:spAutoFit/>
          </a:bodyPr>
          <a:lstStyle/>
          <a:p>
            <a:pPr fontAlgn="auto">
              <a:lnSpc>
                <a:spcPct val="130000"/>
              </a:lnSpc>
            </a:pPr>
            <a:r>
              <a:rPr lang="zh-CN" altLang="en-US" sz="2400">
                <a:solidFill>
                  <a:schemeClr val="tx1"/>
                </a:solidFill>
                <a:latin typeface="微软雅黑" panose="020B0503020204020204" charset="-122"/>
                <a:ea typeface="微软雅黑" panose="020B0503020204020204" charset="-122"/>
                <a:sym typeface="+mn-ea"/>
              </a:rPr>
              <a:t>哈尔威船长的英雄壮举，让你对生命有了怎样的体会？</a:t>
            </a:r>
          </a:p>
        </p:txBody>
      </p:sp>
      <p:sp>
        <p:nvSpPr>
          <p:cNvPr id="5" name="文本框 4"/>
          <p:cNvSpPr txBox="1"/>
          <p:nvPr/>
        </p:nvSpPr>
        <p:spPr>
          <a:xfrm>
            <a:off x="2329180" y="2901950"/>
            <a:ext cx="4485640" cy="570865"/>
          </a:xfrm>
          <a:prstGeom prst="rect">
            <a:avLst/>
          </a:prstGeom>
          <a:noFill/>
        </p:spPr>
        <p:txBody>
          <a:bodyPr wrap="square" rtlCol="0" anchor="t">
            <a:spAutoFit/>
          </a:bodyPr>
          <a:lstStyle/>
          <a:p>
            <a:pPr fontAlgn="auto">
              <a:lnSpc>
                <a:spcPct val="130000"/>
              </a:lnSpc>
            </a:pPr>
            <a:r>
              <a:rPr lang="zh-CN" altLang="en-US" sz="2400" b="1" dirty="0">
                <a:solidFill>
                  <a:srgbClr val="FF0000"/>
                </a:solidFill>
                <a:sym typeface="+mn-ea"/>
              </a:rPr>
              <a:t>答案可参考前文</a:t>
            </a:r>
            <a:r>
              <a:rPr lang="en-US" altLang="zh-CN" sz="2400" b="1" dirty="0" err="1">
                <a:solidFill>
                  <a:srgbClr val="FF0000"/>
                </a:solidFill>
                <a:sym typeface="+mn-ea"/>
              </a:rPr>
              <a:t>ppt</a:t>
            </a:r>
            <a:r>
              <a:rPr lang="zh-CN" altLang="en-US" sz="2400" b="1" dirty="0">
                <a:solidFill>
                  <a:srgbClr val="FF0000"/>
                </a:solidFill>
                <a:sym typeface="+mn-ea"/>
              </a:rPr>
              <a:t>。</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图片 10" descr="通用的"/>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0345" y="582295"/>
            <a:ext cx="2056425" cy="576004"/>
          </a:xfrm>
          <a:prstGeom prst="rect">
            <a:avLst/>
          </a:prstGeom>
        </p:spPr>
      </p:pic>
      <p:sp>
        <p:nvSpPr>
          <p:cNvPr id="2" name="文本框 1"/>
          <p:cNvSpPr txBox="1"/>
          <p:nvPr/>
        </p:nvSpPr>
        <p:spPr>
          <a:xfrm>
            <a:off x="610870" y="640080"/>
            <a:ext cx="1562100" cy="460375"/>
          </a:xfrm>
          <a:prstGeom prst="rect">
            <a:avLst/>
          </a:prstGeom>
          <a:noFill/>
        </p:spPr>
        <p:txBody>
          <a:bodyPr wrap="square" rtlCol="0">
            <a:spAutoFit/>
          </a:bodyPr>
          <a:lstStyle/>
          <a:p>
            <a:r>
              <a:rPr lang="zh-CN" altLang="en-US" sz="2400" b="1"/>
              <a:t>拓展空间</a:t>
            </a:r>
          </a:p>
        </p:txBody>
      </p:sp>
      <p:sp>
        <p:nvSpPr>
          <p:cNvPr id="4" name="文本框 3"/>
          <p:cNvSpPr txBox="1"/>
          <p:nvPr/>
        </p:nvSpPr>
        <p:spPr>
          <a:xfrm>
            <a:off x="356870" y="1380490"/>
            <a:ext cx="4284980" cy="521970"/>
          </a:xfrm>
          <a:prstGeom prst="rect">
            <a:avLst/>
          </a:prstGeom>
          <a:noFill/>
        </p:spPr>
        <p:txBody>
          <a:bodyPr wrap="square" rtlCol="0" anchor="t">
            <a:spAutoFit/>
          </a:bodyPr>
          <a:lstStyle/>
          <a:p>
            <a:pPr algn="ctr"/>
            <a:r>
              <a:rPr lang="zh-CN" altLang="en-US" sz="2800">
                <a:solidFill>
                  <a:srgbClr val="FF0000"/>
                </a:solidFill>
                <a:latin typeface="宋体" panose="02010600030101010101" pitchFamily="2" charset="-122"/>
                <a:ea typeface="宋体" panose="02010600030101010101" pitchFamily="2" charset="-122"/>
                <a:cs typeface="微软雅黑" panose="020B0503020204020204" charset="-122"/>
              </a:rPr>
              <a:t>★</a:t>
            </a:r>
            <a:r>
              <a:rPr lang="zh-CN" altLang="en-US" sz="2800">
                <a:solidFill>
                  <a:srgbClr val="FF0000"/>
                </a:solidFill>
                <a:latin typeface="微软雅黑" panose="020B0503020204020204" charset="-122"/>
                <a:ea typeface="微软雅黑" panose="020B0503020204020204" charset="-122"/>
                <a:cs typeface="微软雅黑" panose="020B0503020204020204" charset="-122"/>
              </a:rPr>
              <a:t>关于舍己为人的名言</a:t>
            </a:r>
          </a:p>
        </p:txBody>
      </p:sp>
      <p:sp>
        <p:nvSpPr>
          <p:cNvPr id="7" name="文本框 6"/>
          <p:cNvSpPr txBox="1"/>
          <p:nvPr/>
        </p:nvSpPr>
        <p:spPr>
          <a:xfrm>
            <a:off x="762000" y="2124710"/>
            <a:ext cx="7520940" cy="2306955"/>
          </a:xfrm>
          <a:prstGeom prst="rect">
            <a:avLst/>
          </a:prstGeom>
          <a:noFill/>
        </p:spPr>
        <p:txBody>
          <a:bodyPr wrap="square" rtlCol="0" anchor="t">
            <a:spAutoFit/>
          </a:bodyPr>
          <a:lstStyle/>
          <a:p>
            <a:pPr indent="0" algn="l" fontAlgn="auto">
              <a:lnSpc>
                <a:spcPct val="150000"/>
              </a:lnSpc>
            </a:pPr>
            <a:r>
              <a:rPr lang="zh-CN" altLang="en-US" sz="2400">
                <a:solidFill>
                  <a:srgbClr val="FF0000"/>
                </a:solidFill>
                <a:latin typeface="宋体" panose="02010600030101010101" pitchFamily="2" charset="-122"/>
                <a:ea typeface="宋体" panose="02010600030101010101" pitchFamily="2" charset="-122"/>
                <a:sym typeface="+mn-ea"/>
              </a:rPr>
              <a:t>◆</a:t>
            </a:r>
            <a:r>
              <a:rPr lang="zh-CN" altLang="en-US" sz="2400" b="1">
                <a:solidFill>
                  <a:srgbClr val="0000FF"/>
                </a:solidFill>
              </a:rPr>
              <a:t>鞠躬尽瘁，死而后已。                              ———诸葛亮</a:t>
            </a:r>
          </a:p>
          <a:p>
            <a:pPr indent="0" fontAlgn="auto">
              <a:lnSpc>
                <a:spcPct val="150000"/>
              </a:lnSpc>
            </a:pPr>
            <a:r>
              <a:rPr lang="zh-CN" altLang="en-US" sz="2400">
                <a:solidFill>
                  <a:srgbClr val="FF0000"/>
                </a:solidFill>
                <a:latin typeface="宋体" panose="02010600030101010101" pitchFamily="2" charset="-122"/>
                <a:ea typeface="宋体" panose="02010600030101010101" pitchFamily="2" charset="-122"/>
                <a:sym typeface="+mn-ea"/>
              </a:rPr>
              <a:t>◆</a:t>
            </a:r>
            <a:r>
              <a:rPr lang="zh-CN" altLang="en-US" sz="2400" b="1">
                <a:solidFill>
                  <a:srgbClr val="0000FF"/>
                </a:solidFill>
              </a:rPr>
              <a:t> 先天下之忧而忧，后天下之乐而乐。  ———范仲淹</a:t>
            </a:r>
            <a:r>
              <a:rPr lang="zh-CN" altLang="en-US" sz="2400">
                <a:solidFill>
                  <a:srgbClr val="FF0000"/>
                </a:solidFill>
                <a:latin typeface="宋体" panose="02010600030101010101" pitchFamily="2" charset="-122"/>
                <a:ea typeface="宋体" panose="02010600030101010101" pitchFamily="2" charset="-122"/>
                <a:sym typeface="+mn-ea"/>
              </a:rPr>
              <a:t>◆</a:t>
            </a:r>
            <a:r>
              <a:rPr lang="zh-CN" altLang="en-US" sz="2400" b="1">
                <a:solidFill>
                  <a:srgbClr val="0000FF"/>
                </a:solidFill>
                <a:latin typeface="宋体" panose="02010600030101010101" pitchFamily="2" charset="-122"/>
                <a:ea typeface="宋体" panose="02010600030101010101" pitchFamily="2" charset="-122"/>
                <a:sym typeface="+mn-ea"/>
              </a:rPr>
              <a:t>春蚕到死丝方尽，蜡炬成灰泪始干。 </a:t>
            </a:r>
            <a:r>
              <a:rPr lang="zh-CN" altLang="en-US" sz="2400" b="1">
                <a:solidFill>
                  <a:srgbClr val="0000FF"/>
                </a:solidFill>
                <a:sym typeface="+mn-ea"/>
              </a:rPr>
              <a:t>———</a:t>
            </a:r>
            <a:r>
              <a:rPr lang="zh-CN" altLang="en-US" sz="2400" b="1">
                <a:solidFill>
                  <a:srgbClr val="0000FF"/>
                </a:solidFill>
                <a:latin typeface="宋体" panose="02010600030101010101" pitchFamily="2" charset="-122"/>
                <a:ea typeface="宋体" panose="02010600030101010101" pitchFamily="2" charset="-122"/>
                <a:sym typeface="+mn-ea"/>
              </a:rPr>
              <a:t>李商隐  </a:t>
            </a:r>
            <a:r>
              <a:rPr lang="zh-CN" altLang="en-US" sz="2400">
                <a:solidFill>
                  <a:srgbClr val="FF0000"/>
                </a:solidFill>
                <a:latin typeface="宋体" panose="02010600030101010101" pitchFamily="2" charset="-122"/>
                <a:ea typeface="宋体" panose="02010600030101010101" pitchFamily="2" charset="-122"/>
                <a:sym typeface="+mn-ea"/>
              </a:rPr>
              <a:t>◆</a:t>
            </a:r>
            <a:r>
              <a:rPr lang="zh-CN" altLang="en-US" sz="2400" b="1">
                <a:solidFill>
                  <a:srgbClr val="0000FF"/>
                </a:solidFill>
                <a:latin typeface="宋体" panose="02010600030101010101" pitchFamily="2" charset="-122"/>
                <a:ea typeface="宋体" panose="02010600030101010101" pitchFamily="2" charset="-122"/>
                <a:sym typeface="+mn-ea"/>
              </a:rPr>
              <a:t>为人民利益而死，就比泰山还重。   </a:t>
            </a:r>
            <a:r>
              <a:rPr lang="zh-CN" altLang="en-US" sz="2400" b="1">
                <a:solidFill>
                  <a:srgbClr val="0000FF"/>
                </a:solidFill>
                <a:sym typeface="+mn-ea"/>
              </a:rPr>
              <a:t>———</a:t>
            </a:r>
            <a:r>
              <a:rPr lang="zh-CN" altLang="en-US" sz="2400" b="1">
                <a:solidFill>
                  <a:srgbClr val="0000FF"/>
                </a:solidFill>
                <a:latin typeface="宋体" panose="02010600030101010101" pitchFamily="2" charset="-122"/>
                <a:ea typeface="宋体" panose="02010600030101010101" pitchFamily="2" charset="-122"/>
                <a:sym typeface="+mn-ea"/>
              </a:rPr>
              <a:t>毛泽东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文本框 4"/>
          <p:cNvSpPr txBox="1"/>
          <p:nvPr/>
        </p:nvSpPr>
        <p:spPr>
          <a:xfrm>
            <a:off x="758825" y="1267460"/>
            <a:ext cx="7326630" cy="2889885"/>
          </a:xfrm>
          <a:prstGeom prst="rect">
            <a:avLst/>
          </a:prstGeom>
          <a:noFill/>
        </p:spPr>
        <p:txBody>
          <a:bodyPr wrap="square" rtlCol="0" anchor="t">
            <a:spAutoFit/>
          </a:bodyPr>
          <a:lstStyle/>
          <a:p>
            <a:pPr marL="514350" indent="-514350" eaLnBrk="1" hangingPunct="1">
              <a:lnSpc>
                <a:spcPct val="130000"/>
              </a:lnSpc>
              <a:buFont typeface="Times New Roman" panose="02020603050405020304" pitchFamily="18" charset="0"/>
              <a:buAutoNum type="arabicPeriod"/>
            </a:pPr>
            <a:r>
              <a:rPr lang="zh-CN" altLang="en-US" sz="2800" b="1" dirty="0">
                <a:solidFill>
                  <a:schemeClr val="tx1"/>
                </a:solidFill>
                <a:latin typeface="宋体" panose="02010600030101010101" pitchFamily="2" charset="-122"/>
                <a:ea typeface="宋体" panose="02010600030101010101" pitchFamily="2" charset="-122"/>
                <a:sym typeface="+mn-ea"/>
              </a:rPr>
              <a:t>熟读课文，会认会写课文中的生字词，体会哈尔威船长临危不乱、忠于职守、舍己为人的崇高精神。</a:t>
            </a:r>
          </a:p>
          <a:p>
            <a:pPr marL="514350" indent="-514350" eaLnBrk="1" hangingPunct="1">
              <a:lnSpc>
                <a:spcPct val="130000"/>
              </a:lnSpc>
              <a:buFont typeface="Times New Roman" panose="02020603050405020304" pitchFamily="18" charset="0"/>
              <a:buAutoNum type="arabicPeriod"/>
            </a:pPr>
            <a:r>
              <a:rPr lang="zh-CN" altLang="en-US" sz="2800" b="1" dirty="0">
                <a:solidFill>
                  <a:schemeClr val="tx1"/>
                </a:solidFill>
                <a:latin typeface="宋体" panose="02010600030101010101" pitchFamily="2" charset="-122"/>
                <a:ea typeface="宋体" panose="02010600030101010101" pitchFamily="2" charset="-122"/>
              </a:rPr>
              <a:t>课下认真体会运用语言描写表现人物品质的写作手法，并尝试写一篇小作文。</a:t>
            </a:r>
          </a:p>
        </p:txBody>
      </p:sp>
      <p:grpSp>
        <p:nvGrpSpPr>
          <p:cNvPr id="55298" name="组合 2"/>
          <p:cNvGrpSpPr/>
          <p:nvPr/>
        </p:nvGrpSpPr>
        <p:grpSpPr>
          <a:xfrm>
            <a:off x="758508" y="621983"/>
            <a:ext cx="2565400" cy="645160"/>
            <a:chOff x="1357529" y="484071"/>
            <a:chExt cx="2564666" cy="645160"/>
          </a:xfrm>
        </p:grpSpPr>
        <p:sp>
          <p:nvSpPr>
            <p:cNvPr id="6" name="AutoShape 59"/>
            <p:cNvSpPr/>
            <p:nvPr/>
          </p:nvSpPr>
          <p:spPr bwMode="auto">
            <a:xfrm>
              <a:off x="1357529" y="596783"/>
              <a:ext cx="360259" cy="35877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0000"/>
            </a:solidFill>
            <a:ln>
              <a:noFill/>
            </a:ln>
            <a:effectLst/>
          </p:spPr>
          <p:txBody>
            <a:bodyPr lIns="19050" tIns="19050" rIns="19050" bIns="19050" anchor="ctr"/>
            <a:lstStyle/>
            <a:p>
              <a:pPr marL="0" marR="0" lvl="0" indent="0" algn="ctr" defTabSz="228600" rtl="0" eaLnBrk="0" fontAlgn="auto" latinLnBrk="0" hangingPunct="0">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cs typeface="+mn-cs"/>
                <a:sym typeface="Gill Sans" charset="0"/>
              </a:endParaRPr>
            </a:p>
          </p:txBody>
        </p:sp>
        <p:sp>
          <p:nvSpPr>
            <p:cNvPr id="47109" name="文本框 36"/>
            <p:cNvSpPr txBox="1">
              <a:spLocks noChangeArrowheads="1"/>
            </p:cNvSpPr>
            <p:nvPr/>
          </p:nvSpPr>
          <p:spPr bwMode="auto">
            <a:xfrm>
              <a:off x="1717891" y="484071"/>
              <a:ext cx="2204304"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soft" dir="t">
                  <a:rot lat="0" lon="0" rev="15600000"/>
                </a:lightRig>
              </a:scene3d>
              <a:sp3d extrusionH="57150" prstMaterial="softEdge">
                <a:bevelT w="25400" h="38100"/>
              </a:sp3d>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600" b="1" i="0" u="none" strike="noStrike" kern="1200" cap="none" spc="0" normalizeH="0" baseline="0" noProof="0" dirty="0">
                  <a:solidFill>
                    <a:schemeClr val="tx1"/>
                  </a:solidFill>
                  <a:effectLst/>
                  <a:uLnTx/>
                  <a:uFillTx/>
                  <a:latin typeface="黑体" panose="02010600030101010101" pitchFamily="2" charset="-122"/>
                  <a:ea typeface="黑体" panose="02010600030101010101" pitchFamily="2" charset="-122"/>
                  <a:cs typeface="+mn-cs"/>
                </a:rPr>
                <a:t>课后作业</a:t>
              </a: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1305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图片 7" descr="通用的"/>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4805" y="560070"/>
            <a:ext cx="1724660" cy="582295"/>
          </a:xfrm>
          <a:prstGeom prst="rect">
            <a:avLst/>
          </a:prstGeom>
        </p:spPr>
      </p:pic>
      <p:sp>
        <p:nvSpPr>
          <p:cNvPr id="2" name="文本框 1"/>
          <p:cNvSpPr txBox="1"/>
          <p:nvPr/>
        </p:nvSpPr>
        <p:spPr>
          <a:xfrm>
            <a:off x="545465" y="608330"/>
            <a:ext cx="1542415" cy="460375"/>
          </a:xfrm>
          <a:prstGeom prst="rect">
            <a:avLst/>
          </a:prstGeom>
          <a:noFill/>
        </p:spPr>
        <p:txBody>
          <a:bodyPr wrap="square" rtlCol="0">
            <a:spAutoFit/>
          </a:bodyPr>
          <a:lstStyle/>
          <a:p>
            <a:r>
              <a:rPr lang="zh-CN" altLang="zh-CN" sz="2400" b="1" dirty="0"/>
              <a:t>整体感知</a:t>
            </a:r>
          </a:p>
        </p:txBody>
      </p:sp>
      <p:sp>
        <p:nvSpPr>
          <p:cNvPr id="5" name="矩形 4"/>
          <p:cNvSpPr>
            <a:spLocks noChangeArrowheads="1"/>
          </p:cNvSpPr>
          <p:nvPr/>
        </p:nvSpPr>
        <p:spPr bwMode="auto">
          <a:xfrm>
            <a:off x="925195" y="1261745"/>
            <a:ext cx="7293610" cy="2453640"/>
          </a:xfrm>
          <a:prstGeom prst="rect">
            <a:avLst/>
          </a:prstGeom>
          <a:solidFill>
            <a:srgbClr val="FFFFFF">
              <a:alpha val="4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66725" indent="-466725">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466725" marR="0" lvl="0" indent="-466725" algn="l" defTabSz="914400" rtl="0" fontAlgn="base">
              <a:lnSpc>
                <a:spcPct val="160000"/>
              </a:lnSpc>
              <a:spcBef>
                <a:spcPct val="0"/>
              </a:spcBef>
              <a:spcAft>
                <a:spcPct val="0"/>
              </a:spcAft>
              <a:buClrTx/>
              <a:buSzTx/>
              <a:buFont typeface="Times New Roman" panose="02020603050405020304" pitchFamily="18" charset="0"/>
              <a:buAutoNum type="arabicPeriod"/>
              <a:defRPr/>
            </a:pPr>
            <a:r>
              <a:rPr kumimoji="0" lang="zh-CN" altLang="en-US" sz="3200" b="1" i="0" u="none" strike="noStrike" kern="1200" cap="none" spc="0" normalizeH="0" baseline="0" noProof="0" dirty="0">
                <a:ln>
                  <a:noFill/>
                </a:ln>
                <a:solidFill>
                  <a:srgbClr val="0000FF"/>
                </a:solidFill>
                <a:effectLst/>
                <a:uLnTx/>
                <a:uFillTx/>
                <a:latin typeface="+mn-ea"/>
                <a:ea typeface="+mn-ea"/>
                <a:cs typeface="+mn-cs"/>
              </a:rPr>
              <a:t>自由阅读课文，圈出本课生字、生词。</a:t>
            </a:r>
          </a:p>
          <a:p>
            <a:pPr marL="466725" marR="0" lvl="0" indent="-466725" algn="l" defTabSz="914400" rtl="0" fontAlgn="base">
              <a:lnSpc>
                <a:spcPct val="160000"/>
              </a:lnSpc>
              <a:spcBef>
                <a:spcPct val="0"/>
              </a:spcBef>
              <a:spcAft>
                <a:spcPct val="0"/>
              </a:spcAft>
              <a:buClrTx/>
              <a:buSzTx/>
              <a:buFont typeface="Times New Roman" panose="02020603050405020304" pitchFamily="18" charset="0"/>
              <a:buAutoNum type="arabicPeriod"/>
              <a:defRPr/>
            </a:pPr>
            <a:r>
              <a:rPr kumimoji="0" lang="zh-CN" altLang="en-US" sz="3200" b="1" i="0" u="none" strike="noStrike" kern="1200" cap="none" spc="0" normalizeH="0" baseline="0" noProof="0" dirty="0">
                <a:ln>
                  <a:noFill/>
                </a:ln>
                <a:solidFill>
                  <a:srgbClr val="0000FF"/>
                </a:solidFill>
                <a:effectLst/>
                <a:uLnTx/>
                <a:uFillTx/>
                <a:latin typeface="+mn-ea"/>
                <a:ea typeface="+mn-ea"/>
                <a:cs typeface="+mn-cs"/>
              </a:rPr>
              <a:t>说说课文围绕</a:t>
            </a:r>
            <a:r>
              <a:rPr kumimoji="0" lang="en-US" altLang="zh-CN" sz="3200" b="1" i="0" u="none" strike="noStrike" kern="1200" cap="none" spc="0" normalizeH="0" baseline="0" noProof="0" dirty="0">
                <a:ln>
                  <a:noFill/>
                </a:ln>
                <a:solidFill>
                  <a:srgbClr val="0000FF"/>
                </a:solidFill>
                <a:effectLst/>
                <a:uLnTx/>
                <a:uFillTx/>
                <a:latin typeface="+mn-ea"/>
                <a:ea typeface="+mn-ea"/>
                <a:cs typeface="+mn-cs"/>
              </a:rPr>
              <a:t>“</a:t>
            </a:r>
            <a:r>
              <a:rPr kumimoji="0" lang="zh-CN" altLang="en-US" sz="3200" b="1" i="0" u="none" strike="noStrike" kern="1200" cap="none" spc="0" normalizeH="0" baseline="0" noProof="0" dirty="0">
                <a:ln>
                  <a:noFill/>
                </a:ln>
                <a:solidFill>
                  <a:srgbClr val="0000FF"/>
                </a:solidFill>
                <a:effectLst/>
                <a:uLnTx/>
                <a:uFillTx/>
                <a:latin typeface="+mn-ea"/>
                <a:ea typeface="+mn-ea"/>
                <a:cs typeface="+mn-cs"/>
              </a:rPr>
              <a:t>诺曼底号”轮船讲了一件什么事？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descr="通用的"/>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8760" y="131445"/>
            <a:ext cx="1814195" cy="563245"/>
          </a:xfrm>
          <a:prstGeom prst="rect">
            <a:avLst/>
          </a:prstGeom>
        </p:spPr>
      </p:pic>
      <p:sp>
        <p:nvSpPr>
          <p:cNvPr id="4" name="文本框 3"/>
          <p:cNvSpPr txBox="1"/>
          <p:nvPr/>
        </p:nvSpPr>
        <p:spPr>
          <a:xfrm>
            <a:off x="354965" y="182880"/>
            <a:ext cx="1903730" cy="460375"/>
          </a:xfrm>
          <a:prstGeom prst="rect">
            <a:avLst/>
          </a:prstGeom>
          <a:noFill/>
        </p:spPr>
        <p:txBody>
          <a:bodyPr wrap="square" rtlCol="0">
            <a:spAutoFit/>
          </a:bodyPr>
          <a:lstStyle/>
          <a:p>
            <a:r>
              <a:rPr lang="en-US" altLang="zh-CN" sz="2400" b="1" dirty="0">
                <a:latin typeface="+mj-ea"/>
                <a:ea typeface="+mj-ea"/>
                <a:sym typeface="+mn-ea"/>
              </a:rPr>
              <a:t> </a:t>
            </a:r>
            <a:r>
              <a:rPr lang="zh-CN" altLang="en-US" sz="2400" b="1" dirty="0">
                <a:latin typeface="+mj-ea"/>
                <a:ea typeface="+mj-ea"/>
                <a:sym typeface="+mn-ea"/>
              </a:rPr>
              <a:t>字词学习</a:t>
            </a:r>
            <a:endParaRPr lang="zh-CN" altLang="en-US" sz="2400" dirty="0">
              <a:latin typeface="+mj-ea"/>
              <a:ea typeface="+mj-ea"/>
            </a:endParaRPr>
          </a:p>
        </p:txBody>
      </p:sp>
      <p:sp>
        <p:nvSpPr>
          <p:cNvPr id="3" name="文本框 2"/>
          <p:cNvSpPr txBox="1"/>
          <p:nvPr/>
        </p:nvSpPr>
        <p:spPr>
          <a:xfrm>
            <a:off x="99695" y="1558925"/>
            <a:ext cx="9295765" cy="2553335"/>
          </a:xfrm>
          <a:prstGeom prst="rect">
            <a:avLst/>
          </a:prstGeom>
          <a:noFill/>
        </p:spPr>
        <p:txBody>
          <a:bodyPr wrap="square" rtlCol="0" anchor="t">
            <a:spAutoFit/>
          </a:bodyPr>
          <a:lstStyle/>
          <a:p>
            <a:pPr fontAlgn="auto">
              <a:lnSpc>
                <a:spcPct val="250000"/>
              </a:lnSpc>
            </a:pPr>
            <a:r>
              <a:rPr lang="zh-CN" altLang="en-US" sz="3200" b="1">
                <a:latin typeface="楷体_GB2312" panose="02010609030101010101" charset="-122"/>
                <a:ea typeface="楷体_GB2312" panose="02010609030101010101" charset="-122"/>
                <a:cs typeface="楷体_GB2312" panose="02010609030101010101" charset="-122"/>
                <a:sym typeface="+mn-ea"/>
              </a:rPr>
              <a:t>山</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脉</a:t>
            </a:r>
            <a:r>
              <a:rPr lang="zh-CN" altLang="en-US" sz="3200" b="1">
                <a:latin typeface="楷体_GB2312" panose="02010609030101010101" charset="-122"/>
                <a:ea typeface="楷体_GB2312" panose="02010609030101010101" charset="-122"/>
                <a:cs typeface="楷体_GB2312" panose="02010609030101010101" charset="-122"/>
                <a:sym typeface="+mn-ea"/>
              </a:rPr>
              <a:t>   </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估</a:t>
            </a:r>
            <a:r>
              <a:rPr lang="zh-CN" altLang="en-US" sz="3200" b="1">
                <a:solidFill>
                  <a:schemeClr val="tx1"/>
                </a:solidFill>
                <a:latin typeface="楷体_GB2312" panose="02010609030101010101" charset="-122"/>
                <a:ea typeface="楷体_GB2312" panose="02010609030101010101" charset="-122"/>
                <a:cs typeface="楷体_GB2312" panose="02010609030101010101" charset="-122"/>
                <a:sym typeface="+mn-ea"/>
              </a:rPr>
              <a:t>计</a:t>
            </a:r>
            <a:r>
              <a:rPr lang="zh-CN" altLang="en-US" sz="3200" b="1">
                <a:latin typeface="楷体_GB2312" panose="02010609030101010101" charset="-122"/>
                <a:ea typeface="楷体_GB2312" panose="02010609030101010101" charset="-122"/>
                <a:cs typeface="楷体_GB2312" panose="02010609030101010101" charset="-122"/>
                <a:sym typeface="+mn-ea"/>
              </a:rPr>
              <a:t>  解</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剖</a:t>
            </a:r>
            <a:r>
              <a:rPr lang="zh-CN" altLang="en-US" sz="3200" b="1">
                <a:latin typeface="楷体_GB2312" panose="02010609030101010101" charset="-122"/>
                <a:ea typeface="楷体_GB2312" panose="02010609030101010101" charset="-122"/>
                <a:cs typeface="楷体_GB2312" panose="02010609030101010101" charset="-122"/>
                <a:sym typeface="+mn-ea"/>
              </a:rPr>
              <a:t>   </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混</a:t>
            </a:r>
            <a:r>
              <a:rPr lang="zh-CN" altLang="en-US" sz="3200" b="1">
                <a:latin typeface="楷体_GB2312" panose="02010609030101010101" charset="-122"/>
                <a:ea typeface="楷体_GB2312" panose="02010609030101010101" charset="-122"/>
                <a:cs typeface="楷体_GB2312" panose="02010609030101010101" charset="-122"/>
                <a:sym typeface="+mn-ea"/>
              </a:rPr>
              <a:t>乱  </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汹</a:t>
            </a:r>
            <a:r>
              <a:rPr lang="zh-CN" altLang="en-US" sz="3200" b="1">
                <a:latin typeface="楷体_GB2312" panose="02010609030101010101" charset="-122"/>
                <a:ea typeface="楷体_GB2312" panose="02010609030101010101" charset="-122"/>
                <a:cs typeface="楷体_GB2312" panose="02010609030101010101" charset="-122"/>
                <a:sym typeface="+mn-ea"/>
              </a:rPr>
              <a:t>涌  </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维</a:t>
            </a:r>
            <a:r>
              <a:rPr lang="zh-CN" altLang="en-US" sz="3200" b="1">
                <a:latin typeface="楷体_GB2312" panose="02010609030101010101" charset="-122"/>
                <a:ea typeface="楷体_GB2312" panose="02010609030101010101" charset="-122"/>
                <a:cs typeface="楷体_GB2312" panose="02010609030101010101" charset="-122"/>
                <a:sym typeface="+mn-ea"/>
              </a:rPr>
              <a:t>持  机</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械</a:t>
            </a:r>
            <a:r>
              <a:rPr lang="zh-CN" altLang="en-US" sz="3200" b="1">
                <a:latin typeface="楷体_GB2312" panose="02010609030101010101" charset="-122"/>
                <a:ea typeface="楷体_GB2312" panose="02010609030101010101" charset="-122"/>
                <a:cs typeface="楷体_GB2312" panose="02010609030101010101" charset="-122"/>
                <a:sym typeface="+mn-ea"/>
              </a:rPr>
              <a:t>   可</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卑</a:t>
            </a:r>
            <a:r>
              <a:rPr lang="zh-CN" altLang="en-US" sz="3200" b="1">
                <a:latin typeface="楷体_GB2312" panose="02010609030101010101" charset="-122"/>
                <a:ea typeface="楷体_GB2312" panose="02010609030101010101" charset="-122"/>
                <a:cs typeface="楷体_GB2312" panose="02010609030101010101" charset="-122"/>
                <a:sym typeface="+mn-ea"/>
              </a:rPr>
              <a:t>   </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岗</a:t>
            </a:r>
            <a:r>
              <a:rPr lang="zh-CN" altLang="en-US" sz="3200" b="1">
                <a:latin typeface="楷体_GB2312" panose="02010609030101010101" charset="-122"/>
                <a:ea typeface="楷体_GB2312" panose="02010609030101010101" charset="-122"/>
                <a:cs typeface="楷体_GB2312" panose="02010609030101010101" charset="-122"/>
                <a:sym typeface="+mn-ea"/>
              </a:rPr>
              <a:t>位  主</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宰</a:t>
            </a:r>
            <a:r>
              <a:rPr lang="zh-CN" altLang="en-US" sz="3200" b="1">
                <a:latin typeface="楷体_GB2312" panose="02010609030101010101" charset="-122"/>
                <a:ea typeface="楷体_GB2312" panose="02010609030101010101" charset="-122"/>
                <a:cs typeface="楷体_GB2312" panose="02010609030101010101" charset="-122"/>
                <a:sym typeface="+mn-ea"/>
              </a:rPr>
              <a:t>   </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措</a:t>
            </a:r>
            <a:r>
              <a:rPr lang="zh-CN" altLang="en-US" sz="3200" b="1">
                <a:latin typeface="楷体_GB2312" panose="02010609030101010101" charset="-122"/>
                <a:ea typeface="楷体_GB2312" panose="02010609030101010101" charset="-122"/>
                <a:cs typeface="楷体_GB2312" panose="02010609030101010101" charset="-122"/>
                <a:sym typeface="+mn-ea"/>
              </a:rPr>
              <a:t>辞  调</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遣</a:t>
            </a:r>
            <a:r>
              <a:rPr lang="zh-CN" altLang="en-US" sz="3200" b="1">
                <a:latin typeface="楷体_GB2312" panose="02010609030101010101" charset="-122"/>
                <a:ea typeface="楷体_GB2312" panose="02010609030101010101" charset="-122"/>
                <a:cs typeface="楷体_GB2312" panose="02010609030101010101" charset="-122"/>
                <a:sym typeface="+mn-ea"/>
              </a:rPr>
              <a:t>  穿</a:t>
            </a:r>
            <a:r>
              <a:rPr lang="zh-CN" altLang="en-US" sz="3200" b="1">
                <a:solidFill>
                  <a:srgbClr val="FF0000"/>
                </a:solidFill>
                <a:latin typeface="楷体_GB2312" panose="02010609030101010101" charset="-122"/>
                <a:ea typeface="楷体_GB2312" panose="02010609030101010101" charset="-122"/>
                <a:cs typeface="楷体_GB2312" panose="02010609030101010101" charset="-122"/>
                <a:sym typeface="+mn-ea"/>
              </a:rPr>
              <a:t>梭</a:t>
            </a:r>
            <a:r>
              <a:rPr lang="zh-CN" altLang="en-US" sz="3200" b="1">
                <a:latin typeface="楷体_GB2312" panose="02010609030101010101" charset="-122"/>
                <a:ea typeface="楷体_GB2312" panose="02010609030101010101" charset="-122"/>
                <a:cs typeface="楷体_GB2312" panose="02010609030101010101" charset="-122"/>
                <a:sym typeface="+mn-ea"/>
              </a:rPr>
              <a:t>    </a:t>
            </a:r>
            <a:endParaRPr lang="zh-CN" altLang="en-US" sz="3200" b="1">
              <a:solidFill>
                <a:schemeClr val="tx1"/>
              </a:solidFill>
              <a:latin typeface="楷体_GB2312" panose="02010609030101010101" charset="-122"/>
              <a:ea typeface="楷体_GB2312" panose="02010609030101010101" charset="-122"/>
              <a:cs typeface="楷体_GB2312" panose="02010609030101010101" charset="-122"/>
            </a:endParaRPr>
          </a:p>
        </p:txBody>
      </p:sp>
      <p:sp>
        <p:nvSpPr>
          <p:cNvPr id="19" name="文本框 18"/>
          <p:cNvSpPr txBox="1"/>
          <p:nvPr/>
        </p:nvSpPr>
        <p:spPr>
          <a:xfrm>
            <a:off x="542290" y="1801495"/>
            <a:ext cx="1206500"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mài</a:t>
            </a:r>
          </a:p>
        </p:txBody>
      </p:sp>
      <p:sp>
        <p:nvSpPr>
          <p:cNvPr id="6" name="文本框 5"/>
          <p:cNvSpPr txBox="1"/>
          <p:nvPr/>
        </p:nvSpPr>
        <p:spPr>
          <a:xfrm>
            <a:off x="3234690" y="1801495"/>
            <a:ext cx="1168400"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p</a:t>
            </a:r>
            <a:r>
              <a:rPr lang="en-US" altLang="zh-CN" sz="2400">
                <a:solidFill>
                  <a:srgbClr val="0000FF"/>
                </a:solidFill>
                <a:latin typeface="方正姚体" panose="02010601030101010101" charset="-122"/>
                <a:ea typeface="方正姚体" panose="02010601030101010101" charset="-122"/>
                <a:sym typeface="+mn-ea"/>
              </a:rPr>
              <a:t>ō</a:t>
            </a:r>
            <a:r>
              <a:rPr lang="en-US" altLang="zh-CN" sz="2400">
                <a:solidFill>
                  <a:srgbClr val="0000FF"/>
                </a:solidFill>
                <a:latin typeface="方正姚体" panose="02010601030101010101" charset="-122"/>
                <a:ea typeface="方正姚体" panose="02010601030101010101" charset="-122"/>
              </a:rPr>
              <a:t>u</a:t>
            </a:r>
          </a:p>
        </p:txBody>
      </p:sp>
      <p:sp>
        <p:nvSpPr>
          <p:cNvPr id="7" name="文本框 6"/>
          <p:cNvSpPr txBox="1"/>
          <p:nvPr/>
        </p:nvSpPr>
        <p:spPr>
          <a:xfrm>
            <a:off x="4232910" y="1801495"/>
            <a:ext cx="1727835"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hùn</a:t>
            </a:r>
          </a:p>
        </p:txBody>
      </p:sp>
      <p:sp>
        <p:nvSpPr>
          <p:cNvPr id="8" name="文本框 7"/>
          <p:cNvSpPr txBox="1"/>
          <p:nvPr/>
        </p:nvSpPr>
        <p:spPr>
          <a:xfrm>
            <a:off x="5394960" y="1801495"/>
            <a:ext cx="973455"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xiōng</a:t>
            </a:r>
          </a:p>
        </p:txBody>
      </p:sp>
      <p:sp>
        <p:nvSpPr>
          <p:cNvPr id="9" name="文本框 8"/>
          <p:cNvSpPr txBox="1"/>
          <p:nvPr/>
        </p:nvSpPr>
        <p:spPr>
          <a:xfrm>
            <a:off x="542290" y="3028315"/>
            <a:ext cx="615950"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bēi</a:t>
            </a:r>
          </a:p>
        </p:txBody>
      </p:sp>
      <p:sp>
        <p:nvSpPr>
          <p:cNvPr id="10" name="文本框 9"/>
          <p:cNvSpPr txBox="1"/>
          <p:nvPr/>
        </p:nvSpPr>
        <p:spPr>
          <a:xfrm>
            <a:off x="1480820" y="3028315"/>
            <a:ext cx="1969135"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gǎng</a:t>
            </a:r>
          </a:p>
        </p:txBody>
      </p:sp>
      <p:sp>
        <p:nvSpPr>
          <p:cNvPr id="11" name="文本框 10"/>
          <p:cNvSpPr txBox="1"/>
          <p:nvPr/>
        </p:nvSpPr>
        <p:spPr>
          <a:xfrm>
            <a:off x="3234690" y="3028315"/>
            <a:ext cx="1725930"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zǎi</a:t>
            </a:r>
          </a:p>
        </p:txBody>
      </p:sp>
      <p:sp>
        <p:nvSpPr>
          <p:cNvPr id="12" name="文本框 11"/>
          <p:cNvSpPr txBox="1"/>
          <p:nvPr/>
        </p:nvSpPr>
        <p:spPr>
          <a:xfrm>
            <a:off x="7091045" y="3028315"/>
            <a:ext cx="1115695"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suō</a:t>
            </a:r>
          </a:p>
        </p:txBody>
      </p:sp>
      <p:sp>
        <p:nvSpPr>
          <p:cNvPr id="13" name="文本框 12"/>
          <p:cNvSpPr txBox="1"/>
          <p:nvPr/>
        </p:nvSpPr>
        <p:spPr>
          <a:xfrm>
            <a:off x="5709920" y="3028315"/>
            <a:ext cx="1191895"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qiǎn</a:t>
            </a:r>
          </a:p>
        </p:txBody>
      </p:sp>
      <p:sp>
        <p:nvSpPr>
          <p:cNvPr id="14" name="文本框 13"/>
          <p:cNvSpPr txBox="1"/>
          <p:nvPr/>
        </p:nvSpPr>
        <p:spPr>
          <a:xfrm>
            <a:off x="1667510" y="1801495"/>
            <a:ext cx="913765"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gū</a:t>
            </a:r>
          </a:p>
        </p:txBody>
      </p:sp>
      <p:pic>
        <p:nvPicPr>
          <p:cNvPr id="15" name="图片 14" descr="我会认1"/>
          <p:cNvPicPr>
            <a:picLocks noChangeAspect="1"/>
          </p:cNvPicPr>
          <p:nvPr/>
        </p:nvPicPr>
        <p:blipFill>
          <a:blip r:embed="rId3" cstate="print"/>
          <a:stretch>
            <a:fillRect/>
          </a:stretch>
        </p:blipFill>
        <p:spPr>
          <a:xfrm>
            <a:off x="247015" y="1046480"/>
            <a:ext cx="2009775" cy="542925"/>
          </a:xfrm>
          <a:prstGeom prst="rect">
            <a:avLst/>
          </a:prstGeom>
        </p:spPr>
      </p:pic>
      <p:sp>
        <p:nvSpPr>
          <p:cNvPr id="16" name="文本框 15"/>
          <p:cNvSpPr txBox="1"/>
          <p:nvPr/>
        </p:nvSpPr>
        <p:spPr>
          <a:xfrm flipH="1">
            <a:off x="8278495" y="1801495"/>
            <a:ext cx="610870"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xiè</a:t>
            </a:r>
          </a:p>
        </p:txBody>
      </p:sp>
      <p:sp>
        <p:nvSpPr>
          <p:cNvPr id="17" name="文本框 16"/>
          <p:cNvSpPr txBox="1"/>
          <p:nvPr/>
        </p:nvSpPr>
        <p:spPr>
          <a:xfrm>
            <a:off x="6686550" y="1801495"/>
            <a:ext cx="1130935"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wéi</a:t>
            </a:r>
          </a:p>
        </p:txBody>
      </p:sp>
      <p:sp>
        <p:nvSpPr>
          <p:cNvPr id="18" name="文本框 17"/>
          <p:cNvSpPr txBox="1"/>
          <p:nvPr/>
        </p:nvSpPr>
        <p:spPr>
          <a:xfrm>
            <a:off x="4143375" y="3028315"/>
            <a:ext cx="1165860" cy="460375"/>
          </a:xfrm>
          <a:prstGeom prst="rect">
            <a:avLst/>
          </a:prstGeom>
          <a:noFill/>
        </p:spPr>
        <p:txBody>
          <a:bodyPr wrap="square" rtlCol="0">
            <a:spAutoFit/>
          </a:bodyPr>
          <a:lstStyle/>
          <a:p>
            <a:r>
              <a:rPr lang="en-US" altLang="zh-CN" sz="2400">
                <a:solidFill>
                  <a:srgbClr val="0000FF"/>
                </a:solidFill>
                <a:latin typeface="方正姚体" panose="02010601030101010101" charset="-122"/>
                <a:ea typeface="方正姚体" panose="02010601030101010101" charset="-122"/>
              </a:rPr>
              <a:t>cuò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anim calcmode="lin" valueType="num">
                                      <p:cBhvr>
                                        <p:cTn id="41" dur="1000" fill="hold"/>
                                        <p:tgtEl>
                                          <p:spTgt spid="8"/>
                                        </p:tgtEl>
                                        <p:attrNameLst>
                                          <p:attrName>ppt_x</p:attrName>
                                        </p:attrNameLst>
                                      </p:cBhvr>
                                      <p:tavLst>
                                        <p:tav tm="0">
                                          <p:val>
                                            <p:strVal val="#ppt_x"/>
                                          </p:val>
                                        </p:tav>
                                        <p:tav tm="100000">
                                          <p:val>
                                            <p:strVal val="#ppt_x"/>
                                          </p:val>
                                        </p:tav>
                                      </p:tavLst>
                                    </p:anim>
                                    <p:anim calcmode="lin" valueType="num">
                                      <p:cBhvr>
                                        <p:cTn id="4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1000"/>
                                        <p:tgtEl>
                                          <p:spTgt spid="9"/>
                                        </p:tgtEl>
                                      </p:cBhvr>
                                    </p:animEffect>
                                    <p:anim calcmode="lin" valueType="num">
                                      <p:cBhvr>
                                        <p:cTn id="62" dur="1000" fill="hold"/>
                                        <p:tgtEl>
                                          <p:spTgt spid="9"/>
                                        </p:tgtEl>
                                        <p:attrNameLst>
                                          <p:attrName>ppt_x</p:attrName>
                                        </p:attrNameLst>
                                      </p:cBhvr>
                                      <p:tavLst>
                                        <p:tav tm="0">
                                          <p:val>
                                            <p:strVal val="#ppt_x"/>
                                          </p:val>
                                        </p:tav>
                                        <p:tav tm="100000">
                                          <p:val>
                                            <p:strVal val="#ppt_x"/>
                                          </p:val>
                                        </p:tav>
                                      </p:tavLst>
                                    </p:anim>
                                    <p:anim calcmode="lin" valueType="num">
                                      <p:cBhvr>
                                        <p:cTn id="6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1000"/>
                                        <p:tgtEl>
                                          <p:spTgt spid="10"/>
                                        </p:tgtEl>
                                      </p:cBhvr>
                                    </p:animEffect>
                                    <p:anim calcmode="lin" valueType="num">
                                      <p:cBhvr>
                                        <p:cTn id="69" dur="1000" fill="hold"/>
                                        <p:tgtEl>
                                          <p:spTgt spid="10"/>
                                        </p:tgtEl>
                                        <p:attrNameLst>
                                          <p:attrName>ppt_x</p:attrName>
                                        </p:attrNameLst>
                                      </p:cBhvr>
                                      <p:tavLst>
                                        <p:tav tm="0">
                                          <p:val>
                                            <p:strVal val="#ppt_x"/>
                                          </p:val>
                                        </p:tav>
                                        <p:tav tm="100000">
                                          <p:val>
                                            <p:strVal val="#ppt_x"/>
                                          </p:val>
                                        </p:tav>
                                      </p:tavLst>
                                    </p:anim>
                                    <p:anim calcmode="lin" valueType="num">
                                      <p:cBhvr>
                                        <p:cTn id="7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1000"/>
                                        <p:tgtEl>
                                          <p:spTgt spid="11"/>
                                        </p:tgtEl>
                                      </p:cBhvr>
                                    </p:animEffect>
                                    <p:anim calcmode="lin" valueType="num">
                                      <p:cBhvr>
                                        <p:cTn id="76" dur="1000" fill="hold"/>
                                        <p:tgtEl>
                                          <p:spTgt spid="11"/>
                                        </p:tgtEl>
                                        <p:attrNameLst>
                                          <p:attrName>ppt_x</p:attrName>
                                        </p:attrNameLst>
                                      </p:cBhvr>
                                      <p:tavLst>
                                        <p:tav tm="0">
                                          <p:val>
                                            <p:strVal val="#ppt_x"/>
                                          </p:val>
                                        </p:tav>
                                        <p:tav tm="100000">
                                          <p:val>
                                            <p:strVal val="#ppt_x"/>
                                          </p:val>
                                        </p:tav>
                                      </p:tavLst>
                                    </p:anim>
                                    <p:anim calcmode="lin" valueType="num">
                                      <p:cBhvr>
                                        <p:cTn id="7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1000"/>
                                        <p:tgtEl>
                                          <p:spTgt spid="18"/>
                                        </p:tgtEl>
                                      </p:cBhvr>
                                    </p:animEffect>
                                    <p:anim calcmode="lin" valueType="num">
                                      <p:cBhvr>
                                        <p:cTn id="83" dur="1000" fill="hold"/>
                                        <p:tgtEl>
                                          <p:spTgt spid="18"/>
                                        </p:tgtEl>
                                        <p:attrNameLst>
                                          <p:attrName>ppt_x</p:attrName>
                                        </p:attrNameLst>
                                      </p:cBhvr>
                                      <p:tavLst>
                                        <p:tav tm="0">
                                          <p:val>
                                            <p:strVal val="#ppt_x"/>
                                          </p:val>
                                        </p:tav>
                                        <p:tav tm="100000">
                                          <p:val>
                                            <p:strVal val="#ppt_x"/>
                                          </p:val>
                                        </p:tav>
                                      </p:tavLst>
                                    </p:anim>
                                    <p:anim calcmode="lin" valueType="num">
                                      <p:cBhvr>
                                        <p:cTn id="8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1000"/>
                                        <p:tgtEl>
                                          <p:spTgt spid="13"/>
                                        </p:tgtEl>
                                      </p:cBhvr>
                                    </p:animEffect>
                                    <p:anim calcmode="lin" valueType="num">
                                      <p:cBhvr>
                                        <p:cTn id="90" dur="1000" fill="hold"/>
                                        <p:tgtEl>
                                          <p:spTgt spid="13"/>
                                        </p:tgtEl>
                                        <p:attrNameLst>
                                          <p:attrName>ppt_x</p:attrName>
                                        </p:attrNameLst>
                                      </p:cBhvr>
                                      <p:tavLst>
                                        <p:tav tm="0">
                                          <p:val>
                                            <p:strVal val="#ppt_x"/>
                                          </p:val>
                                        </p:tav>
                                        <p:tav tm="100000">
                                          <p:val>
                                            <p:strVal val="#ppt_x"/>
                                          </p:val>
                                        </p:tav>
                                      </p:tavLst>
                                    </p:anim>
                                    <p:anim calcmode="lin" valueType="num">
                                      <p:cBhvr>
                                        <p:cTn id="9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12"/>
                                        </p:tgtEl>
                                        <p:attrNameLst>
                                          <p:attrName>style.visibility</p:attrName>
                                        </p:attrNameLst>
                                      </p:cBhvr>
                                      <p:to>
                                        <p:strVal val="visible"/>
                                      </p:to>
                                    </p:set>
                                    <p:animEffect transition="in" filter="fade">
                                      <p:cBhvr>
                                        <p:cTn id="96" dur="1000"/>
                                        <p:tgtEl>
                                          <p:spTgt spid="12"/>
                                        </p:tgtEl>
                                      </p:cBhvr>
                                    </p:animEffect>
                                    <p:anim calcmode="lin" valueType="num">
                                      <p:cBhvr>
                                        <p:cTn id="97" dur="1000" fill="hold"/>
                                        <p:tgtEl>
                                          <p:spTgt spid="12"/>
                                        </p:tgtEl>
                                        <p:attrNameLst>
                                          <p:attrName>ppt_x</p:attrName>
                                        </p:attrNameLst>
                                      </p:cBhvr>
                                      <p:tavLst>
                                        <p:tav tm="0">
                                          <p:val>
                                            <p:strVal val="#ppt_x"/>
                                          </p:val>
                                        </p:tav>
                                        <p:tav tm="100000">
                                          <p:val>
                                            <p:strVal val="#ppt_x"/>
                                          </p:val>
                                        </p:tav>
                                      </p:tavLst>
                                    </p:anim>
                                    <p:anim calcmode="lin" valueType="num">
                                      <p:cBhvr>
                                        <p:cTn id="9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p:bldP spid="6" grpId="0"/>
      <p:bldP spid="7" grpId="0"/>
      <p:bldP spid="8" grpId="0"/>
      <p:bldP spid="9" grpId="0"/>
      <p:bldP spid="10" grpId="0"/>
      <p:bldP spid="11" grpId="0"/>
      <p:bldP spid="12" grpId="0"/>
      <p:bldP spid="13" grpId="0"/>
      <p:bldP spid="14"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3315" name="组合 1"/>
          <p:cNvGrpSpPr/>
          <p:nvPr/>
        </p:nvGrpSpPr>
        <p:grpSpPr>
          <a:xfrm>
            <a:off x="1090930" y="1500505"/>
            <a:ext cx="885825" cy="854075"/>
            <a:chOff x="916352" y="1559701"/>
            <a:chExt cx="886516" cy="854837"/>
          </a:xfrm>
        </p:grpSpPr>
        <p:grpSp>
          <p:nvGrpSpPr>
            <p:cNvPr id="13403" name="组合 7"/>
            <p:cNvGrpSpPr/>
            <p:nvPr/>
          </p:nvGrpSpPr>
          <p:grpSpPr>
            <a:xfrm>
              <a:off x="916352" y="1563638"/>
              <a:ext cx="836612" cy="850900"/>
              <a:chOff x="2437" y="2032"/>
              <a:chExt cx="1244" cy="1264"/>
            </a:xfrm>
          </p:grpSpPr>
          <p:sp>
            <p:nvSpPr>
              <p:cNvPr id="13405"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13406"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13407"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13404"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伦</a:t>
              </a:r>
            </a:p>
          </p:txBody>
        </p:sp>
      </p:grpSp>
      <p:grpSp>
        <p:nvGrpSpPr>
          <p:cNvPr id="4" name="组合 1"/>
          <p:cNvGrpSpPr/>
          <p:nvPr/>
        </p:nvGrpSpPr>
        <p:grpSpPr>
          <a:xfrm>
            <a:off x="2126615" y="1500505"/>
            <a:ext cx="885825" cy="854075"/>
            <a:chOff x="916352" y="1559701"/>
            <a:chExt cx="886516" cy="854837"/>
          </a:xfrm>
        </p:grpSpPr>
        <p:grpSp>
          <p:nvGrpSpPr>
            <p:cNvPr id="5" name="组合 7"/>
            <p:cNvGrpSpPr/>
            <p:nvPr/>
          </p:nvGrpSpPr>
          <p:grpSpPr>
            <a:xfrm>
              <a:off x="916352" y="1563638"/>
              <a:ext cx="836612" cy="850900"/>
              <a:chOff x="2437" y="2032"/>
              <a:chExt cx="1244" cy="1264"/>
            </a:xfrm>
          </p:grpSpPr>
          <p:sp>
            <p:nvSpPr>
              <p:cNvPr id="6"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7"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8"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9"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腹</a:t>
              </a:r>
            </a:p>
          </p:txBody>
        </p:sp>
      </p:grpSp>
      <p:grpSp>
        <p:nvGrpSpPr>
          <p:cNvPr id="10" name="组合 1"/>
          <p:cNvGrpSpPr/>
          <p:nvPr/>
        </p:nvGrpSpPr>
        <p:grpSpPr>
          <a:xfrm>
            <a:off x="7305040" y="1504315"/>
            <a:ext cx="885825" cy="854075"/>
            <a:chOff x="916352" y="1559701"/>
            <a:chExt cx="886516" cy="854837"/>
          </a:xfrm>
        </p:grpSpPr>
        <p:grpSp>
          <p:nvGrpSpPr>
            <p:cNvPr id="11" name="组合 7"/>
            <p:cNvGrpSpPr/>
            <p:nvPr/>
          </p:nvGrpSpPr>
          <p:grpSpPr>
            <a:xfrm>
              <a:off x="916352" y="1563638"/>
              <a:ext cx="836612" cy="850900"/>
              <a:chOff x="2437" y="2032"/>
              <a:chExt cx="1244" cy="1264"/>
            </a:xfrm>
          </p:grpSpPr>
          <p:sp>
            <p:nvSpPr>
              <p:cNvPr id="12"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13"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14"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15"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嘶</a:t>
              </a:r>
            </a:p>
          </p:txBody>
        </p:sp>
      </p:grpSp>
      <p:grpSp>
        <p:nvGrpSpPr>
          <p:cNvPr id="16" name="组合 1"/>
          <p:cNvGrpSpPr/>
          <p:nvPr/>
        </p:nvGrpSpPr>
        <p:grpSpPr>
          <a:xfrm>
            <a:off x="3162300" y="1500505"/>
            <a:ext cx="885825" cy="854075"/>
            <a:chOff x="916352" y="1559701"/>
            <a:chExt cx="886516" cy="854837"/>
          </a:xfrm>
        </p:grpSpPr>
        <p:grpSp>
          <p:nvGrpSpPr>
            <p:cNvPr id="17" name="组合 7"/>
            <p:cNvGrpSpPr/>
            <p:nvPr/>
          </p:nvGrpSpPr>
          <p:grpSpPr>
            <a:xfrm>
              <a:off x="916352" y="1563638"/>
              <a:ext cx="836612" cy="850900"/>
              <a:chOff x="2437" y="2032"/>
              <a:chExt cx="1244" cy="1264"/>
            </a:xfrm>
          </p:grpSpPr>
          <p:sp>
            <p:nvSpPr>
              <p:cNvPr id="18"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19"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20"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21"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剖</a:t>
              </a:r>
            </a:p>
          </p:txBody>
        </p:sp>
      </p:grpSp>
      <p:grpSp>
        <p:nvGrpSpPr>
          <p:cNvPr id="22" name="组合 1"/>
          <p:cNvGrpSpPr/>
          <p:nvPr/>
        </p:nvGrpSpPr>
        <p:grpSpPr>
          <a:xfrm>
            <a:off x="6269355" y="1500505"/>
            <a:ext cx="885825" cy="854075"/>
            <a:chOff x="916352" y="1559701"/>
            <a:chExt cx="886516" cy="854837"/>
          </a:xfrm>
        </p:grpSpPr>
        <p:grpSp>
          <p:nvGrpSpPr>
            <p:cNvPr id="23" name="组合 7"/>
            <p:cNvGrpSpPr/>
            <p:nvPr/>
          </p:nvGrpSpPr>
          <p:grpSpPr>
            <a:xfrm>
              <a:off x="916352" y="1563638"/>
              <a:ext cx="836612" cy="850900"/>
              <a:chOff x="2437" y="2032"/>
              <a:chExt cx="1244" cy="1264"/>
            </a:xfrm>
          </p:grpSpPr>
          <p:sp>
            <p:nvSpPr>
              <p:cNvPr id="24"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25"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26"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27"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混</a:t>
              </a:r>
            </a:p>
          </p:txBody>
        </p:sp>
      </p:grpSp>
      <p:grpSp>
        <p:nvGrpSpPr>
          <p:cNvPr id="28" name="组合 1"/>
          <p:cNvGrpSpPr/>
          <p:nvPr/>
        </p:nvGrpSpPr>
        <p:grpSpPr>
          <a:xfrm>
            <a:off x="4197985" y="1500505"/>
            <a:ext cx="885825" cy="854075"/>
            <a:chOff x="916352" y="1559701"/>
            <a:chExt cx="886516" cy="854837"/>
          </a:xfrm>
        </p:grpSpPr>
        <p:grpSp>
          <p:nvGrpSpPr>
            <p:cNvPr id="30" name="组合 7"/>
            <p:cNvGrpSpPr/>
            <p:nvPr/>
          </p:nvGrpSpPr>
          <p:grpSpPr>
            <a:xfrm>
              <a:off x="916352" y="1563638"/>
              <a:ext cx="836612" cy="850900"/>
              <a:chOff x="2437" y="2032"/>
              <a:chExt cx="1244" cy="1264"/>
            </a:xfrm>
          </p:grpSpPr>
          <p:sp>
            <p:nvSpPr>
              <p:cNvPr id="31"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32"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33"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34"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窟</a:t>
              </a:r>
            </a:p>
          </p:txBody>
        </p:sp>
      </p:grpSp>
      <p:grpSp>
        <p:nvGrpSpPr>
          <p:cNvPr id="35" name="组合 1"/>
          <p:cNvGrpSpPr/>
          <p:nvPr/>
        </p:nvGrpSpPr>
        <p:grpSpPr>
          <a:xfrm>
            <a:off x="5233670" y="1500505"/>
            <a:ext cx="885825" cy="854075"/>
            <a:chOff x="916352" y="1559701"/>
            <a:chExt cx="886516" cy="854837"/>
          </a:xfrm>
        </p:grpSpPr>
        <p:grpSp>
          <p:nvGrpSpPr>
            <p:cNvPr id="36" name="组合 7"/>
            <p:cNvGrpSpPr/>
            <p:nvPr/>
          </p:nvGrpSpPr>
          <p:grpSpPr>
            <a:xfrm>
              <a:off x="916352" y="1563638"/>
              <a:ext cx="836612" cy="850900"/>
              <a:chOff x="2437" y="2032"/>
              <a:chExt cx="1244" cy="1264"/>
            </a:xfrm>
          </p:grpSpPr>
          <p:sp>
            <p:nvSpPr>
              <p:cNvPr id="37"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38"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39"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40"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窿</a:t>
              </a:r>
            </a:p>
          </p:txBody>
        </p:sp>
      </p:grpSp>
      <p:grpSp>
        <p:nvGrpSpPr>
          <p:cNvPr id="47" name="组合 1"/>
          <p:cNvGrpSpPr/>
          <p:nvPr/>
        </p:nvGrpSpPr>
        <p:grpSpPr>
          <a:xfrm>
            <a:off x="3613785" y="2712085"/>
            <a:ext cx="885825" cy="854075"/>
            <a:chOff x="916352" y="1559701"/>
            <a:chExt cx="886516" cy="854837"/>
          </a:xfrm>
        </p:grpSpPr>
        <p:grpSp>
          <p:nvGrpSpPr>
            <p:cNvPr id="48" name="组合 7"/>
            <p:cNvGrpSpPr/>
            <p:nvPr/>
          </p:nvGrpSpPr>
          <p:grpSpPr>
            <a:xfrm>
              <a:off x="916352" y="1563638"/>
              <a:ext cx="836612" cy="850900"/>
              <a:chOff x="2437" y="2032"/>
              <a:chExt cx="1244" cy="1264"/>
            </a:xfrm>
          </p:grpSpPr>
          <p:sp>
            <p:nvSpPr>
              <p:cNvPr id="49"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50"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51"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52"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岗</a:t>
              </a:r>
            </a:p>
          </p:txBody>
        </p:sp>
      </p:grpSp>
      <p:grpSp>
        <p:nvGrpSpPr>
          <p:cNvPr id="53" name="组合 1"/>
          <p:cNvGrpSpPr/>
          <p:nvPr/>
        </p:nvGrpSpPr>
        <p:grpSpPr>
          <a:xfrm>
            <a:off x="2542540" y="2724150"/>
            <a:ext cx="885825" cy="854075"/>
            <a:chOff x="916352" y="1559701"/>
            <a:chExt cx="886516" cy="854837"/>
          </a:xfrm>
        </p:grpSpPr>
        <p:grpSp>
          <p:nvGrpSpPr>
            <p:cNvPr id="54" name="组合 7"/>
            <p:cNvGrpSpPr/>
            <p:nvPr/>
          </p:nvGrpSpPr>
          <p:grpSpPr>
            <a:xfrm>
              <a:off x="916352" y="1563638"/>
              <a:ext cx="836612" cy="850900"/>
              <a:chOff x="2437" y="2032"/>
              <a:chExt cx="1244" cy="1264"/>
            </a:xfrm>
          </p:grpSpPr>
          <p:sp>
            <p:nvSpPr>
              <p:cNvPr id="55"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56"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57"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58"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卑</a:t>
              </a:r>
            </a:p>
          </p:txBody>
        </p:sp>
      </p:grpSp>
      <p:grpSp>
        <p:nvGrpSpPr>
          <p:cNvPr id="71" name="组合 1"/>
          <p:cNvGrpSpPr/>
          <p:nvPr/>
        </p:nvGrpSpPr>
        <p:grpSpPr>
          <a:xfrm>
            <a:off x="4685030" y="2712085"/>
            <a:ext cx="885825" cy="854075"/>
            <a:chOff x="916352" y="1559701"/>
            <a:chExt cx="886516" cy="854837"/>
          </a:xfrm>
        </p:grpSpPr>
        <p:grpSp>
          <p:nvGrpSpPr>
            <p:cNvPr id="72" name="组合 7"/>
            <p:cNvGrpSpPr/>
            <p:nvPr/>
          </p:nvGrpSpPr>
          <p:grpSpPr>
            <a:xfrm>
              <a:off x="916352" y="1563638"/>
              <a:ext cx="836612" cy="850900"/>
              <a:chOff x="2437" y="2032"/>
              <a:chExt cx="1244" cy="1264"/>
            </a:xfrm>
          </p:grpSpPr>
          <p:sp>
            <p:nvSpPr>
              <p:cNvPr id="73"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74"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75"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76"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宰</a:t>
              </a:r>
            </a:p>
          </p:txBody>
        </p:sp>
      </p:grpSp>
      <p:grpSp>
        <p:nvGrpSpPr>
          <p:cNvPr id="77" name="组合 1"/>
          <p:cNvGrpSpPr/>
          <p:nvPr/>
        </p:nvGrpSpPr>
        <p:grpSpPr>
          <a:xfrm>
            <a:off x="1471295" y="2712085"/>
            <a:ext cx="885825" cy="854075"/>
            <a:chOff x="916352" y="1559701"/>
            <a:chExt cx="886516" cy="854837"/>
          </a:xfrm>
        </p:grpSpPr>
        <p:grpSp>
          <p:nvGrpSpPr>
            <p:cNvPr id="78" name="组合 7"/>
            <p:cNvGrpSpPr/>
            <p:nvPr/>
          </p:nvGrpSpPr>
          <p:grpSpPr>
            <a:xfrm>
              <a:off x="916352" y="1563638"/>
              <a:ext cx="836612" cy="850900"/>
              <a:chOff x="2437" y="2032"/>
              <a:chExt cx="1244" cy="1264"/>
            </a:xfrm>
          </p:grpSpPr>
          <p:sp>
            <p:nvSpPr>
              <p:cNvPr id="79"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80"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81"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82"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秩</a:t>
              </a:r>
            </a:p>
          </p:txBody>
        </p:sp>
      </p:grpSp>
      <p:grpSp>
        <p:nvGrpSpPr>
          <p:cNvPr id="85" name="组合 1"/>
          <p:cNvGrpSpPr/>
          <p:nvPr/>
        </p:nvGrpSpPr>
        <p:grpSpPr>
          <a:xfrm>
            <a:off x="5756275" y="2712085"/>
            <a:ext cx="885825" cy="854075"/>
            <a:chOff x="916352" y="1559701"/>
            <a:chExt cx="886516" cy="854837"/>
          </a:xfrm>
        </p:grpSpPr>
        <p:grpSp>
          <p:nvGrpSpPr>
            <p:cNvPr id="86" name="组合 7"/>
            <p:cNvGrpSpPr/>
            <p:nvPr/>
          </p:nvGrpSpPr>
          <p:grpSpPr>
            <a:xfrm>
              <a:off x="916352" y="1563638"/>
              <a:ext cx="836612" cy="850900"/>
              <a:chOff x="2437" y="2032"/>
              <a:chExt cx="1244" cy="1264"/>
            </a:xfrm>
          </p:grpSpPr>
          <p:sp>
            <p:nvSpPr>
              <p:cNvPr id="87"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88"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89"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90"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措</a:t>
              </a:r>
            </a:p>
          </p:txBody>
        </p:sp>
      </p:grpSp>
      <p:grpSp>
        <p:nvGrpSpPr>
          <p:cNvPr id="91" name="组合 1"/>
          <p:cNvGrpSpPr/>
          <p:nvPr/>
        </p:nvGrpSpPr>
        <p:grpSpPr>
          <a:xfrm>
            <a:off x="7898765" y="2712085"/>
            <a:ext cx="885825" cy="854075"/>
            <a:chOff x="916352" y="1559701"/>
            <a:chExt cx="886516" cy="854837"/>
          </a:xfrm>
        </p:grpSpPr>
        <p:grpSp>
          <p:nvGrpSpPr>
            <p:cNvPr id="92" name="组合 7"/>
            <p:cNvGrpSpPr/>
            <p:nvPr/>
          </p:nvGrpSpPr>
          <p:grpSpPr>
            <a:xfrm>
              <a:off x="916352" y="1563638"/>
              <a:ext cx="836612" cy="850900"/>
              <a:chOff x="2437" y="2032"/>
              <a:chExt cx="1244" cy="1264"/>
            </a:xfrm>
          </p:grpSpPr>
          <p:sp>
            <p:nvSpPr>
              <p:cNvPr id="93"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94"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95"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96"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梭</a:t>
              </a:r>
            </a:p>
          </p:txBody>
        </p:sp>
      </p:grpSp>
      <p:pic>
        <p:nvPicPr>
          <p:cNvPr id="104" name="图片 103" descr="H:\我会写1.png我会写1"/>
          <p:cNvPicPr>
            <a:picLocks noChangeAspect="1"/>
          </p:cNvPicPr>
          <p:nvPr/>
        </p:nvPicPr>
        <p:blipFill>
          <a:blip r:embed="rId2" cstate="print"/>
          <a:srcRect/>
          <a:stretch>
            <a:fillRect/>
          </a:stretch>
        </p:blipFill>
        <p:spPr>
          <a:xfrm>
            <a:off x="455930" y="610235"/>
            <a:ext cx="2085975" cy="563245"/>
          </a:xfrm>
          <a:prstGeom prst="rect">
            <a:avLst/>
          </a:prstGeom>
        </p:spPr>
      </p:pic>
      <p:grpSp>
        <p:nvGrpSpPr>
          <p:cNvPr id="2" name="组合 1"/>
          <p:cNvGrpSpPr/>
          <p:nvPr/>
        </p:nvGrpSpPr>
        <p:grpSpPr>
          <a:xfrm>
            <a:off x="6837680" y="2712085"/>
            <a:ext cx="885825" cy="854075"/>
            <a:chOff x="916352" y="1559701"/>
            <a:chExt cx="886516" cy="854837"/>
          </a:xfrm>
        </p:grpSpPr>
        <p:grpSp>
          <p:nvGrpSpPr>
            <p:cNvPr id="3" name="组合 7"/>
            <p:cNvGrpSpPr/>
            <p:nvPr/>
          </p:nvGrpSpPr>
          <p:grpSpPr>
            <a:xfrm>
              <a:off x="916352" y="1563638"/>
              <a:ext cx="836612" cy="850900"/>
              <a:chOff x="2437" y="2032"/>
              <a:chExt cx="1244" cy="1264"/>
            </a:xfrm>
          </p:grpSpPr>
          <p:sp>
            <p:nvSpPr>
              <p:cNvPr id="29"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41"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42"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43"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遣</a:t>
              </a:r>
            </a:p>
          </p:txBody>
        </p:sp>
      </p:grpSp>
      <p:grpSp>
        <p:nvGrpSpPr>
          <p:cNvPr id="44" name="组合 1"/>
          <p:cNvGrpSpPr/>
          <p:nvPr/>
        </p:nvGrpSpPr>
        <p:grpSpPr>
          <a:xfrm>
            <a:off x="400050" y="2712085"/>
            <a:ext cx="885825" cy="854075"/>
            <a:chOff x="916352" y="1559701"/>
            <a:chExt cx="886516" cy="854837"/>
          </a:xfrm>
        </p:grpSpPr>
        <p:grpSp>
          <p:nvGrpSpPr>
            <p:cNvPr id="45" name="组合 7"/>
            <p:cNvGrpSpPr/>
            <p:nvPr/>
          </p:nvGrpSpPr>
          <p:grpSpPr>
            <a:xfrm>
              <a:off x="916352" y="1563638"/>
              <a:ext cx="836612" cy="850900"/>
              <a:chOff x="2437" y="2032"/>
              <a:chExt cx="1244" cy="1264"/>
            </a:xfrm>
          </p:grpSpPr>
          <p:sp>
            <p:nvSpPr>
              <p:cNvPr id="46"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charset="-122"/>
                  <a:ea typeface="楷体" panose="02010609060101010101" charset="-122"/>
                </a:endParaRPr>
              </a:p>
            </p:txBody>
          </p:sp>
          <p:cxnSp>
            <p:nvCxnSpPr>
              <p:cNvPr id="59"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60"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61" name="文本框 64"/>
            <p:cNvSpPr txBox="1"/>
            <p:nvPr/>
          </p:nvSpPr>
          <p:spPr>
            <a:xfrm>
              <a:off x="955863" y="1559701"/>
              <a:ext cx="847005" cy="830685"/>
            </a:xfrm>
            <a:prstGeom prst="rect">
              <a:avLst/>
            </a:prstGeom>
            <a:noFill/>
            <a:ln w="9525">
              <a:noFill/>
            </a:ln>
          </p:spPr>
          <p:txBody>
            <a:bodyPr>
              <a:spAutoFit/>
            </a:bodyPr>
            <a:lstStyle/>
            <a:p>
              <a:pPr eaLnBrk="1" hangingPunct="1"/>
              <a:r>
                <a:rPr lang="zh-CN" altLang="en-US" sz="4800" b="1" dirty="0">
                  <a:solidFill>
                    <a:srgbClr val="0000FF"/>
                  </a:solidFill>
                  <a:latin typeface="楷体" panose="02010609060101010101" charset="-122"/>
                  <a:ea typeface="楷体" panose="02010609060101010101" charset="-122"/>
                </a:rPr>
                <a:t>维</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box(in)">
                                      <p:cBhvr>
                                        <p:cTn id="7" dur="2000"/>
                                        <p:tgtEl>
                                          <p:spTgt spid="13315"/>
                                        </p:tgtEl>
                                      </p:cBhvr>
                                    </p:animEffect>
                                  </p:childTnLst>
                                </p:cTn>
                              </p:par>
                              <p:par>
                                <p:cTn id="8" presetID="4"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in)">
                                      <p:cBhvr>
                                        <p:cTn id="10" dur="2000"/>
                                        <p:tgtEl>
                                          <p:spTgt spid="4"/>
                                        </p:tgtEl>
                                      </p:cBhvr>
                                    </p:animEffect>
                                  </p:childTnLst>
                                </p:cTn>
                              </p:par>
                              <p:par>
                                <p:cTn id="11" presetID="4" presetClass="entr" presetSubtype="16"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ox(in)">
                                      <p:cBhvr>
                                        <p:cTn id="13" dur="2000"/>
                                        <p:tgtEl>
                                          <p:spTgt spid="10"/>
                                        </p:tgtEl>
                                      </p:cBhvr>
                                    </p:animEffect>
                                  </p:childTnLst>
                                </p:cTn>
                              </p:par>
                              <p:par>
                                <p:cTn id="14" presetID="4" presetClass="entr" presetSubtype="16"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ox(in)">
                                      <p:cBhvr>
                                        <p:cTn id="16" dur="2000"/>
                                        <p:tgtEl>
                                          <p:spTgt spid="16"/>
                                        </p:tgtEl>
                                      </p:cBhvr>
                                    </p:animEffect>
                                  </p:childTnLst>
                                </p:cTn>
                              </p:par>
                              <p:par>
                                <p:cTn id="17" presetID="4" presetClass="entr" presetSubtype="16"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ox(in)">
                                      <p:cBhvr>
                                        <p:cTn id="19" dur="2000"/>
                                        <p:tgtEl>
                                          <p:spTgt spid="22"/>
                                        </p:tgtEl>
                                      </p:cBhvr>
                                    </p:animEffect>
                                  </p:childTnLst>
                                </p:cTn>
                              </p:par>
                              <p:par>
                                <p:cTn id="20" presetID="4" presetClass="entr" presetSubtype="16"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box(in)">
                                      <p:cBhvr>
                                        <p:cTn id="22" dur="2000"/>
                                        <p:tgtEl>
                                          <p:spTgt spid="28"/>
                                        </p:tgtEl>
                                      </p:cBhvr>
                                    </p:animEffect>
                                  </p:childTnLst>
                                </p:cTn>
                              </p:par>
                              <p:par>
                                <p:cTn id="23" presetID="4" presetClass="entr" presetSubtype="16"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box(in)">
                                      <p:cBhvr>
                                        <p:cTn id="25" dur="2000"/>
                                        <p:tgtEl>
                                          <p:spTgt spid="35"/>
                                        </p:tgtEl>
                                      </p:cBhvr>
                                    </p:animEffect>
                                  </p:childTnLst>
                                </p:cTn>
                              </p:par>
                              <p:par>
                                <p:cTn id="26" presetID="4" presetClass="entr" presetSubtype="16"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box(in)">
                                      <p:cBhvr>
                                        <p:cTn id="28" dur="2000"/>
                                        <p:tgtEl>
                                          <p:spTgt spid="47"/>
                                        </p:tgtEl>
                                      </p:cBhvr>
                                    </p:animEffect>
                                  </p:childTnLst>
                                </p:cTn>
                              </p:par>
                              <p:par>
                                <p:cTn id="29" presetID="4" presetClass="entr" presetSubtype="16"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box(in)">
                                      <p:cBhvr>
                                        <p:cTn id="31" dur="2000"/>
                                        <p:tgtEl>
                                          <p:spTgt spid="53"/>
                                        </p:tgtEl>
                                      </p:cBhvr>
                                    </p:animEffect>
                                  </p:childTnLst>
                                </p:cTn>
                              </p:par>
                              <p:par>
                                <p:cTn id="32" presetID="4" presetClass="entr" presetSubtype="16" fill="hold"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box(in)">
                                      <p:cBhvr>
                                        <p:cTn id="34" dur="2000"/>
                                        <p:tgtEl>
                                          <p:spTgt spid="71"/>
                                        </p:tgtEl>
                                      </p:cBhvr>
                                    </p:animEffect>
                                  </p:childTnLst>
                                </p:cTn>
                              </p:par>
                              <p:par>
                                <p:cTn id="35" presetID="4" presetClass="entr" presetSubtype="16" fill="hold" nodeType="with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box(in)">
                                      <p:cBhvr>
                                        <p:cTn id="37" dur="2000"/>
                                        <p:tgtEl>
                                          <p:spTgt spid="77"/>
                                        </p:tgtEl>
                                      </p:cBhvr>
                                    </p:animEffect>
                                  </p:childTnLst>
                                </p:cTn>
                              </p:par>
                              <p:par>
                                <p:cTn id="38" presetID="4" presetClass="entr" presetSubtype="16" fill="hold" nodeType="with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box(in)">
                                      <p:cBhvr>
                                        <p:cTn id="40" dur="2000"/>
                                        <p:tgtEl>
                                          <p:spTgt spid="85"/>
                                        </p:tgtEl>
                                      </p:cBhvr>
                                    </p:animEffect>
                                  </p:childTnLst>
                                </p:cTn>
                              </p:par>
                              <p:par>
                                <p:cTn id="41" presetID="4" presetClass="entr" presetSubtype="16" fill="hold" nodeType="with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box(in)">
                                      <p:cBhvr>
                                        <p:cTn id="43" dur="2000"/>
                                        <p:tgtEl>
                                          <p:spTgt spid="91"/>
                                        </p:tgtEl>
                                      </p:cBhvr>
                                    </p:animEffect>
                                  </p:childTnLst>
                                </p:cTn>
                              </p:par>
                              <p:par>
                                <p:cTn id="44" presetID="4" presetClass="entr" presetSubtype="16"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box(in)">
                                      <p:cBhvr>
                                        <p:cTn id="46" dur="2000"/>
                                        <p:tgtEl>
                                          <p:spTgt spid="2"/>
                                        </p:tgtEl>
                                      </p:cBhvr>
                                    </p:animEffect>
                                  </p:childTnLst>
                                </p:cTn>
                              </p:par>
                              <p:par>
                                <p:cTn id="47" presetID="4"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box(in)">
                                      <p:cBhvr>
                                        <p:cTn id="49"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6" name="组合 15"/>
          <p:cNvGrpSpPr/>
          <p:nvPr/>
        </p:nvGrpSpPr>
        <p:grpSpPr>
          <a:xfrm>
            <a:off x="507683" y="825818"/>
            <a:ext cx="1198562" cy="1016000"/>
            <a:chOff x="946324" y="2963751"/>
            <a:chExt cx="1198477" cy="1017128"/>
          </a:xfrm>
        </p:grpSpPr>
        <p:pic>
          <p:nvPicPr>
            <p:cNvPr id="17" name="图片 2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46324" y="2963751"/>
              <a:ext cx="1198477" cy="1017128"/>
            </a:xfrm>
            <a:prstGeom prst="rect">
              <a:avLst/>
            </a:prstGeom>
            <a:noFill/>
            <a:ln w="9525">
              <a:noFill/>
            </a:ln>
          </p:spPr>
        </p:pic>
        <p:sp>
          <p:nvSpPr>
            <p:cNvPr id="18" name="矩形 46"/>
            <p:cNvSpPr/>
            <p:nvPr/>
          </p:nvSpPr>
          <p:spPr>
            <a:xfrm>
              <a:off x="1177087" y="3075501"/>
              <a:ext cx="693371" cy="707540"/>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伦</a:t>
              </a:r>
            </a:p>
          </p:txBody>
        </p:sp>
      </p:grpSp>
      <p:grpSp>
        <p:nvGrpSpPr>
          <p:cNvPr id="19" name="组合 18"/>
          <p:cNvGrpSpPr/>
          <p:nvPr/>
        </p:nvGrpSpPr>
        <p:grpSpPr>
          <a:xfrm>
            <a:off x="1763713" y="2140584"/>
            <a:ext cx="1198562" cy="1017588"/>
            <a:chOff x="1763688" y="2140557"/>
            <a:chExt cx="1198477" cy="1017128"/>
          </a:xfrm>
        </p:grpSpPr>
        <p:pic>
          <p:nvPicPr>
            <p:cNvPr id="20" name="图片 2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63688" y="2140557"/>
              <a:ext cx="1198477" cy="1017128"/>
            </a:xfrm>
            <a:prstGeom prst="rect">
              <a:avLst/>
            </a:prstGeom>
            <a:noFill/>
            <a:ln w="9525">
              <a:noFill/>
            </a:ln>
          </p:spPr>
        </p:pic>
        <p:sp>
          <p:nvSpPr>
            <p:cNvPr id="21" name="矩形 47"/>
            <p:cNvSpPr/>
            <p:nvPr/>
          </p:nvSpPr>
          <p:spPr>
            <a:xfrm>
              <a:off x="1992942" y="2265045"/>
              <a:ext cx="693371" cy="706436"/>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剖</a:t>
              </a:r>
            </a:p>
          </p:txBody>
        </p:sp>
      </p:grpSp>
      <p:grpSp>
        <p:nvGrpSpPr>
          <p:cNvPr id="22" name="组合 21"/>
          <p:cNvGrpSpPr/>
          <p:nvPr/>
        </p:nvGrpSpPr>
        <p:grpSpPr>
          <a:xfrm>
            <a:off x="2150110" y="930910"/>
            <a:ext cx="1198563" cy="1017588"/>
            <a:chOff x="2476123" y="2355726"/>
            <a:chExt cx="1198477" cy="1017128"/>
          </a:xfrm>
        </p:grpSpPr>
        <p:pic>
          <p:nvPicPr>
            <p:cNvPr id="23" name="图片 2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76123" y="2355726"/>
              <a:ext cx="1198477" cy="1017128"/>
            </a:xfrm>
            <a:prstGeom prst="rect">
              <a:avLst/>
            </a:prstGeom>
            <a:noFill/>
            <a:ln w="9525">
              <a:noFill/>
            </a:ln>
          </p:spPr>
        </p:pic>
        <p:sp>
          <p:nvSpPr>
            <p:cNvPr id="24" name="矩形 48"/>
            <p:cNvSpPr/>
            <p:nvPr/>
          </p:nvSpPr>
          <p:spPr>
            <a:xfrm>
              <a:off x="2733963" y="2471400"/>
              <a:ext cx="693370" cy="706436"/>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腹</a:t>
              </a:r>
            </a:p>
          </p:txBody>
        </p:sp>
      </p:grpSp>
      <p:grpSp>
        <p:nvGrpSpPr>
          <p:cNvPr id="25" name="组合 24"/>
          <p:cNvGrpSpPr/>
          <p:nvPr/>
        </p:nvGrpSpPr>
        <p:grpSpPr>
          <a:xfrm>
            <a:off x="4061778" y="1552575"/>
            <a:ext cx="1198562" cy="1016000"/>
            <a:chOff x="3893443" y="3305815"/>
            <a:chExt cx="1198477" cy="1017128"/>
          </a:xfrm>
        </p:grpSpPr>
        <p:pic>
          <p:nvPicPr>
            <p:cNvPr id="26" name="图片 2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93443" y="3305815"/>
              <a:ext cx="1198477" cy="1017128"/>
            </a:xfrm>
            <a:prstGeom prst="rect">
              <a:avLst/>
            </a:prstGeom>
            <a:noFill/>
            <a:ln w="9525">
              <a:noFill/>
            </a:ln>
          </p:spPr>
        </p:pic>
        <p:sp>
          <p:nvSpPr>
            <p:cNvPr id="28" name="矩形 50"/>
            <p:cNvSpPr/>
            <p:nvPr/>
          </p:nvSpPr>
          <p:spPr>
            <a:xfrm>
              <a:off x="4154487" y="3397214"/>
              <a:ext cx="693371" cy="707540"/>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窿</a:t>
              </a:r>
            </a:p>
          </p:txBody>
        </p:sp>
      </p:grpSp>
      <p:grpSp>
        <p:nvGrpSpPr>
          <p:cNvPr id="29" name="组合 28"/>
          <p:cNvGrpSpPr/>
          <p:nvPr/>
        </p:nvGrpSpPr>
        <p:grpSpPr>
          <a:xfrm>
            <a:off x="3494088" y="2971800"/>
            <a:ext cx="1198562" cy="1016000"/>
            <a:chOff x="4322501" y="2532905"/>
            <a:chExt cx="1198477" cy="1017128"/>
          </a:xfrm>
        </p:grpSpPr>
        <p:pic>
          <p:nvPicPr>
            <p:cNvPr id="31" name="图片 3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22501" y="2532905"/>
              <a:ext cx="1198477" cy="1017128"/>
            </a:xfrm>
            <a:prstGeom prst="rect">
              <a:avLst/>
            </a:prstGeom>
            <a:noFill/>
            <a:ln w="9525">
              <a:noFill/>
            </a:ln>
          </p:spPr>
        </p:pic>
        <p:sp>
          <p:nvSpPr>
            <p:cNvPr id="32" name="矩形 51"/>
            <p:cNvSpPr/>
            <p:nvPr/>
          </p:nvSpPr>
          <p:spPr>
            <a:xfrm>
              <a:off x="4558537" y="2643760"/>
              <a:ext cx="693371" cy="707540"/>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维</a:t>
              </a:r>
            </a:p>
          </p:txBody>
        </p:sp>
      </p:grpSp>
      <p:grpSp>
        <p:nvGrpSpPr>
          <p:cNvPr id="34" name="组合 33"/>
          <p:cNvGrpSpPr/>
          <p:nvPr/>
        </p:nvGrpSpPr>
        <p:grpSpPr>
          <a:xfrm>
            <a:off x="5100638" y="608965"/>
            <a:ext cx="1198562" cy="1017588"/>
            <a:chOff x="5100014" y="2546802"/>
            <a:chExt cx="1198477" cy="1017128"/>
          </a:xfrm>
        </p:grpSpPr>
        <p:pic>
          <p:nvPicPr>
            <p:cNvPr id="35" name="图片 3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00014" y="2546802"/>
              <a:ext cx="1198477" cy="1017128"/>
            </a:xfrm>
            <a:prstGeom prst="rect">
              <a:avLst/>
            </a:prstGeom>
            <a:noFill/>
            <a:ln w="9525">
              <a:noFill/>
            </a:ln>
          </p:spPr>
        </p:pic>
        <p:sp>
          <p:nvSpPr>
            <p:cNvPr id="37" name="矩形 52"/>
            <p:cNvSpPr/>
            <p:nvPr/>
          </p:nvSpPr>
          <p:spPr>
            <a:xfrm>
              <a:off x="5327607" y="2635760"/>
              <a:ext cx="693371" cy="706436"/>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遣</a:t>
              </a:r>
            </a:p>
          </p:txBody>
        </p:sp>
      </p:grpSp>
      <p:grpSp>
        <p:nvGrpSpPr>
          <p:cNvPr id="38" name="组合 37"/>
          <p:cNvGrpSpPr/>
          <p:nvPr/>
        </p:nvGrpSpPr>
        <p:grpSpPr>
          <a:xfrm>
            <a:off x="5659438" y="3471863"/>
            <a:ext cx="1198562" cy="1017587"/>
            <a:chOff x="5659740" y="3472289"/>
            <a:chExt cx="1198477" cy="1017128"/>
          </a:xfrm>
        </p:grpSpPr>
        <p:pic>
          <p:nvPicPr>
            <p:cNvPr id="40" name="图片 3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59740" y="3472289"/>
              <a:ext cx="1198477" cy="1017128"/>
            </a:xfrm>
            <a:prstGeom prst="rect">
              <a:avLst/>
            </a:prstGeom>
            <a:noFill/>
            <a:ln w="9525">
              <a:noFill/>
            </a:ln>
          </p:spPr>
        </p:pic>
        <p:sp>
          <p:nvSpPr>
            <p:cNvPr id="41" name="矩形 53"/>
            <p:cNvSpPr/>
            <p:nvPr/>
          </p:nvSpPr>
          <p:spPr>
            <a:xfrm>
              <a:off x="5896424" y="3590720"/>
              <a:ext cx="693371" cy="706436"/>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宰</a:t>
              </a:r>
            </a:p>
          </p:txBody>
        </p:sp>
      </p:grpSp>
      <p:grpSp>
        <p:nvGrpSpPr>
          <p:cNvPr id="43" name="组合 42"/>
          <p:cNvGrpSpPr/>
          <p:nvPr/>
        </p:nvGrpSpPr>
        <p:grpSpPr>
          <a:xfrm>
            <a:off x="6418263" y="2112010"/>
            <a:ext cx="1198562" cy="1017588"/>
            <a:chOff x="6418654" y="3403801"/>
            <a:chExt cx="1198477" cy="1017128"/>
          </a:xfrm>
        </p:grpSpPr>
        <p:pic>
          <p:nvPicPr>
            <p:cNvPr id="44" name="图片 3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18654" y="3403801"/>
              <a:ext cx="1198477" cy="1017128"/>
            </a:xfrm>
            <a:prstGeom prst="rect">
              <a:avLst/>
            </a:prstGeom>
            <a:noFill/>
            <a:ln w="9525">
              <a:noFill/>
            </a:ln>
          </p:spPr>
        </p:pic>
        <p:sp>
          <p:nvSpPr>
            <p:cNvPr id="46" name="矩形 54"/>
            <p:cNvSpPr/>
            <p:nvPr/>
          </p:nvSpPr>
          <p:spPr>
            <a:xfrm>
              <a:off x="6667922" y="3494117"/>
              <a:ext cx="693371" cy="706436"/>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梭</a:t>
              </a:r>
            </a:p>
          </p:txBody>
        </p:sp>
      </p:grpSp>
      <p:grpSp>
        <p:nvGrpSpPr>
          <p:cNvPr id="47" name="组合 46"/>
          <p:cNvGrpSpPr/>
          <p:nvPr/>
        </p:nvGrpSpPr>
        <p:grpSpPr>
          <a:xfrm>
            <a:off x="7451725" y="1246188"/>
            <a:ext cx="1198563" cy="1016000"/>
            <a:chOff x="7821426" y="2604752"/>
            <a:chExt cx="1198477" cy="1017128"/>
          </a:xfrm>
        </p:grpSpPr>
        <p:pic>
          <p:nvPicPr>
            <p:cNvPr id="49" name="图片 3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21426" y="2604752"/>
              <a:ext cx="1198477" cy="1017128"/>
            </a:xfrm>
            <a:prstGeom prst="rect">
              <a:avLst/>
            </a:prstGeom>
            <a:noFill/>
            <a:ln w="9525">
              <a:noFill/>
            </a:ln>
          </p:spPr>
        </p:pic>
        <p:sp>
          <p:nvSpPr>
            <p:cNvPr id="50" name="矩形 59"/>
            <p:cNvSpPr/>
            <p:nvPr/>
          </p:nvSpPr>
          <p:spPr>
            <a:xfrm>
              <a:off x="8091635" y="2727045"/>
              <a:ext cx="693370" cy="707540"/>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卑</a:t>
              </a:r>
            </a:p>
          </p:txBody>
        </p:sp>
      </p:grpSp>
      <p:grpSp>
        <p:nvGrpSpPr>
          <p:cNvPr id="51" name="组合 50"/>
          <p:cNvGrpSpPr/>
          <p:nvPr/>
        </p:nvGrpSpPr>
        <p:grpSpPr>
          <a:xfrm>
            <a:off x="3224530" y="542608"/>
            <a:ext cx="1198563" cy="1017587"/>
            <a:chOff x="3052212" y="3309444"/>
            <a:chExt cx="1198477" cy="1017128"/>
          </a:xfrm>
        </p:grpSpPr>
        <p:pic>
          <p:nvPicPr>
            <p:cNvPr id="52" name="图片 2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52212" y="3309444"/>
              <a:ext cx="1198477" cy="1017128"/>
            </a:xfrm>
            <a:prstGeom prst="rect">
              <a:avLst/>
            </a:prstGeom>
            <a:noFill/>
            <a:ln w="9525">
              <a:noFill/>
            </a:ln>
          </p:spPr>
        </p:pic>
        <p:sp>
          <p:nvSpPr>
            <p:cNvPr id="53" name="矩形 61"/>
            <p:cNvSpPr/>
            <p:nvPr/>
          </p:nvSpPr>
          <p:spPr>
            <a:xfrm>
              <a:off x="3312311" y="3410783"/>
              <a:ext cx="693370" cy="706436"/>
            </a:xfrm>
            <a:prstGeom prst="rect">
              <a:avLst/>
            </a:prstGeom>
            <a:noFill/>
            <a:ln w="9525">
              <a:noFill/>
            </a:ln>
          </p:spPr>
          <p:txBody>
            <a:bodyPr wrap="none">
              <a:spAutoFit/>
            </a:bodyPr>
            <a:lstStyle/>
            <a:p>
              <a:pPr eaLnBrk="1" hangingPunct="1"/>
              <a:r>
                <a:rPr lang="zh-CN" altLang="en-US" sz="4000" b="1" dirty="0">
                  <a:solidFill>
                    <a:srgbClr val="0000FF"/>
                  </a:solidFill>
                  <a:latin typeface="楷体" panose="02010609060101010101" charset="-122"/>
                  <a:ea typeface="楷体" panose="02010609060101010101" charset="-122"/>
                </a:rPr>
                <a:t>窟</a:t>
              </a:r>
            </a:p>
          </p:txBody>
        </p:sp>
      </p:gr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0069 -0.000123 L 0.000069 0.496667 " pathEditMode="relative" rAng="0" ptsTypes="">
                                      <p:cBhvr>
                                        <p:cTn id="6" dur="2000" fill="hold"/>
                                        <p:tgtEl>
                                          <p:spTgt spid="16"/>
                                        </p:tgtEl>
                                        <p:attrNameLst>
                                          <p:attrName>ppt_x</p:attrName>
                                          <p:attrName>ppt_y</p:attrName>
                                        </p:attrNameLst>
                                      </p:cBhvr>
                                      <p:rCtr x="51" y="-225"/>
                                    </p:animMotion>
                                  </p:childTnLst>
                                </p:cTn>
                              </p:par>
                            </p:childTnLst>
                          </p:cTn>
                        </p:par>
                        <p:par>
                          <p:cTn id="7" fill="hold">
                            <p:stCondLst>
                              <p:cond delay="2000"/>
                            </p:stCondLst>
                            <p:childTnLst>
                              <p:par>
                                <p:cTn id="8" presetID="6" presetClass="emph" presetSubtype="0" fill="hold" nodeType="afterEffect">
                                  <p:stCondLst>
                                    <p:cond delay="0"/>
                                  </p:stCondLst>
                                  <p:childTnLst>
                                    <p:animScale>
                                      <p:cBhvr>
                                        <p:cTn id="9" dur="1000" fill="hold"/>
                                        <p:tgtEl>
                                          <p:spTgt spid="16"/>
                                        </p:tgtEl>
                                      </p:cBhvr>
                                      <p:by x="150000" y="150000"/>
                                    </p:animScale>
                                  </p:childTnLst>
                                </p:cTn>
                              </p:par>
                            </p:childTnLst>
                          </p:cTn>
                        </p:par>
                        <p:par>
                          <p:cTn id="10" fill="hold">
                            <p:stCondLst>
                              <p:cond delay="3000"/>
                            </p:stCondLst>
                            <p:childTnLst>
                              <p:par>
                                <p:cTn id="11" presetID="53" presetClass="exit" presetSubtype="32" fill="hold" nodeType="afterEffect">
                                  <p:stCondLst>
                                    <p:cond delay="1000"/>
                                  </p:stCondLst>
                                  <p:childTnLst>
                                    <p:anim calcmode="lin" valueType="num">
                                      <p:cBhvr>
                                        <p:cTn id="12" dur="500"/>
                                        <p:tgtEl>
                                          <p:spTgt spid="16"/>
                                        </p:tgtEl>
                                        <p:attrNameLst>
                                          <p:attrName>ppt_w</p:attrName>
                                        </p:attrNameLst>
                                      </p:cBhvr>
                                      <p:tavLst>
                                        <p:tav tm="0">
                                          <p:val>
                                            <p:strVal val="ppt_w"/>
                                          </p:val>
                                        </p:tav>
                                        <p:tav tm="100000">
                                          <p:val>
                                            <p:fltVal val="0"/>
                                          </p:val>
                                        </p:tav>
                                      </p:tavLst>
                                    </p:anim>
                                    <p:anim calcmode="lin" valueType="num">
                                      <p:cBhvr>
                                        <p:cTn id="13" dur="500"/>
                                        <p:tgtEl>
                                          <p:spTgt spid="16"/>
                                        </p:tgtEl>
                                        <p:attrNameLst>
                                          <p:attrName>ppt_h</p:attrName>
                                        </p:attrNameLst>
                                      </p:cBhvr>
                                      <p:tavLst>
                                        <p:tav tm="0">
                                          <p:val>
                                            <p:strVal val="ppt_h"/>
                                          </p:val>
                                        </p:tav>
                                        <p:tav tm="100000">
                                          <p:val>
                                            <p:fltVal val="0"/>
                                          </p:val>
                                        </p:tav>
                                      </p:tavLst>
                                    </p:anim>
                                    <p:animEffect transition="out" filter="fade">
                                      <p:cBhvr>
                                        <p:cTn id="14" dur="500"/>
                                        <p:tgtEl>
                                          <p:spTgt spid="16"/>
                                        </p:tgtEl>
                                      </p:cBhvr>
                                    </p:animEffect>
                                    <p:set>
                                      <p:cBhvr>
                                        <p:cTn id="15"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16" restart="whenNotActive" fill="hold" evtFilter="cancelBubble" nodeType="interactiveSeq">
                <p:stCondLst>
                  <p:cond evt="onClick" delay="0">
                    <p:tgtEl>
                      <p:spTgt spid="19"/>
                    </p:tgtEl>
                  </p:cond>
                </p:stCondLst>
                <p:endSync evt="end" delay="0">
                  <p:rtn val="all"/>
                </p:endSync>
                <p:childTnLst>
                  <p:par>
                    <p:cTn id="17" fill="hold">
                      <p:stCondLst>
                        <p:cond delay="0"/>
                      </p:stCondLst>
                      <p:childTnLst>
                        <p:par>
                          <p:cTn id="18" fill="hold">
                            <p:stCondLst>
                              <p:cond delay="0"/>
                            </p:stCondLst>
                            <p:childTnLst>
                              <p:par>
                                <p:cTn id="19" presetID="42" presetClass="path" presetSubtype="0" accel="50000" decel="50000" fill="hold" nodeType="clickEffect">
                                  <p:stCondLst>
                                    <p:cond delay="0"/>
                                  </p:stCondLst>
                                  <p:childTnLst>
                                    <p:animMotion origin="layout" path="M -0.000069 -0.000123 L -0.018194 0.292963 " pathEditMode="relative" rAng="0" ptsTypes="">
                                      <p:cBhvr>
                                        <p:cTn id="20" dur="2000" fill="hold"/>
                                        <p:tgtEl>
                                          <p:spTgt spid="19"/>
                                        </p:tgtEl>
                                        <p:attrNameLst>
                                          <p:attrName>ppt_x</p:attrName>
                                          <p:attrName>ppt_y</p:attrName>
                                        </p:attrNameLst>
                                      </p:cBhvr>
                                      <p:rCtr x="31" y="-177"/>
                                    </p:animMotion>
                                  </p:childTnLst>
                                </p:cTn>
                              </p:par>
                            </p:childTnLst>
                          </p:cTn>
                        </p:par>
                        <p:par>
                          <p:cTn id="21" fill="hold">
                            <p:stCondLst>
                              <p:cond delay="2000"/>
                            </p:stCondLst>
                            <p:childTnLst>
                              <p:par>
                                <p:cTn id="22" presetID="6" presetClass="emph" presetSubtype="0" fill="hold" nodeType="afterEffect">
                                  <p:stCondLst>
                                    <p:cond delay="0"/>
                                  </p:stCondLst>
                                  <p:childTnLst>
                                    <p:animScale>
                                      <p:cBhvr>
                                        <p:cTn id="23" dur="1000" fill="hold"/>
                                        <p:tgtEl>
                                          <p:spTgt spid="19"/>
                                        </p:tgtEl>
                                      </p:cBhvr>
                                      <p:by x="150000" y="150000"/>
                                    </p:animScale>
                                  </p:childTnLst>
                                </p:cTn>
                              </p:par>
                            </p:childTnLst>
                          </p:cTn>
                        </p:par>
                        <p:par>
                          <p:cTn id="24" fill="hold">
                            <p:stCondLst>
                              <p:cond delay="3000"/>
                            </p:stCondLst>
                            <p:childTnLst>
                              <p:par>
                                <p:cTn id="25" presetID="53" presetClass="exit" presetSubtype="32" fill="hold" nodeType="afterEffect">
                                  <p:stCondLst>
                                    <p:cond delay="1000"/>
                                  </p:stCondLst>
                                  <p:childTnLst>
                                    <p:anim calcmode="lin" valueType="num">
                                      <p:cBhvr>
                                        <p:cTn id="26" dur="500"/>
                                        <p:tgtEl>
                                          <p:spTgt spid="19"/>
                                        </p:tgtEl>
                                        <p:attrNameLst>
                                          <p:attrName>ppt_w</p:attrName>
                                        </p:attrNameLst>
                                      </p:cBhvr>
                                      <p:tavLst>
                                        <p:tav tm="0">
                                          <p:val>
                                            <p:strVal val="ppt_w"/>
                                          </p:val>
                                        </p:tav>
                                        <p:tav tm="100000">
                                          <p:val>
                                            <p:fltVal val="0"/>
                                          </p:val>
                                        </p:tav>
                                      </p:tavLst>
                                    </p:anim>
                                    <p:anim calcmode="lin" valueType="num">
                                      <p:cBhvr>
                                        <p:cTn id="27" dur="500"/>
                                        <p:tgtEl>
                                          <p:spTgt spid="19"/>
                                        </p:tgtEl>
                                        <p:attrNameLst>
                                          <p:attrName>ppt_h</p:attrName>
                                        </p:attrNameLst>
                                      </p:cBhvr>
                                      <p:tavLst>
                                        <p:tav tm="0">
                                          <p:val>
                                            <p:strVal val="ppt_h"/>
                                          </p:val>
                                        </p:tav>
                                        <p:tav tm="100000">
                                          <p:val>
                                            <p:fltVal val="0"/>
                                          </p:val>
                                        </p:tav>
                                      </p:tavLst>
                                    </p:anim>
                                    <p:animEffect transition="out" filter="fade">
                                      <p:cBhvr>
                                        <p:cTn id="28" dur="500"/>
                                        <p:tgtEl>
                                          <p:spTgt spid="19"/>
                                        </p:tgtEl>
                                      </p:cBhvr>
                                    </p:animEffect>
                                    <p:set>
                                      <p:cBhvr>
                                        <p:cTn id="29"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9"/>
                  </p:tgtEl>
                </p:cond>
              </p:nextCondLst>
            </p:seq>
            <p:seq concurrent="1" nextAc="seek">
              <p:cTn id="30" restart="whenNotActive" fill="hold" evtFilter="cancelBubble" nodeType="interactiveSeq">
                <p:stCondLst>
                  <p:cond evt="onClick" delay="0">
                    <p:tgtEl>
                      <p:spTgt spid="22"/>
                    </p:tgtEl>
                  </p:cond>
                </p:stCondLst>
                <p:endSync evt="end" delay="0">
                  <p:rtn val="all"/>
                </p:endSync>
                <p:childTnLst>
                  <p:par>
                    <p:cTn id="31" fill="hold">
                      <p:stCondLst>
                        <p:cond delay="0"/>
                      </p:stCondLst>
                      <p:childTnLst>
                        <p:par>
                          <p:cTn id="32" fill="hold">
                            <p:stCondLst>
                              <p:cond delay="0"/>
                            </p:stCondLst>
                            <p:childTnLst>
                              <p:par>
                                <p:cTn id="33" presetID="42" presetClass="path" presetSubtype="0" accel="50000" decel="50000" fill="hold" nodeType="clickEffect">
                                  <p:stCondLst>
                                    <p:cond delay="0"/>
                                  </p:stCondLst>
                                  <p:childTnLst>
                                    <p:animMotion origin="layout" path="M -0.000069 -0.000123 L -0.017431 0.557901 " pathEditMode="relative" rAng="0" ptsTypes="">
                                      <p:cBhvr>
                                        <p:cTn id="34" dur="2000" fill="hold"/>
                                        <p:tgtEl>
                                          <p:spTgt spid="22"/>
                                        </p:tgtEl>
                                        <p:attrNameLst>
                                          <p:attrName>ppt_x</p:attrName>
                                          <p:attrName>ppt_y</p:attrName>
                                        </p:attrNameLst>
                                      </p:cBhvr>
                                      <p:rCtr x="26" y="-178"/>
                                    </p:animMotion>
                                  </p:childTnLst>
                                </p:cTn>
                              </p:par>
                            </p:childTnLst>
                          </p:cTn>
                        </p:par>
                        <p:par>
                          <p:cTn id="35" fill="hold">
                            <p:stCondLst>
                              <p:cond delay="2000"/>
                            </p:stCondLst>
                            <p:childTnLst>
                              <p:par>
                                <p:cTn id="36" presetID="6" presetClass="emph" presetSubtype="0" fill="hold" nodeType="afterEffect">
                                  <p:stCondLst>
                                    <p:cond delay="0"/>
                                  </p:stCondLst>
                                  <p:childTnLst>
                                    <p:animScale>
                                      <p:cBhvr>
                                        <p:cTn id="37" dur="1000" fill="hold"/>
                                        <p:tgtEl>
                                          <p:spTgt spid="22"/>
                                        </p:tgtEl>
                                      </p:cBhvr>
                                      <p:by x="150000" y="150000"/>
                                    </p:animScale>
                                  </p:childTnLst>
                                </p:cTn>
                              </p:par>
                            </p:childTnLst>
                          </p:cTn>
                        </p:par>
                        <p:par>
                          <p:cTn id="38" fill="hold">
                            <p:stCondLst>
                              <p:cond delay="3000"/>
                            </p:stCondLst>
                            <p:childTnLst>
                              <p:par>
                                <p:cTn id="39" presetID="53" presetClass="exit" presetSubtype="32" fill="hold" nodeType="afterEffect">
                                  <p:stCondLst>
                                    <p:cond delay="1000"/>
                                  </p:stCondLst>
                                  <p:childTnLst>
                                    <p:anim calcmode="lin" valueType="num">
                                      <p:cBhvr>
                                        <p:cTn id="40" dur="500"/>
                                        <p:tgtEl>
                                          <p:spTgt spid="22"/>
                                        </p:tgtEl>
                                        <p:attrNameLst>
                                          <p:attrName>ppt_w</p:attrName>
                                        </p:attrNameLst>
                                      </p:cBhvr>
                                      <p:tavLst>
                                        <p:tav tm="0">
                                          <p:val>
                                            <p:strVal val="ppt_w"/>
                                          </p:val>
                                        </p:tav>
                                        <p:tav tm="100000">
                                          <p:val>
                                            <p:fltVal val="0"/>
                                          </p:val>
                                        </p:tav>
                                      </p:tavLst>
                                    </p:anim>
                                    <p:anim calcmode="lin" valueType="num">
                                      <p:cBhvr>
                                        <p:cTn id="41" dur="500"/>
                                        <p:tgtEl>
                                          <p:spTgt spid="22"/>
                                        </p:tgtEl>
                                        <p:attrNameLst>
                                          <p:attrName>ppt_h</p:attrName>
                                        </p:attrNameLst>
                                      </p:cBhvr>
                                      <p:tavLst>
                                        <p:tav tm="0">
                                          <p:val>
                                            <p:strVal val="ppt_h"/>
                                          </p:val>
                                        </p:tav>
                                        <p:tav tm="100000">
                                          <p:val>
                                            <p:fltVal val="0"/>
                                          </p:val>
                                        </p:tav>
                                      </p:tavLst>
                                    </p:anim>
                                    <p:animEffect transition="out" filter="fade">
                                      <p:cBhvr>
                                        <p:cTn id="42" dur="500"/>
                                        <p:tgtEl>
                                          <p:spTgt spid="22"/>
                                        </p:tgtEl>
                                      </p:cBhvr>
                                    </p:animEffect>
                                    <p:set>
                                      <p:cBhvr>
                                        <p:cTn id="43" dur="1" fill="hold">
                                          <p:stCondLst>
                                            <p:cond delay="499"/>
                                          </p:stCondLst>
                                        </p:cTn>
                                        <p:tgtEl>
                                          <p:spTgt spid="22"/>
                                        </p:tgtEl>
                                        <p:attrNameLst>
                                          <p:attrName>style.visibility</p:attrName>
                                        </p:attrNameLst>
                                      </p:cBhvr>
                                      <p:to>
                                        <p:strVal val="hidden"/>
                                      </p:to>
                                    </p:set>
                                  </p:childTnLst>
                                </p:cTn>
                              </p:par>
                            </p:childTnLst>
                          </p:cTn>
                        </p:par>
                      </p:childTnLst>
                    </p:cTn>
                  </p:par>
                </p:childTnLst>
              </p:cTn>
              <p:nextCondLst>
                <p:cond evt="onClick" delay="0">
                  <p:tgtEl>
                    <p:spTgt spid="22"/>
                  </p:tgtEl>
                </p:cond>
              </p:nextCondLst>
            </p:seq>
            <p:seq concurrent="1" nextAc="seek">
              <p:cTn id="44" restart="whenNotActive" fill="hold" evtFilter="cancelBubble" nodeType="interactiveSeq">
                <p:stCondLst>
                  <p:cond evt="onClick" delay="0">
                    <p:tgtEl>
                      <p:spTgt spid="51"/>
                    </p:tgtEl>
                  </p:cond>
                </p:stCondLst>
                <p:endSync evt="end" delay="0">
                  <p:rtn val="all"/>
                </p:endSync>
                <p:childTnLst>
                  <p:par>
                    <p:cTn id="45" fill="hold">
                      <p:stCondLst>
                        <p:cond delay="0"/>
                      </p:stCondLst>
                      <p:childTnLst>
                        <p:par>
                          <p:cTn id="46" fill="hold">
                            <p:stCondLst>
                              <p:cond delay="0"/>
                            </p:stCondLst>
                            <p:childTnLst>
                              <p:par>
                                <p:cTn id="47" presetID="42" presetClass="path" presetSubtype="0" accel="50000" decel="50000" fill="hold" nodeType="clickEffect">
                                  <p:stCondLst>
                                    <p:cond delay="0"/>
                                  </p:stCondLst>
                                  <p:childTnLst>
                                    <p:animMotion origin="layout" path="M 0.000000 0.000000 L -0.010347 0.766790 " pathEditMode="relative" rAng="0" ptsTypes="">
                                      <p:cBhvr>
                                        <p:cTn id="48" dur="2000" fill="hold"/>
                                        <p:tgtEl>
                                          <p:spTgt spid="51"/>
                                        </p:tgtEl>
                                        <p:attrNameLst>
                                          <p:attrName>ppt_x</p:attrName>
                                          <p:attrName>ppt_y</p:attrName>
                                        </p:attrNameLst>
                                      </p:cBhvr>
                                      <p:rCtr x="26" y="84"/>
                                    </p:animMotion>
                                  </p:childTnLst>
                                </p:cTn>
                              </p:par>
                            </p:childTnLst>
                          </p:cTn>
                        </p:par>
                        <p:par>
                          <p:cTn id="49" fill="hold">
                            <p:stCondLst>
                              <p:cond delay="2000"/>
                            </p:stCondLst>
                            <p:childTnLst>
                              <p:par>
                                <p:cTn id="50" presetID="6" presetClass="emph" presetSubtype="0" fill="hold" nodeType="afterEffect">
                                  <p:stCondLst>
                                    <p:cond delay="0"/>
                                  </p:stCondLst>
                                  <p:childTnLst>
                                    <p:animScale>
                                      <p:cBhvr>
                                        <p:cTn id="51" dur="1000" fill="hold"/>
                                        <p:tgtEl>
                                          <p:spTgt spid="51"/>
                                        </p:tgtEl>
                                      </p:cBhvr>
                                      <p:by x="150000" y="150000"/>
                                    </p:animScale>
                                  </p:childTnLst>
                                </p:cTn>
                              </p:par>
                            </p:childTnLst>
                          </p:cTn>
                        </p:par>
                        <p:par>
                          <p:cTn id="52" fill="hold">
                            <p:stCondLst>
                              <p:cond delay="3000"/>
                            </p:stCondLst>
                            <p:childTnLst>
                              <p:par>
                                <p:cTn id="53" presetID="53" presetClass="exit" presetSubtype="32" fill="hold" nodeType="afterEffect">
                                  <p:stCondLst>
                                    <p:cond delay="1000"/>
                                  </p:stCondLst>
                                  <p:childTnLst>
                                    <p:anim calcmode="lin" valueType="num">
                                      <p:cBhvr>
                                        <p:cTn id="54" dur="500"/>
                                        <p:tgtEl>
                                          <p:spTgt spid="51"/>
                                        </p:tgtEl>
                                        <p:attrNameLst>
                                          <p:attrName>ppt_w</p:attrName>
                                        </p:attrNameLst>
                                      </p:cBhvr>
                                      <p:tavLst>
                                        <p:tav tm="0">
                                          <p:val>
                                            <p:strVal val="ppt_w"/>
                                          </p:val>
                                        </p:tav>
                                        <p:tav tm="100000">
                                          <p:val>
                                            <p:fltVal val="0"/>
                                          </p:val>
                                        </p:tav>
                                      </p:tavLst>
                                    </p:anim>
                                    <p:anim calcmode="lin" valueType="num">
                                      <p:cBhvr>
                                        <p:cTn id="55" dur="500"/>
                                        <p:tgtEl>
                                          <p:spTgt spid="51"/>
                                        </p:tgtEl>
                                        <p:attrNameLst>
                                          <p:attrName>ppt_h</p:attrName>
                                        </p:attrNameLst>
                                      </p:cBhvr>
                                      <p:tavLst>
                                        <p:tav tm="0">
                                          <p:val>
                                            <p:strVal val="ppt_h"/>
                                          </p:val>
                                        </p:tav>
                                        <p:tav tm="100000">
                                          <p:val>
                                            <p:fltVal val="0"/>
                                          </p:val>
                                        </p:tav>
                                      </p:tavLst>
                                    </p:anim>
                                    <p:animEffect transition="out" filter="fade">
                                      <p:cBhvr>
                                        <p:cTn id="56" dur="500"/>
                                        <p:tgtEl>
                                          <p:spTgt spid="51"/>
                                        </p:tgtEl>
                                      </p:cBhvr>
                                    </p:animEffect>
                                    <p:set>
                                      <p:cBhvr>
                                        <p:cTn id="57" dur="1" fill="hold">
                                          <p:stCondLst>
                                            <p:cond delay="499"/>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51"/>
                  </p:tgtEl>
                </p:cond>
              </p:nextCondLst>
            </p:seq>
            <p:seq concurrent="1" nextAc="seek">
              <p:cTn id="58" restart="whenNotActive" fill="hold" evtFilter="cancelBubble" nodeType="interactiveSeq">
                <p:stCondLst>
                  <p:cond evt="onClick" delay="0">
                    <p:tgtEl>
                      <p:spTgt spid="25"/>
                    </p:tgtEl>
                  </p:cond>
                </p:stCondLst>
                <p:endSync evt="end" delay="0">
                  <p:rtn val="all"/>
                </p:endSync>
                <p:childTnLst>
                  <p:par>
                    <p:cTn id="59" fill="hold">
                      <p:stCondLst>
                        <p:cond delay="0"/>
                      </p:stCondLst>
                      <p:childTnLst>
                        <p:par>
                          <p:cTn id="60" fill="hold">
                            <p:stCondLst>
                              <p:cond delay="0"/>
                            </p:stCondLst>
                            <p:childTnLst>
                              <p:par>
                                <p:cTn id="61" presetID="42" presetClass="path" presetSubtype="0" accel="50000" decel="50000" fill="hold" nodeType="clickEffect">
                                  <p:stCondLst>
                                    <p:cond delay="0"/>
                                  </p:stCondLst>
                                  <p:childTnLst>
                                    <p:animMotion origin="layout" path="M 0.000000 0.000000 L -0.019583 0.471605 " pathEditMode="relative" rAng="0" ptsTypes="">
                                      <p:cBhvr>
                                        <p:cTn id="62" dur="2000" fill="hold"/>
                                        <p:tgtEl>
                                          <p:spTgt spid="25"/>
                                        </p:tgtEl>
                                        <p:attrNameLst>
                                          <p:attrName>ppt_x</p:attrName>
                                          <p:attrName>ppt_y</p:attrName>
                                        </p:attrNameLst>
                                      </p:cBhvr>
                                      <p:rCtr x="0" y="-246"/>
                                    </p:animMotion>
                                  </p:childTnLst>
                                </p:cTn>
                              </p:par>
                            </p:childTnLst>
                          </p:cTn>
                        </p:par>
                        <p:par>
                          <p:cTn id="63" fill="hold">
                            <p:stCondLst>
                              <p:cond delay="2000"/>
                            </p:stCondLst>
                            <p:childTnLst>
                              <p:par>
                                <p:cTn id="64" presetID="6" presetClass="emph" presetSubtype="0" fill="hold" nodeType="afterEffect">
                                  <p:stCondLst>
                                    <p:cond delay="0"/>
                                  </p:stCondLst>
                                  <p:childTnLst>
                                    <p:animScale>
                                      <p:cBhvr>
                                        <p:cTn id="65" dur="1000" fill="hold"/>
                                        <p:tgtEl>
                                          <p:spTgt spid="25"/>
                                        </p:tgtEl>
                                      </p:cBhvr>
                                      <p:by x="150000" y="150000"/>
                                    </p:animScale>
                                  </p:childTnLst>
                                </p:cTn>
                              </p:par>
                            </p:childTnLst>
                          </p:cTn>
                        </p:par>
                        <p:par>
                          <p:cTn id="66" fill="hold">
                            <p:stCondLst>
                              <p:cond delay="3000"/>
                            </p:stCondLst>
                            <p:childTnLst>
                              <p:par>
                                <p:cTn id="67" presetID="53" presetClass="exit" presetSubtype="32" fill="hold" nodeType="afterEffect">
                                  <p:stCondLst>
                                    <p:cond delay="1000"/>
                                  </p:stCondLst>
                                  <p:childTnLst>
                                    <p:anim calcmode="lin" valueType="num">
                                      <p:cBhvr>
                                        <p:cTn id="68" dur="500"/>
                                        <p:tgtEl>
                                          <p:spTgt spid="25"/>
                                        </p:tgtEl>
                                        <p:attrNameLst>
                                          <p:attrName>ppt_w</p:attrName>
                                        </p:attrNameLst>
                                      </p:cBhvr>
                                      <p:tavLst>
                                        <p:tav tm="0">
                                          <p:val>
                                            <p:strVal val="ppt_w"/>
                                          </p:val>
                                        </p:tav>
                                        <p:tav tm="100000">
                                          <p:val>
                                            <p:fltVal val="0"/>
                                          </p:val>
                                        </p:tav>
                                      </p:tavLst>
                                    </p:anim>
                                    <p:anim calcmode="lin" valueType="num">
                                      <p:cBhvr>
                                        <p:cTn id="69" dur="500"/>
                                        <p:tgtEl>
                                          <p:spTgt spid="25"/>
                                        </p:tgtEl>
                                        <p:attrNameLst>
                                          <p:attrName>ppt_h</p:attrName>
                                        </p:attrNameLst>
                                      </p:cBhvr>
                                      <p:tavLst>
                                        <p:tav tm="0">
                                          <p:val>
                                            <p:strVal val="ppt_h"/>
                                          </p:val>
                                        </p:tav>
                                        <p:tav tm="100000">
                                          <p:val>
                                            <p:fltVal val="0"/>
                                          </p:val>
                                        </p:tav>
                                      </p:tavLst>
                                    </p:anim>
                                    <p:animEffect transition="out" filter="fade">
                                      <p:cBhvr>
                                        <p:cTn id="70" dur="500"/>
                                        <p:tgtEl>
                                          <p:spTgt spid="25"/>
                                        </p:tgtEl>
                                      </p:cBhvr>
                                    </p:animEffect>
                                    <p:set>
                                      <p:cBhvr>
                                        <p:cTn id="71" dur="1" fill="hold">
                                          <p:stCondLst>
                                            <p:cond delay="499"/>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25"/>
                  </p:tgtEl>
                </p:cond>
              </p:nextCondLst>
            </p:seq>
            <p:seq concurrent="1" nextAc="seek">
              <p:cTn id="72" restart="whenNotActive" fill="hold" evtFilter="cancelBubble" nodeType="interactiveSeq">
                <p:stCondLst>
                  <p:cond evt="onClick" delay="0">
                    <p:tgtEl>
                      <p:spTgt spid="29"/>
                    </p:tgtEl>
                  </p:cond>
                </p:stCondLst>
                <p:endSync evt="end" delay="0">
                  <p:rtn val="all"/>
                </p:endSync>
                <p:childTnLst>
                  <p:par>
                    <p:cTn id="73" fill="hold">
                      <p:stCondLst>
                        <p:cond delay="0"/>
                      </p:stCondLst>
                      <p:childTnLst>
                        <p:par>
                          <p:cTn id="74" fill="hold">
                            <p:stCondLst>
                              <p:cond delay="0"/>
                            </p:stCondLst>
                            <p:childTnLst>
                              <p:par>
                                <p:cTn id="75" presetID="42" presetClass="path" presetSubtype="0" accel="50000" decel="50000" fill="hold" nodeType="clickEffect">
                                  <p:stCondLst>
                                    <p:cond delay="0"/>
                                  </p:stCondLst>
                                  <p:childTnLst>
                                    <p:animMotion origin="layout" path="M -0.000069 0.000000 L -0.006667 0.356667 " pathEditMode="relative" rAng="0" ptsTypes="">
                                      <p:cBhvr>
                                        <p:cTn id="76" dur="2000" fill="hold"/>
                                        <p:tgtEl>
                                          <p:spTgt spid="29"/>
                                        </p:tgtEl>
                                        <p:attrNameLst>
                                          <p:attrName>ppt_x</p:attrName>
                                          <p:attrName>ppt_y</p:attrName>
                                        </p:attrNameLst>
                                      </p:cBhvr>
                                      <p:rCtr x="-2" y="-185"/>
                                    </p:animMotion>
                                  </p:childTnLst>
                                </p:cTn>
                              </p:par>
                            </p:childTnLst>
                          </p:cTn>
                        </p:par>
                        <p:par>
                          <p:cTn id="77" fill="hold">
                            <p:stCondLst>
                              <p:cond delay="2000"/>
                            </p:stCondLst>
                            <p:childTnLst>
                              <p:par>
                                <p:cTn id="78" presetID="6" presetClass="emph" presetSubtype="0" fill="hold" nodeType="afterEffect">
                                  <p:stCondLst>
                                    <p:cond delay="0"/>
                                  </p:stCondLst>
                                  <p:childTnLst>
                                    <p:animScale>
                                      <p:cBhvr>
                                        <p:cTn id="79" dur="1000" fill="hold"/>
                                        <p:tgtEl>
                                          <p:spTgt spid="29"/>
                                        </p:tgtEl>
                                      </p:cBhvr>
                                      <p:by x="150000" y="150000"/>
                                    </p:animScale>
                                  </p:childTnLst>
                                </p:cTn>
                              </p:par>
                            </p:childTnLst>
                          </p:cTn>
                        </p:par>
                        <p:par>
                          <p:cTn id="80" fill="hold">
                            <p:stCondLst>
                              <p:cond delay="3000"/>
                            </p:stCondLst>
                            <p:childTnLst>
                              <p:par>
                                <p:cTn id="81" presetID="53" presetClass="exit" presetSubtype="32" fill="hold" nodeType="afterEffect">
                                  <p:stCondLst>
                                    <p:cond delay="1000"/>
                                  </p:stCondLst>
                                  <p:childTnLst>
                                    <p:anim calcmode="lin" valueType="num">
                                      <p:cBhvr>
                                        <p:cTn id="82" dur="500"/>
                                        <p:tgtEl>
                                          <p:spTgt spid="29"/>
                                        </p:tgtEl>
                                        <p:attrNameLst>
                                          <p:attrName>ppt_w</p:attrName>
                                        </p:attrNameLst>
                                      </p:cBhvr>
                                      <p:tavLst>
                                        <p:tav tm="0">
                                          <p:val>
                                            <p:strVal val="ppt_w"/>
                                          </p:val>
                                        </p:tav>
                                        <p:tav tm="100000">
                                          <p:val>
                                            <p:fltVal val="0"/>
                                          </p:val>
                                        </p:tav>
                                      </p:tavLst>
                                    </p:anim>
                                    <p:anim calcmode="lin" valueType="num">
                                      <p:cBhvr>
                                        <p:cTn id="83" dur="500"/>
                                        <p:tgtEl>
                                          <p:spTgt spid="29"/>
                                        </p:tgtEl>
                                        <p:attrNameLst>
                                          <p:attrName>ppt_h</p:attrName>
                                        </p:attrNameLst>
                                      </p:cBhvr>
                                      <p:tavLst>
                                        <p:tav tm="0">
                                          <p:val>
                                            <p:strVal val="ppt_h"/>
                                          </p:val>
                                        </p:tav>
                                        <p:tav tm="100000">
                                          <p:val>
                                            <p:fltVal val="0"/>
                                          </p:val>
                                        </p:tav>
                                      </p:tavLst>
                                    </p:anim>
                                    <p:animEffect transition="out" filter="fade">
                                      <p:cBhvr>
                                        <p:cTn id="84" dur="500"/>
                                        <p:tgtEl>
                                          <p:spTgt spid="29"/>
                                        </p:tgtEl>
                                      </p:cBhvr>
                                    </p:animEffect>
                                    <p:set>
                                      <p:cBhvr>
                                        <p:cTn id="85" dur="1" fill="hold">
                                          <p:stCondLst>
                                            <p:cond delay="499"/>
                                          </p:stCondLst>
                                        </p:cTn>
                                        <p:tgtEl>
                                          <p:spTgt spid="29"/>
                                        </p:tgtEl>
                                        <p:attrNameLst>
                                          <p:attrName>style.visibility</p:attrName>
                                        </p:attrNameLst>
                                      </p:cBhvr>
                                      <p:to>
                                        <p:strVal val="hidden"/>
                                      </p:to>
                                    </p:set>
                                  </p:childTnLst>
                                </p:cTn>
                              </p:par>
                            </p:childTnLst>
                          </p:cTn>
                        </p:par>
                      </p:childTnLst>
                    </p:cTn>
                  </p:par>
                </p:childTnLst>
              </p:cTn>
              <p:nextCondLst>
                <p:cond evt="onClick" delay="0">
                  <p:tgtEl>
                    <p:spTgt spid="29"/>
                  </p:tgtEl>
                </p:cond>
              </p:nextCondLst>
            </p:seq>
            <p:seq concurrent="1" nextAc="seek">
              <p:cTn id="86" restart="whenNotActive" fill="hold" evtFilter="cancelBubble" nodeType="interactiveSeq">
                <p:stCondLst>
                  <p:cond evt="onClick" delay="0">
                    <p:tgtEl>
                      <p:spTgt spid="34"/>
                    </p:tgtEl>
                  </p:cond>
                </p:stCondLst>
                <p:endSync evt="end" delay="0">
                  <p:rtn val="all"/>
                </p:endSync>
                <p:childTnLst>
                  <p:par>
                    <p:cTn id="87" fill="hold">
                      <p:stCondLst>
                        <p:cond delay="0"/>
                      </p:stCondLst>
                      <p:childTnLst>
                        <p:par>
                          <p:cTn id="88" fill="hold">
                            <p:stCondLst>
                              <p:cond delay="0"/>
                            </p:stCondLst>
                            <p:childTnLst>
                              <p:par>
                                <p:cTn id="89" presetID="42" presetClass="path" presetSubtype="0" accel="50000" decel="50000" fill="hold" nodeType="clickEffect">
                                  <p:stCondLst>
                                    <p:cond delay="0"/>
                                  </p:stCondLst>
                                  <p:childTnLst>
                                    <p:animMotion origin="layout" path="M -0.000069 0.000000 L -0.013056 0.618765 " pathEditMode="relative" rAng="0" ptsTypes="">
                                      <p:cBhvr>
                                        <p:cTn id="90" dur="2000" fill="hold"/>
                                        <p:tgtEl>
                                          <p:spTgt spid="34"/>
                                        </p:tgtEl>
                                        <p:attrNameLst>
                                          <p:attrName>ppt_x</p:attrName>
                                          <p:attrName>ppt_y</p:attrName>
                                        </p:attrNameLst>
                                      </p:cBhvr>
                                      <p:rCtr x="1" y="191"/>
                                    </p:animMotion>
                                  </p:childTnLst>
                                </p:cTn>
                              </p:par>
                            </p:childTnLst>
                          </p:cTn>
                        </p:par>
                        <p:par>
                          <p:cTn id="91" fill="hold">
                            <p:stCondLst>
                              <p:cond delay="2000"/>
                            </p:stCondLst>
                            <p:childTnLst>
                              <p:par>
                                <p:cTn id="92" presetID="6" presetClass="emph" presetSubtype="0" fill="hold" nodeType="afterEffect">
                                  <p:stCondLst>
                                    <p:cond delay="0"/>
                                  </p:stCondLst>
                                  <p:childTnLst>
                                    <p:animScale>
                                      <p:cBhvr>
                                        <p:cTn id="93" dur="1000" fill="hold"/>
                                        <p:tgtEl>
                                          <p:spTgt spid="34"/>
                                        </p:tgtEl>
                                      </p:cBhvr>
                                      <p:by x="150000" y="150000"/>
                                    </p:animScale>
                                  </p:childTnLst>
                                </p:cTn>
                              </p:par>
                            </p:childTnLst>
                          </p:cTn>
                        </p:par>
                        <p:par>
                          <p:cTn id="94" fill="hold">
                            <p:stCondLst>
                              <p:cond delay="3000"/>
                            </p:stCondLst>
                            <p:childTnLst>
                              <p:par>
                                <p:cTn id="95" presetID="53" presetClass="exit" presetSubtype="32" fill="hold" nodeType="afterEffect">
                                  <p:stCondLst>
                                    <p:cond delay="1000"/>
                                  </p:stCondLst>
                                  <p:childTnLst>
                                    <p:anim calcmode="lin" valueType="num">
                                      <p:cBhvr>
                                        <p:cTn id="96" dur="500"/>
                                        <p:tgtEl>
                                          <p:spTgt spid="34"/>
                                        </p:tgtEl>
                                        <p:attrNameLst>
                                          <p:attrName>ppt_w</p:attrName>
                                        </p:attrNameLst>
                                      </p:cBhvr>
                                      <p:tavLst>
                                        <p:tav tm="0">
                                          <p:val>
                                            <p:strVal val="ppt_w"/>
                                          </p:val>
                                        </p:tav>
                                        <p:tav tm="100000">
                                          <p:val>
                                            <p:fltVal val="0"/>
                                          </p:val>
                                        </p:tav>
                                      </p:tavLst>
                                    </p:anim>
                                    <p:anim calcmode="lin" valueType="num">
                                      <p:cBhvr>
                                        <p:cTn id="97" dur="500"/>
                                        <p:tgtEl>
                                          <p:spTgt spid="34"/>
                                        </p:tgtEl>
                                        <p:attrNameLst>
                                          <p:attrName>ppt_h</p:attrName>
                                        </p:attrNameLst>
                                      </p:cBhvr>
                                      <p:tavLst>
                                        <p:tav tm="0">
                                          <p:val>
                                            <p:strVal val="ppt_h"/>
                                          </p:val>
                                        </p:tav>
                                        <p:tav tm="100000">
                                          <p:val>
                                            <p:fltVal val="0"/>
                                          </p:val>
                                        </p:tav>
                                      </p:tavLst>
                                    </p:anim>
                                    <p:animEffect transition="out" filter="fade">
                                      <p:cBhvr>
                                        <p:cTn id="98" dur="500"/>
                                        <p:tgtEl>
                                          <p:spTgt spid="34"/>
                                        </p:tgtEl>
                                      </p:cBhvr>
                                    </p:animEffect>
                                    <p:set>
                                      <p:cBhvr>
                                        <p:cTn id="99" dur="1" fill="hold">
                                          <p:stCondLst>
                                            <p:cond delay="499"/>
                                          </p:stCondLst>
                                        </p:cTn>
                                        <p:tgtEl>
                                          <p:spTgt spid="34"/>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100" restart="whenNotActive" fill="hold" evtFilter="cancelBubble" nodeType="interactiveSeq">
                <p:stCondLst>
                  <p:cond evt="onClick" delay="0">
                    <p:tgtEl>
                      <p:spTgt spid="38"/>
                    </p:tgtEl>
                  </p:cond>
                </p:stCondLst>
                <p:endSync evt="end" delay="0">
                  <p:rtn val="all"/>
                </p:endSync>
                <p:childTnLst>
                  <p:par>
                    <p:cTn id="101" fill="hold">
                      <p:stCondLst>
                        <p:cond delay="0"/>
                      </p:stCondLst>
                      <p:childTnLst>
                        <p:par>
                          <p:cTn id="102" fill="hold">
                            <p:stCondLst>
                              <p:cond delay="0"/>
                            </p:stCondLst>
                            <p:childTnLst>
                              <p:par>
                                <p:cTn id="103" presetID="42" presetClass="path" presetSubtype="0" accel="50000" decel="50000" fill="hold" nodeType="clickEffect">
                                  <p:stCondLst>
                                    <p:cond delay="0"/>
                                  </p:stCondLst>
                                  <p:childTnLst>
                                    <p:animMotion origin="layout" path="M 0.000000 0.000000 L -0.011111 0.216173 " pathEditMode="relative" rAng="0" ptsTypes="">
                                      <p:cBhvr>
                                        <p:cTn id="104" dur="2000" fill="hold"/>
                                        <p:tgtEl>
                                          <p:spTgt spid="38"/>
                                        </p:tgtEl>
                                        <p:attrNameLst>
                                          <p:attrName>ppt_x</p:attrName>
                                          <p:attrName>ppt_y</p:attrName>
                                        </p:attrNameLst>
                                      </p:cBhvr>
                                      <p:rCtr x="-18" y="-262"/>
                                    </p:animMotion>
                                  </p:childTnLst>
                                </p:cTn>
                              </p:par>
                            </p:childTnLst>
                          </p:cTn>
                        </p:par>
                        <p:par>
                          <p:cTn id="105" fill="hold">
                            <p:stCondLst>
                              <p:cond delay="2000"/>
                            </p:stCondLst>
                            <p:childTnLst>
                              <p:par>
                                <p:cTn id="106" presetID="6" presetClass="emph" presetSubtype="0" fill="hold" nodeType="afterEffect">
                                  <p:stCondLst>
                                    <p:cond delay="0"/>
                                  </p:stCondLst>
                                  <p:childTnLst>
                                    <p:animScale>
                                      <p:cBhvr>
                                        <p:cTn id="107" dur="1000" fill="hold"/>
                                        <p:tgtEl>
                                          <p:spTgt spid="38"/>
                                        </p:tgtEl>
                                      </p:cBhvr>
                                      <p:by x="150000" y="150000"/>
                                    </p:animScale>
                                  </p:childTnLst>
                                </p:cTn>
                              </p:par>
                            </p:childTnLst>
                          </p:cTn>
                        </p:par>
                        <p:par>
                          <p:cTn id="108" fill="hold">
                            <p:stCondLst>
                              <p:cond delay="3000"/>
                            </p:stCondLst>
                            <p:childTnLst>
                              <p:par>
                                <p:cTn id="109" presetID="53" presetClass="exit" presetSubtype="32" fill="hold" nodeType="afterEffect">
                                  <p:stCondLst>
                                    <p:cond delay="1000"/>
                                  </p:stCondLst>
                                  <p:childTnLst>
                                    <p:anim calcmode="lin" valueType="num">
                                      <p:cBhvr>
                                        <p:cTn id="110" dur="500"/>
                                        <p:tgtEl>
                                          <p:spTgt spid="38"/>
                                        </p:tgtEl>
                                        <p:attrNameLst>
                                          <p:attrName>ppt_w</p:attrName>
                                        </p:attrNameLst>
                                      </p:cBhvr>
                                      <p:tavLst>
                                        <p:tav tm="0">
                                          <p:val>
                                            <p:strVal val="ppt_w"/>
                                          </p:val>
                                        </p:tav>
                                        <p:tav tm="100000">
                                          <p:val>
                                            <p:fltVal val="0"/>
                                          </p:val>
                                        </p:tav>
                                      </p:tavLst>
                                    </p:anim>
                                    <p:anim calcmode="lin" valueType="num">
                                      <p:cBhvr>
                                        <p:cTn id="111" dur="500"/>
                                        <p:tgtEl>
                                          <p:spTgt spid="38"/>
                                        </p:tgtEl>
                                        <p:attrNameLst>
                                          <p:attrName>ppt_h</p:attrName>
                                        </p:attrNameLst>
                                      </p:cBhvr>
                                      <p:tavLst>
                                        <p:tav tm="0">
                                          <p:val>
                                            <p:strVal val="ppt_h"/>
                                          </p:val>
                                        </p:tav>
                                        <p:tav tm="100000">
                                          <p:val>
                                            <p:fltVal val="0"/>
                                          </p:val>
                                        </p:tav>
                                      </p:tavLst>
                                    </p:anim>
                                    <p:animEffect transition="out" filter="fade">
                                      <p:cBhvr>
                                        <p:cTn id="112" dur="500"/>
                                        <p:tgtEl>
                                          <p:spTgt spid="38"/>
                                        </p:tgtEl>
                                      </p:cBhvr>
                                    </p:animEffect>
                                    <p:set>
                                      <p:cBhvr>
                                        <p:cTn id="113" dur="1" fill="hold">
                                          <p:stCondLst>
                                            <p:cond delay="499"/>
                                          </p:stCondLst>
                                        </p:cTn>
                                        <p:tgtEl>
                                          <p:spTgt spid="38"/>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114" restart="whenNotActive" fill="hold" evtFilter="cancelBubble" nodeType="interactiveSeq">
                <p:stCondLst>
                  <p:cond evt="onClick" delay="0">
                    <p:tgtEl>
                      <p:spTgt spid="43"/>
                    </p:tgtEl>
                  </p:cond>
                </p:stCondLst>
                <p:endSync evt="end" delay="0">
                  <p:rtn val="all"/>
                </p:endSync>
                <p:childTnLst>
                  <p:par>
                    <p:cTn id="115" fill="hold">
                      <p:stCondLst>
                        <p:cond delay="0"/>
                      </p:stCondLst>
                      <p:childTnLst>
                        <p:par>
                          <p:cTn id="116" fill="hold">
                            <p:stCondLst>
                              <p:cond delay="0"/>
                            </p:stCondLst>
                            <p:childTnLst>
                              <p:par>
                                <p:cTn id="117" presetID="42" presetClass="path" presetSubtype="0" accel="50000" decel="50000" fill="hold" nodeType="clickEffect">
                                  <p:stCondLst>
                                    <p:cond delay="0"/>
                                  </p:stCondLst>
                                  <p:childTnLst>
                                    <p:animMotion origin="layout" path="M -0.000069 -0.000123 L 0.016111 0.424568 " pathEditMode="relative" rAng="0" ptsTypes="">
                                      <p:cBhvr>
                                        <p:cTn id="118" dur="2000" fill="hold"/>
                                        <p:tgtEl>
                                          <p:spTgt spid="43"/>
                                        </p:tgtEl>
                                        <p:attrNameLst>
                                          <p:attrName>ppt_x</p:attrName>
                                          <p:attrName>ppt_y</p:attrName>
                                        </p:attrNameLst>
                                      </p:cBhvr>
                                      <p:rCtr x="8" y="120"/>
                                    </p:animMotion>
                                  </p:childTnLst>
                                </p:cTn>
                              </p:par>
                            </p:childTnLst>
                          </p:cTn>
                        </p:par>
                        <p:par>
                          <p:cTn id="119" fill="hold">
                            <p:stCondLst>
                              <p:cond delay="2000"/>
                            </p:stCondLst>
                            <p:childTnLst>
                              <p:par>
                                <p:cTn id="120" presetID="6" presetClass="emph" presetSubtype="0" fill="hold" nodeType="afterEffect">
                                  <p:stCondLst>
                                    <p:cond delay="0"/>
                                  </p:stCondLst>
                                  <p:childTnLst>
                                    <p:animScale>
                                      <p:cBhvr>
                                        <p:cTn id="121" dur="1000" fill="hold"/>
                                        <p:tgtEl>
                                          <p:spTgt spid="43"/>
                                        </p:tgtEl>
                                      </p:cBhvr>
                                      <p:by x="150000" y="150000"/>
                                    </p:animScale>
                                  </p:childTnLst>
                                </p:cTn>
                              </p:par>
                            </p:childTnLst>
                          </p:cTn>
                        </p:par>
                        <p:par>
                          <p:cTn id="122" fill="hold">
                            <p:stCondLst>
                              <p:cond delay="3000"/>
                            </p:stCondLst>
                            <p:childTnLst>
                              <p:par>
                                <p:cTn id="123" presetID="53" presetClass="exit" presetSubtype="32" fill="hold" nodeType="afterEffect">
                                  <p:stCondLst>
                                    <p:cond delay="1000"/>
                                  </p:stCondLst>
                                  <p:childTnLst>
                                    <p:anim calcmode="lin" valueType="num">
                                      <p:cBhvr>
                                        <p:cTn id="124" dur="500"/>
                                        <p:tgtEl>
                                          <p:spTgt spid="43"/>
                                        </p:tgtEl>
                                        <p:attrNameLst>
                                          <p:attrName>ppt_w</p:attrName>
                                        </p:attrNameLst>
                                      </p:cBhvr>
                                      <p:tavLst>
                                        <p:tav tm="0">
                                          <p:val>
                                            <p:strVal val="ppt_w"/>
                                          </p:val>
                                        </p:tav>
                                        <p:tav tm="100000">
                                          <p:val>
                                            <p:fltVal val="0"/>
                                          </p:val>
                                        </p:tav>
                                      </p:tavLst>
                                    </p:anim>
                                    <p:anim calcmode="lin" valueType="num">
                                      <p:cBhvr>
                                        <p:cTn id="125" dur="500"/>
                                        <p:tgtEl>
                                          <p:spTgt spid="43"/>
                                        </p:tgtEl>
                                        <p:attrNameLst>
                                          <p:attrName>ppt_h</p:attrName>
                                        </p:attrNameLst>
                                      </p:cBhvr>
                                      <p:tavLst>
                                        <p:tav tm="0">
                                          <p:val>
                                            <p:strVal val="ppt_h"/>
                                          </p:val>
                                        </p:tav>
                                        <p:tav tm="100000">
                                          <p:val>
                                            <p:fltVal val="0"/>
                                          </p:val>
                                        </p:tav>
                                      </p:tavLst>
                                    </p:anim>
                                    <p:animEffect transition="out" filter="fade">
                                      <p:cBhvr>
                                        <p:cTn id="126" dur="500"/>
                                        <p:tgtEl>
                                          <p:spTgt spid="43"/>
                                        </p:tgtEl>
                                      </p:cBhvr>
                                    </p:animEffect>
                                    <p:set>
                                      <p:cBhvr>
                                        <p:cTn id="127" dur="1" fill="hold">
                                          <p:stCondLst>
                                            <p:cond delay="499"/>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3"/>
                  </p:tgtEl>
                </p:cond>
              </p:nextCondLst>
            </p:seq>
            <p:seq concurrent="1" nextAc="seek">
              <p:cTn id="128" restart="whenNotActive" fill="hold" evtFilter="cancelBubble" nodeType="interactiveSeq">
                <p:stCondLst>
                  <p:cond evt="onClick" delay="0">
                    <p:tgtEl>
                      <p:spTgt spid="47"/>
                    </p:tgtEl>
                  </p:cond>
                </p:stCondLst>
                <p:endSync evt="end" delay="0">
                  <p:rtn val="all"/>
                </p:endSync>
                <p:childTnLst>
                  <p:par>
                    <p:cTn id="129" fill="hold">
                      <p:stCondLst>
                        <p:cond delay="0"/>
                      </p:stCondLst>
                      <p:childTnLst>
                        <p:par>
                          <p:cTn id="130" fill="hold">
                            <p:stCondLst>
                              <p:cond delay="0"/>
                            </p:stCondLst>
                            <p:childTnLst>
                              <p:par>
                                <p:cTn id="131" presetID="42" presetClass="path" presetSubtype="0" accel="50000" decel="50000" fill="hold" nodeType="clickEffect">
                                  <p:stCondLst>
                                    <p:cond delay="0"/>
                                  </p:stCondLst>
                                  <p:childTnLst>
                                    <p:animMotion origin="layout" path="M -0.000069 -0.000123 L -0.010278 0.509012 " pathEditMode="relative" rAng="0" ptsTypes="">
                                      <p:cBhvr>
                                        <p:cTn id="132" dur="2000" fill="hold"/>
                                        <p:tgtEl>
                                          <p:spTgt spid="47"/>
                                        </p:tgtEl>
                                        <p:attrNameLst>
                                          <p:attrName>ppt_x</p:attrName>
                                          <p:attrName>ppt_y</p:attrName>
                                        </p:attrNameLst>
                                      </p:cBhvr>
                                      <p:rCtr x="-122" y="-196"/>
                                    </p:animMotion>
                                  </p:childTnLst>
                                </p:cTn>
                              </p:par>
                            </p:childTnLst>
                          </p:cTn>
                        </p:par>
                        <p:par>
                          <p:cTn id="133" fill="hold">
                            <p:stCondLst>
                              <p:cond delay="2000"/>
                            </p:stCondLst>
                            <p:childTnLst>
                              <p:par>
                                <p:cTn id="134" presetID="6" presetClass="emph" presetSubtype="0" fill="hold" nodeType="afterEffect">
                                  <p:stCondLst>
                                    <p:cond delay="0"/>
                                  </p:stCondLst>
                                  <p:childTnLst>
                                    <p:animScale>
                                      <p:cBhvr>
                                        <p:cTn id="135" dur="1000" fill="hold"/>
                                        <p:tgtEl>
                                          <p:spTgt spid="47"/>
                                        </p:tgtEl>
                                      </p:cBhvr>
                                      <p:by x="150000" y="150000"/>
                                    </p:animScale>
                                  </p:childTnLst>
                                </p:cTn>
                              </p:par>
                            </p:childTnLst>
                          </p:cTn>
                        </p:par>
                        <p:par>
                          <p:cTn id="136" fill="hold">
                            <p:stCondLst>
                              <p:cond delay="3000"/>
                            </p:stCondLst>
                            <p:childTnLst>
                              <p:par>
                                <p:cTn id="137" presetID="53" presetClass="exit" presetSubtype="32" fill="hold" nodeType="afterEffect">
                                  <p:stCondLst>
                                    <p:cond delay="1000"/>
                                  </p:stCondLst>
                                  <p:childTnLst>
                                    <p:anim calcmode="lin" valueType="num">
                                      <p:cBhvr>
                                        <p:cTn id="138" dur="500"/>
                                        <p:tgtEl>
                                          <p:spTgt spid="47"/>
                                        </p:tgtEl>
                                        <p:attrNameLst>
                                          <p:attrName>ppt_w</p:attrName>
                                        </p:attrNameLst>
                                      </p:cBhvr>
                                      <p:tavLst>
                                        <p:tav tm="0">
                                          <p:val>
                                            <p:strVal val="ppt_w"/>
                                          </p:val>
                                        </p:tav>
                                        <p:tav tm="100000">
                                          <p:val>
                                            <p:fltVal val="0"/>
                                          </p:val>
                                        </p:tav>
                                      </p:tavLst>
                                    </p:anim>
                                    <p:anim calcmode="lin" valueType="num">
                                      <p:cBhvr>
                                        <p:cTn id="139" dur="500"/>
                                        <p:tgtEl>
                                          <p:spTgt spid="47"/>
                                        </p:tgtEl>
                                        <p:attrNameLst>
                                          <p:attrName>ppt_h</p:attrName>
                                        </p:attrNameLst>
                                      </p:cBhvr>
                                      <p:tavLst>
                                        <p:tav tm="0">
                                          <p:val>
                                            <p:strVal val="ppt_h"/>
                                          </p:val>
                                        </p:tav>
                                        <p:tav tm="100000">
                                          <p:val>
                                            <p:fltVal val="0"/>
                                          </p:val>
                                        </p:tav>
                                      </p:tavLst>
                                    </p:anim>
                                    <p:animEffect transition="out" filter="fade">
                                      <p:cBhvr>
                                        <p:cTn id="140" dur="500"/>
                                        <p:tgtEl>
                                          <p:spTgt spid="47"/>
                                        </p:tgtEl>
                                      </p:cBhvr>
                                    </p:animEffect>
                                    <p:set>
                                      <p:cBhvr>
                                        <p:cTn id="141" dur="1" fill="hold">
                                          <p:stCondLst>
                                            <p:cond delay="499"/>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7"/>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1033145" y="1362075"/>
            <a:ext cx="7077710" cy="2749550"/>
          </a:xfrm>
          <a:prstGeom prst="rect">
            <a:avLst/>
          </a:prstGeom>
          <a:solidFill>
            <a:srgbClr val="FFFFFF">
              <a:alpha val="35000"/>
            </a:srgbClr>
          </a:solidFill>
        </p:spPr>
        <p:txBody>
          <a:bodyPr wrap="square" rtlCol="0" anchor="t">
            <a:spAutoFit/>
          </a:bodyPr>
          <a:lstStyle/>
          <a:p>
            <a:pPr fontAlgn="auto">
              <a:lnSpc>
                <a:spcPct val="180000"/>
              </a:lnSpc>
            </a:pPr>
            <a:r>
              <a:rPr lang="en-US" altLang="zh-CN" sz="3200" b="1">
                <a:solidFill>
                  <a:schemeClr val="tx1"/>
                </a:solidFill>
                <a:latin typeface="楷体_GB2312" panose="02010609030101010101" charset="-122"/>
                <a:ea typeface="楷体_GB2312" panose="02010609030101010101" charset="-122"/>
                <a:cs typeface="楷体_GB2312" panose="02010609030101010101" charset="-122"/>
                <a:sym typeface="+mn-ea"/>
              </a:rPr>
              <a:t> </a:t>
            </a:r>
            <a:r>
              <a:rPr lang="zh-CN" altLang="en-US" sz="3200" b="1">
                <a:solidFill>
                  <a:schemeClr val="tx1"/>
                </a:solidFill>
                <a:latin typeface="楷体_GB2312" panose="02010609030101010101" charset="-122"/>
                <a:ea typeface="楷体_GB2312" panose="02010609030101010101" charset="-122"/>
                <a:cs typeface="楷体_GB2312" panose="02010609030101010101" charset="-122"/>
                <a:sym typeface="+mn-ea"/>
              </a:rPr>
              <a:t>行驶   凌晨   剖开   窟窿  混乱</a:t>
            </a:r>
          </a:p>
          <a:p>
            <a:pPr fontAlgn="auto">
              <a:lnSpc>
                <a:spcPct val="180000"/>
              </a:lnSpc>
            </a:pPr>
            <a:r>
              <a:rPr lang="zh-CN" altLang="en-US" sz="3200" b="1">
                <a:solidFill>
                  <a:schemeClr val="tx1"/>
                </a:solidFill>
                <a:latin typeface="楷体_GB2312" panose="02010609030101010101" charset="-122"/>
                <a:ea typeface="楷体_GB2312" panose="02010609030101010101" charset="-122"/>
                <a:cs typeface="楷体_GB2312" panose="02010609030101010101" charset="-122"/>
                <a:sym typeface="+mn-ea"/>
              </a:rPr>
              <a:t> 维持   秩序   岗位   主宰  调遣</a:t>
            </a:r>
          </a:p>
          <a:p>
            <a:pPr fontAlgn="auto">
              <a:lnSpc>
                <a:spcPct val="180000"/>
              </a:lnSpc>
            </a:pPr>
            <a:r>
              <a:rPr lang="zh-CN" altLang="en-US" sz="3200" b="1">
                <a:solidFill>
                  <a:schemeClr val="tx1"/>
                </a:solidFill>
                <a:latin typeface="楷体_GB2312" panose="02010609030101010101" charset="-122"/>
                <a:ea typeface="楷体_GB2312" panose="02010609030101010101" charset="-122"/>
                <a:cs typeface="楷体_GB2312" panose="02010609030101010101" charset="-122"/>
                <a:sym typeface="+mn-ea"/>
              </a:rPr>
              <a:t> 穿梭   惊慌失措 </a:t>
            </a:r>
          </a:p>
        </p:txBody>
      </p:sp>
      <p:pic>
        <p:nvPicPr>
          <p:cNvPr id="6" name="图片 5" descr="词语表1"/>
          <p:cNvPicPr>
            <a:picLocks noChangeAspect="1"/>
          </p:cNvPicPr>
          <p:nvPr/>
        </p:nvPicPr>
        <p:blipFill>
          <a:blip r:embed="rId2" cstate="print">
            <a:clrChange>
              <a:clrFrom>
                <a:srgbClr val="000000">
                  <a:alpha val="0"/>
                </a:srgbClr>
              </a:clrFrom>
              <a:clrTo>
                <a:srgbClr val="000000">
                  <a:alpha val="0"/>
                  <a:alpha val="0"/>
                </a:srgbClr>
              </a:clrTo>
            </a:clrChange>
          </a:blip>
          <a:stretch>
            <a:fillRect/>
          </a:stretch>
        </p:blipFill>
        <p:spPr>
          <a:xfrm>
            <a:off x="365125" y="464185"/>
            <a:ext cx="2131060" cy="57594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Lst>
</file>

<file path=ppt/tags/tag10.xml><?xml version="1.0" encoding="utf-8"?>
<p:tagLst xmlns:a="http://schemas.openxmlformats.org/drawingml/2006/main" xmlns:r="http://schemas.openxmlformats.org/officeDocument/2006/relationships" xmlns:p="http://schemas.openxmlformats.org/presentationml/2006/main">
  <p:tag name="REFSHAPE" val="296653484"/>
</p:tagLst>
</file>

<file path=ppt/tags/tag11.xml><?xml version="1.0" encoding="utf-8"?>
<p:tagLst xmlns:a="http://schemas.openxmlformats.org/drawingml/2006/main" xmlns:r="http://schemas.openxmlformats.org/officeDocument/2006/relationships" xmlns:p="http://schemas.openxmlformats.org/presentationml/2006/main">
  <p:tag name="REFSHAPE" val="297006724"/>
</p:tagLst>
</file>

<file path=ppt/tags/tag12.xml><?xml version="1.0" encoding="utf-8"?>
<p:tagLst xmlns:a="http://schemas.openxmlformats.org/drawingml/2006/main" xmlns:r="http://schemas.openxmlformats.org/officeDocument/2006/relationships" xmlns:p="http://schemas.openxmlformats.org/presentationml/2006/main">
  <p:tag name="REFSHAPE" val="296653484"/>
</p:tagLst>
</file>

<file path=ppt/tags/tag13.xml><?xml version="1.0" encoding="utf-8"?>
<p:tagLst xmlns:a="http://schemas.openxmlformats.org/drawingml/2006/main" xmlns:r="http://schemas.openxmlformats.org/officeDocument/2006/relationships" xmlns:p="http://schemas.openxmlformats.org/presentationml/2006/main">
  <p:tag name="REFSHAPE" val="297006724"/>
</p:tagLst>
</file>

<file path=ppt/tags/tag14.xml><?xml version="1.0" encoding="utf-8"?>
<p:tagLst xmlns:a="http://schemas.openxmlformats.org/drawingml/2006/main" xmlns:r="http://schemas.openxmlformats.org/officeDocument/2006/relationships" xmlns:p="http://schemas.openxmlformats.org/presentationml/2006/main">
  <p:tag name="REFSHAPE" val="296653484"/>
</p:tagLst>
</file>

<file path=ppt/tags/tag15.xml><?xml version="1.0" encoding="utf-8"?>
<p:tagLst xmlns:a="http://schemas.openxmlformats.org/drawingml/2006/main" xmlns:r="http://schemas.openxmlformats.org/officeDocument/2006/relationships" xmlns:p="http://schemas.openxmlformats.org/presentationml/2006/main">
  <p:tag name="REFSHAPE" val="297006724"/>
</p:tagLst>
</file>

<file path=ppt/tags/tag16.xml><?xml version="1.0" encoding="utf-8"?>
<p:tagLst xmlns:a="http://schemas.openxmlformats.org/drawingml/2006/main" xmlns:r="http://schemas.openxmlformats.org/officeDocument/2006/relationships" xmlns:p="http://schemas.openxmlformats.org/presentationml/2006/main">
  <p:tag name="REFSHAPE" val="296653484"/>
</p:tagLst>
</file>

<file path=ppt/tags/tag17.xml><?xml version="1.0" encoding="utf-8"?>
<p:tagLst xmlns:a="http://schemas.openxmlformats.org/drawingml/2006/main" xmlns:r="http://schemas.openxmlformats.org/officeDocument/2006/relationships" xmlns:p="http://schemas.openxmlformats.org/presentationml/2006/main">
  <p:tag name="REFSHAPE" val="297006724"/>
</p:tagLst>
</file>

<file path=ppt/tags/tag18.xml><?xml version="1.0" encoding="utf-8"?>
<p:tagLst xmlns:a="http://schemas.openxmlformats.org/drawingml/2006/main" xmlns:r="http://schemas.openxmlformats.org/officeDocument/2006/relationships" xmlns:p="http://schemas.openxmlformats.org/presentationml/2006/main">
  <p:tag name="REFSHAPE" val="296653484"/>
</p:tagLst>
</file>

<file path=ppt/tags/tag19.xml><?xml version="1.0" encoding="utf-8"?>
<p:tagLst xmlns:a="http://schemas.openxmlformats.org/drawingml/2006/main" xmlns:r="http://schemas.openxmlformats.org/officeDocument/2006/relationships" xmlns:p="http://schemas.openxmlformats.org/presentationml/2006/main">
  <p:tag name="REFSHAPE" val="297006724"/>
</p:tagLst>
</file>

<file path=ppt/tags/tag2.xml><?xml version="1.0" encoding="utf-8"?>
<p:tagLst xmlns:a="http://schemas.openxmlformats.org/drawingml/2006/main" xmlns:r="http://schemas.openxmlformats.org/officeDocument/2006/relationships" xmlns:p="http://schemas.openxmlformats.org/presentationml/2006/main">
  <p:tag name="REFSHAPE" val="296653484"/>
</p:tagLst>
</file>

<file path=ppt/tags/tag20.xml><?xml version="1.0" encoding="utf-8"?>
<p:tagLst xmlns:a="http://schemas.openxmlformats.org/drawingml/2006/main" xmlns:r="http://schemas.openxmlformats.org/officeDocument/2006/relationships" xmlns:p="http://schemas.openxmlformats.org/presentationml/2006/main">
  <p:tag name="REFSHAPE" val="296653484"/>
</p:tagLst>
</file>

<file path=ppt/tags/tag21.xml><?xml version="1.0" encoding="utf-8"?>
<p:tagLst xmlns:a="http://schemas.openxmlformats.org/drawingml/2006/main" xmlns:r="http://schemas.openxmlformats.org/officeDocument/2006/relationships" xmlns:p="http://schemas.openxmlformats.org/presentationml/2006/main">
  <p:tag name="REFSHAPE" val="297006724"/>
</p:tagLst>
</file>

<file path=ppt/tags/tag22.xml><?xml version="1.0" encoding="utf-8"?>
<p:tagLst xmlns:a="http://schemas.openxmlformats.org/drawingml/2006/main" xmlns:r="http://schemas.openxmlformats.org/officeDocument/2006/relationships" xmlns:p="http://schemas.openxmlformats.org/presentationml/2006/main">
  <p:tag name="REFSHAPE" val="296653484"/>
</p:tagLst>
</file>

<file path=ppt/tags/tag23.xml><?xml version="1.0" encoding="utf-8"?>
<p:tagLst xmlns:a="http://schemas.openxmlformats.org/drawingml/2006/main" xmlns:r="http://schemas.openxmlformats.org/officeDocument/2006/relationships" xmlns:p="http://schemas.openxmlformats.org/presentationml/2006/main">
  <p:tag name="REFSHAPE" val="297006724"/>
</p:tagLst>
</file>

<file path=ppt/tags/tag24.xml><?xml version="1.0" encoding="utf-8"?>
<p:tagLst xmlns:a="http://schemas.openxmlformats.org/drawingml/2006/main" xmlns:r="http://schemas.openxmlformats.org/officeDocument/2006/relationships" xmlns:p="http://schemas.openxmlformats.org/presentationml/2006/main">
  <p:tag name="REFSHAPE" val="296653484"/>
</p:tagLst>
</file>

<file path=ppt/tags/tag25.xml><?xml version="1.0" encoding="utf-8"?>
<p:tagLst xmlns:a="http://schemas.openxmlformats.org/drawingml/2006/main" xmlns:r="http://schemas.openxmlformats.org/officeDocument/2006/relationships" xmlns:p="http://schemas.openxmlformats.org/presentationml/2006/main">
  <p:tag name="REFSHAPE" val="297006724"/>
</p:tagLst>
</file>

<file path=ppt/tags/tag26.xml><?xml version="1.0" encoding="utf-8"?>
<p:tagLst xmlns:a="http://schemas.openxmlformats.org/drawingml/2006/main" xmlns:r="http://schemas.openxmlformats.org/officeDocument/2006/relationships" xmlns:p="http://schemas.openxmlformats.org/presentationml/2006/main">
  <p:tag name="REFSHAPE" val="296653484"/>
</p:tagLst>
</file>

<file path=ppt/tags/tag27.xml><?xml version="1.0" encoding="utf-8"?>
<p:tagLst xmlns:a="http://schemas.openxmlformats.org/drawingml/2006/main" xmlns:r="http://schemas.openxmlformats.org/officeDocument/2006/relationships" xmlns:p="http://schemas.openxmlformats.org/presentationml/2006/main">
  <p:tag name="REFSHAPE" val="297006724"/>
</p:tagLst>
</file>

<file path=ppt/tags/tag28.xml><?xml version="1.0" encoding="utf-8"?>
<p:tagLst xmlns:a="http://schemas.openxmlformats.org/drawingml/2006/main" xmlns:r="http://schemas.openxmlformats.org/officeDocument/2006/relationships" xmlns:p="http://schemas.openxmlformats.org/presentationml/2006/main">
  <p:tag name="REFSHAPE" val="296653484"/>
</p:tagLst>
</file>

<file path=ppt/tags/tag29.xml><?xml version="1.0" encoding="utf-8"?>
<p:tagLst xmlns:a="http://schemas.openxmlformats.org/drawingml/2006/main" xmlns:r="http://schemas.openxmlformats.org/officeDocument/2006/relationships" xmlns:p="http://schemas.openxmlformats.org/presentationml/2006/main">
  <p:tag name="REFSHAPE" val="297006724"/>
</p:tagLst>
</file>

<file path=ppt/tags/tag3.xml><?xml version="1.0" encoding="utf-8"?>
<p:tagLst xmlns:a="http://schemas.openxmlformats.org/drawingml/2006/main" xmlns:r="http://schemas.openxmlformats.org/officeDocument/2006/relationships" xmlns:p="http://schemas.openxmlformats.org/presentationml/2006/main">
  <p:tag name="REFSHAPE" val="297006724"/>
</p:tagLst>
</file>

<file path=ppt/tags/tag30.xml><?xml version="1.0" encoding="utf-8"?>
<p:tagLst xmlns:a="http://schemas.openxmlformats.org/drawingml/2006/main" xmlns:r="http://schemas.openxmlformats.org/officeDocument/2006/relationships" xmlns:p="http://schemas.openxmlformats.org/presentationml/2006/main">
  <p:tag name="REFSHAPE" val="296653484"/>
</p:tagLst>
</file>

<file path=ppt/tags/tag31.xml><?xml version="1.0" encoding="utf-8"?>
<p:tagLst xmlns:a="http://schemas.openxmlformats.org/drawingml/2006/main" xmlns:r="http://schemas.openxmlformats.org/officeDocument/2006/relationships" xmlns:p="http://schemas.openxmlformats.org/presentationml/2006/main">
  <p:tag name="REFSHAPE" val="297006724"/>
</p:tagLst>
</file>

<file path=ppt/tags/tag32.xml><?xml version="1.0" encoding="utf-8"?>
<p:tagLst xmlns:a="http://schemas.openxmlformats.org/drawingml/2006/main" xmlns:r="http://schemas.openxmlformats.org/officeDocument/2006/relationships" xmlns:p="http://schemas.openxmlformats.org/presentationml/2006/main">
  <p:tag name="REFSHAPE" val="296653484"/>
</p:tagLst>
</file>

<file path=ppt/tags/tag33.xml><?xml version="1.0" encoding="utf-8"?>
<p:tagLst xmlns:a="http://schemas.openxmlformats.org/drawingml/2006/main" xmlns:r="http://schemas.openxmlformats.org/officeDocument/2006/relationships" xmlns:p="http://schemas.openxmlformats.org/presentationml/2006/main">
  <p:tag name="REFSHAPE" val="297006724"/>
</p:tagLst>
</file>

<file path=ppt/tags/tag4.xml><?xml version="1.0" encoding="utf-8"?>
<p:tagLst xmlns:a="http://schemas.openxmlformats.org/drawingml/2006/main" xmlns:r="http://schemas.openxmlformats.org/officeDocument/2006/relationships" xmlns:p="http://schemas.openxmlformats.org/presentationml/2006/main">
  <p:tag name="REFSHAPE" val="296653484"/>
</p:tagLst>
</file>

<file path=ppt/tags/tag5.xml><?xml version="1.0" encoding="utf-8"?>
<p:tagLst xmlns:a="http://schemas.openxmlformats.org/drawingml/2006/main" xmlns:r="http://schemas.openxmlformats.org/officeDocument/2006/relationships" xmlns:p="http://schemas.openxmlformats.org/presentationml/2006/main">
  <p:tag name="REFSHAPE" val="297006724"/>
</p:tagLst>
</file>

<file path=ppt/tags/tag6.xml><?xml version="1.0" encoding="utf-8"?>
<p:tagLst xmlns:a="http://schemas.openxmlformats.org/drawingml/2006/main" xmlns:r="http://schemas.openxmlformats.org/officeDocument/2006/relationships" xmlns:p="http://schemas.openxmlformats.org/presentationml/2006/main">
  <p:tag name="REFSHAPE" val="296653484"/>
</p:tagLst>
</file>

<file path=ppt/tags/tag7.xml><?xml version="1.0" encoding="utf-8"?>
<p:tagLst xmlns:a="http://schemas.openxmlformats.org/drawingml/2006/main" xmlns:r="http://schemas.openxmlformats.org/officeDocument/2006/relationships" xmlns:p="http://schemas.openxmlformats.org/presentationml/2006/main">
  <p:tag name="REFSHAPE" val="297006724"/>
</p:tagLst>
</file>

<file path=ppt/tags/tag8.xml><?xml version="1.0" encoding="utf-8"?>
<p:tagLst xmlns:a="http://schemas.openxmlformats.org/drawingml/2006/main" xmlns:r="http://schemas.openxmlformats.org/officeDocument/2006/relationships" xmlns:p="http://schemas.openxmlformats.org/presentationml/2006/main">
  <p:tag name="REFSHAPE" val="296653484"/>
</p:tagLst>
</file>

<file path=ppt/tags/tag9.xml><?xml version="1.0" encoding="utf-8"?>
<p:tagLst xmlns:a="http://schemas.openxmlformats.org/drawingml/2006/main" xmlns:r="http://schemas.openxmlformats.org/officeDocument/2006/relationships" xmlns:p="http://schemas.openxmlformats.org/presentationml/2006/main">
  <p:tag name="REFSHAPE" val="297006724"/>
</p:tagLst>
</file>

<file path=ppt/theme/theme1.xml><?xml version="1.0" encoding="utf-8"?>
<a:theme xmlns:a="http://schemas.openxmlformats.org/drawingml/2006/main" name="第一PPT模板网-WWW.1PPT.COM">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2307</Words>
  <Application>Microsoft Office PowerPoint</Application>
  <PresentationFormat>全屏显示(16:9)</PresentationFormat>
  <Paragraphs>277</Paragraphs>
  <Slides>47</Slides>
  <Notes>3</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47</vt:i4>
      </vt:variant>
    </vt:vector>
  </HeadingPairs>
  <TitlesOfParts>
    <vt:vector size="63" baseType="lpstr">
      <vt:lpstr>Gill Sans</vt:lpstr>
      <vt:lpstr>Meiryo</vt:lpstr>
      <vt:lpstr>方正姚体</vt:lpstr>
      <vt:lpstr>黑体</vt:lpstr>
      <vt:lpstr>楷体</vt:lpstr>
      <vt:lpstr>楷体_GB2312</vt:lpstr>
      <vt:lpstr>宋体</vt:lpstr>
      <vt:lpstr>宋体-PUA</vt:lpstr>
      <vt:lpstr>微软雅黑</vt:lpstr>
      <vt:lpstr>Arial</vt:lpstr>
      <vt:lpstr>Calibri</vt:lpstr>
      <vt:lpstr>Calibri Light</vt:lpstr>
      <vt:lpstr>Times New Roman</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1.这篇课文讲述了一个怎样的故事？</vt:lpstr>
      <vt:lpstr>PowerPoint 演示文稿</vt:lpstr>
      <vt:lpstr>PowerPoint 演示文稿</vt:lpstr>
      <vt:lpstr>PowerPoint 演示文稿</vt:lpstr>
      <vt:lpstr>PowerPoint 演示文稿</vt:lpstr>
      <vt:lpstr>PowerPoint 演示文稿</vt:lpstr>
      <vt:lpstr>PowerPoint 演示文稿</vt:lpstr>
      <vt:lpstr>找出课文中描写雾的语句。想一想：课文为什么要反复写雾？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哈尔威船长的英雄壮举，让你对生命有了怎样的体会？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499</cp:revision>
  <dcterms:created xsi:type="dcterms:W3CDTF">2016-03-25T01:23:00Z</dcterms:created>
  <dcterms:modified xsi:type="dcterms:W3CDTF">2021-09-26T02:59:00Z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2052-11.1.0.8900</vt:lpwstr>
  </property>
</Properties>
</file>