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4" r:id="rId2"/>
    <p:sldMasterId id="2147483706" r:id="rId3"/>
  </p:sldMasterIdLst>
  <p:notesMasterIdLst>
    <p:notesMasterId r:id="rId19"/>
  </p:notesMasterIdLst>
  <p:handoutMasterIdLst>
    <p:handoutMasterId r:id="rId20"/>
  </p:handoutMasterIdLst>
  <p:sldIdLst>
    <p:sldId id="381" r:id="rId4"/>
    <p:sldId id="384" r:id="rId5"/>
    <p:sldId id="445" r:id="rId6"/>
    <p:sldId id="446" r:id="rId7"/>
    <p:sldId id="447" r:id="rId8"/>
    <p:sldId id="448" r:id="rId9"/>
    <p:sldId id="449" r:id="rId10"/>
    <p:sldId id="450" r:id="rId11"/>
    <p:sldId id="451" r:id="rId12"/>
    <p:sldId id="453" r:id="rId13"/>
    <p:sldId id="454" r:id="rId14"/>
    <p:sldId id="455" r:id="rId15"/>
    <p:sldId id="456" r:id="rId16"/>
    <p:sldId id="457" r:id="rId17"/>
    <p:sldId id="458" r:id="rId1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FF00FF"/>
    <a:srgbClr val="0000FF"/>
    <a:srgbClr val="FF6600"/>
    <a:srgbClr val="FF9900"/>
    <a:srgbClr val="6600FF"/>
    <a:srgbClr val="00FFFF"/>
    <a:srgbClr val="66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6256" autoAdjust="0"/>
  </p:normalViewPr>
  <p:slideViewPr>
    <p:cSldViewPr>
      <p:cViewPr varScale="1">
        <p:scale>
          <a:sx n="143" d="100"/>
          <a:sy n="143" d="100"/>
        </p:scale>
        <p:origin x="648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E9A320A1-35DC-4CA5-A6E5-D3AF31E5CC3F}" type="datetimeFigureOut">
              <a:rPr lang="zh-CN" altLang="en-US"/>
              <a:pPr>
                <a:defRPr/>
              </a:pPr>
              <a:t>2021/9/25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2F5D5C24-EE3F-45A2-9E75-5EC02A02BB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712912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91C34CBE-736E-44E3-AB28-47415B5D5C2C}" type="datetimeFigureOut">
              <a:rPr lang="zh-CN" altLang="en-US"/>
              <a:pPr>
                <a:defRPr/>
              </a:pPr>
              <a:t>2021/9/25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F6A28BAC-AF94-402A-A8D5-F5D6AC223D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071849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30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9021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13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0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17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888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16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76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26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37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21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>
            <a:extLst>
              <a:ext uri="{FF2B5EF4-FFF2-40B4-BE49-F238E27FC236}"/>
            </a:extLst>
          </p:cNvPr>
          <p:cNvSpPr/>
          <p:nvPr userDrawn="1"/>
        </p:nvSpPr>
        <p:spPr>
          <a:xfrm>
            <a:off x="552450" y="153988"/>
            <a:ext cx="2009775" cy="541337"/>
          </a:xfrm>
          <a:prstGeom prst="roundRect">
            <a:avLst/>
          </a:prstGeom>
          <a:solidFill>
            <a:srgbClr val="704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3" y="-66675"/>
            <a:ext cx="9810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6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925"/>
            <a:ext cx="914400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1562100"/>
            <a:ext cx="9144000" cy="172402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219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2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9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21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8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7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 txBox="1">
            <a:spLocks noChangeArrowheads="1"/>
          </p:cNvSpPr>
          <p:nvPr/>
        </p:nvSpPr>
        <p:spPr bwMode="auto">
          <a:xfrm>
            <a:off x="900113" y="1995488"/>
            <a:ext cx="72739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口语交际：朋友相处的秘诀</a:t>
            </a:r>
          </a:p>
        </p:txBody>
      </p:sp>
      <p:pic>
        <p:nvPicPr>
          <p:cNvPr id="819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95486"/>
            <a:ext cx="2330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451596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6"/>
          <p:cNvSpPr txBox="1">
            <a:spLocks noChangeArrowheads="1"/>
          </p:cNvSpPr>
          <p:nvPr/>
        </p:nvSpPr>
        <p:spPr bwMode="auto">
          <a:xfrm>
            <a:off x="827088" y="1419225"/>
            <a:ext cx="7632700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我把痛苦向朋友诉说，就只剩下半份痛苦；我把快乐与朋友分享，就会变成两份快乐。</a:t>
            </a:r>
          </a:p>
        </p:txBody>
      </p:sp>
      <p:sp>
        <p:nvSpPr>
          <p:cNvPr id="9" name="文本框 8">
            <a:extLst>
              <a:ext uri="{FF2B5EF4-FFF2-40B4-BE49-F238E27FC236}"/>
            </a:extLst>
          </p:cNvPr>
          <p:cNvSpPr txBox="1"/>
          <p:nvPr/>
        </p:nvSpPr>
        <p:spPr>
          <a:xfrm>
            <a:off x="684213" y="12382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实践行动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4213" y="842963"/>
            <a:ext cx="770413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charset="-122"/>
              </a:rPr>
              <a:t>    制作心意卡，写上自己最想对朋友说的话并送给他（她）。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371725"/>
            <a:ext cx="3287712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371725"/>
            <a:ext cx="2952750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>
            <a:extLst>
              <a:ext uri="{FF2B5EF4-FFF2-40B4-BE49-F238E27FC236}"/>
            </a:extLst>
          </p:cNvPr>
          <p:cNvSpPr txBox="1"/>
          <p:nvPr/>
        </p:nvSpPr>
        <p:spPr>
          <a:xfrm>
            <a:off x="684213" y="12382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6"/>
          <p:cNvSpPr txBox="1">
            <a:spLocks noChangeArrowheads="1"/>
          </p:cNvSpPr>
          <p:nvPr/>
        </p:nvSpPr>
        <p:spPr bwMode="auto">
          <a:xfrm>
            <a:off x="611188" y="987425"/>
            <a:ext cx="8208962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遇到困难时，朋友给予我们帮助；失败时，朋友给予我们慰藉；成功时，朋友与我们一起分享成功的喜悦；比赛时，朋友摇旗呐喊为我们加油；失意时，朋友默默鼓励我们再接再厉取得人生的辉煌！</a:t>
            </a:r>
          </a:p>
        </p:txBody>
      </p:sp>
      <p:sp>
        <p:nvSpPr>
          <p:cNvPr id="8" name="文本框 7">
            <a:extLst>
              <a:ext uri="{FF2B5EF4-FFF2-40B4-BE49-F238E27FC236}"/>
            </a:extLst>
          </p:cNvPr>
          <p:cNvSpPr txBox="1"/>
          <p:nvPr/>
        </p:nvSpPr>
        <p:spPr>
          <a:xfrm>
            <a:off x="684213" y="12382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课堂总结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/>
            </a:extLst>
          </p:cNvPr>
          <p:cNvSpPr txBox="1"/>
          <p:nvPr/>
        </p:nvSpPr>
        <p:spPr>
          <a:xfrm>
            <a:off x="395288" y="1492250"/>
            <a:ext cx="8424862" cy="2012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君子之交淡若水，小人之交甘若醴。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庄子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山木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人之相知，贵相知心。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答苏武书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/>
            </a:extLst>
          </p:cNvPr>
          <p:cNvSpPr txBox="1"/>
          <p:nvPr/>
        </p:nvSpPr>
        <p:spPr>
          <a:xfrm>
            <a:off x="327025" y="1347788"/>
            <a:ext cx="8785225" cy="2652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人生最美好的东西，就是他同别人的友谊。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林肯</a:t>
            </a:r>
          </a:p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理解绝对是养育一切友情之果的土壤。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威尔逊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6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714" y="1349375"/>
            <a:ext cx="2496835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9446" y="1347788"/>
            <a:ext cx="2566058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4842" y="1347788"/>
            <a:ext cx="2572153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39750" y="3589338"/>
            <a:ext cx="50403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charset="-122"/>
              </a:rPr>
              <a:t>图上的小朋友在干什么呢？</a:t>
            </a:r>
          </a:p>
        </p:txBody>
      </p:sp>
      <p:sp>
        <p:nvSpPr>
          <p:cNvPr id="3" name="文本框 2">
            <a:extLst>
              <a:ext uri="{FF2B5EF4-FFF2-40B4-BE49-F238E27FC236}"/>
            </a:extLst>
          </p:cNvPr>
          <p:cNvSpPr txBox="1"/>
          <p:nvPr/>
        </p:nvSpPr>
        <p:spPr>
          <a:xfrm>
            <a:off x="684213" y="12382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课题导入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419872" y="62753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CF3"/>
                </a:solidFill>
              </a:rPr>
              <a:t>https://www.ypppt.com/</a:t>
            </a:r>
            <a:endParaRPr lang="zh-CN" altLang="en-US" sz="1200" dirty="0">
              <a:solidFill>
                <a:srgbClr val="FFFCF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"/>
          <p:cNvSpPr txBox="1">
            <a:spLocks noChangeArrowheads="1"/>
          </p:cNvSpPr>
          <p:nvPr/>
        </p:nvSpPr>
        <p:spPr bwMode="auto">
          <a:xfrm>
            <a:off x="1042988" y="987425"/>
            <a:ext cx="7272337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charset="-122"/>
              </a:rPr>
              <a:t>    朋友一起上学，一起旅行，一起做游戏，多么快乐呀！有了朋友，我们的生活不再孤单；有了朋友，我们的生活更加丰富多彩，有了朋友，我们在人生道路上前行的步履更加轻盈。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"/>
          <p:cNvSpPr txBox="1">
            <a:spLocks noChangeArrowheads="1"/>
          </p:cNvSpPr>
          <p:nvPr/>
        </p:nvSpPr>
        <p:spPr bwMode="auto">
          <a:xfrm>
            <a:off x="827088" y="1779588"/>
            <a:ext cx="78486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charset="-122"/>
              </a:rPr>
              <a:t>    生活中，你们一定也有不少朋友吧，谁愿意分享自己与朋友相处的故事呢？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4213" y="1058863"/>
            <a:ext cx="7920037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宋体" charset="-122"/>
              </a:rPr>
              <a:t>和朋友相处，最重要的是什么？有人认为，是彼此信任；有人认为，是愿意分享，不自私</a:t>
            </a:r>
            <a:r>
              <a:rPr lang="en-US" altLang="zh-CN" sz="3200" b="1" dirty="0">
                <a:latin typeface="宋体" charset="-122"/>
              </a:rPr>
              <a:t>……</a:t>
            </a:r>
            <a:r>
              <a:rPr lang="zh-CN" altLang="en-US" sz="3200" b="1" dirty="0">
                <a:latin typeface="宋体" charset="-122"/>
              </a:rPr>
              <a:t>你的看法是什么呢？</a:t>
            </a:r>
            <a:endParaRPr lang="en-US" altLang="zh-CN" sz="3200" b="1" dirty="0">
              <a:latin typeface="宋体" charset="-122"/>
            </a:endParaRP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宋体" charset="-122"/>
              </a:rPr>
              <a:t>分小组讨论，至少提出三条大家认为最重要的意见。</a:t>
            </a:r>
          </a:p>
        </p:txBody>
      </p:sp>
      <p:sp>
        <p:nvSpPr>
          <p:cNvPr id="8" name="文本框 7">
            <a:extLst>
              <a:ext uri="{FF2B5EF4-FFF2-40B4-BE49-F238E27FC236}"/>
            </a:extLst>
          </p:cNvPr>
          <p:cNvSpPr txBox="1"/>
          <p:nvPr/>
        </p:nvSpPr>
        <p:spPr>
          <a:xfrm>
            <a:off x="684213" y="12382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交流看法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"/>
          <p:cNvSpPr txBox="1">
            <a:spLocks noChangeArrowheads="1"/>
          </p:cNvSpPr>
          <p:nvPr/>
        </p:nvSpPr>
        <p:spPr bwMode="auto">
          <a:xfrm>
            <a:off x="755650" y="698500"/>
            <a:ext cx="597693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宋体" charset="-122"/>
              </a:rPr>
              <a:t>小组讨论时要注意什么？</a:t>
            </a:r>
          </a:p>
        </p:txBody>
      </p:sp>
      <p:sp>
        <p:nvSpPr>
          <p:cNvPr id="12291" name="文本框 1"/>
          <p:cNvSpPr txBox="1">
            <a:spLocks noChangeArrowheads="1"/>
          </p:cNvSpPr>
          <p:nvPr/>
        </p:nvSpPr>
        <p:spPr bwMode="auto">
          <a:xfrm>
            <a:off x="827088" y="1708150"/>
            <a:ext cx="7705725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先记录每个同学的想法，再把相近的整合在一起，然后标出大多数同学认同的想法。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"/>
          <p:cNvSpPr txBox="1">
            <a:spLocks noChangeArrowheads="1"/>
          </p:cNvSpPr>
          <p:nvPr/>
        </p:nvSpPr>
        <p:spPr bwMode="auto">
          <a:xfrm>
            <a:off x="755650" y="1492250"/>
            <a:ext cx="79216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charset="-122"/>
              </a:rPr>
              <a:t>    怎样才能更好地汇总小组意见呢？下面是某小组在讨论“怎样表达对父母的爱”时作的记录，供参考。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5"/>
          <p:cNvSpPr txBox="1">
            <a:spLocks noChangeArrowheads="1"/>
          </p:cNvSpPr>
          <p:nvPr/>
        </p:nvSpPr>
        <p:spPr bwMode="auto">
          <a:xfrm>
            <a:off x="755650" y="484188"/>
            <a:ext cx="7777163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帮父母分担一些家务事。（小光）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父母生病了。给他们递上一杯热水。（小光）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父母过生日时送上我们的礼物。（小文）（小丽）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提醒父母增减衣服。（小杰）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给父母准备一件生日礼物。（小丽）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2"/>
          <p:cNvSpPr txBox="1">
            <a:spLocks noChangeArrowheads="1"/>
          </p:cNvSpPr>
          <p:nvPr/>
        </p:nvSpPr>
        <p:spPr bwMode="auto">
          <a:xfrm>
            <a:off x="539750" y="339725"/>
            <a:ext cx="37449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charset="-122"/>
              </a:rPr>
              <a:t>与朋友相处的秘诀</a:t>
            </a:r>
            <a:r>
              <a:rPr lang="en-US" altLang="zh-CN" sz="3200" b="1" dirty="0">
                <a:solidFill>
                  <a:srgbClr val="0000FF"/>
                </a:solidFill>
                <a:latin typeface="宋体" charset="-122"/>
              </a:rPr>
              <a:t>:</a:t>
            </a:r>
            <a:endParaRPr lang="zh-CN" altLang="en-US" sz="3200" b="1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63713" y="982663"/>
            <a:ext cx="7127875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朋友之间彼此信任。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愿意与朋友分享快乐。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朋友之间多一分理解，多一分包容。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朋友有困难，及时给予帮助。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朋友取得了好成绩，要鼓励、赞扬。</a:t>
            </a:r>
          </a:p>
          <a:p>
            <a:pPr eaLnBrk="1" hangingPunct="1">
              <a:lnSpc>
                <a:spcPct val="130000"/>
              </a:lnSpc>
              <a:buFont typeface="Arial" charset="0"/>
              <a:buChar char="•"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经常主动与朋友联系。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39750" y="1347788"/>
            <a:ext cx="115093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信任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38163" y="2070100"/>
            <a:ext cx="115252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分享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8163" y="2790825"/>
            <a:ext cx="115252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理解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38163" y="3544888"/>
            <a:ext cx="11525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eaLnBrk="1" hangingPunct="1">
          <a:lnSpc>
            <a:spcPct val="130000"/>
          </a:lnSpc>
          <a:defRPr sz="3200" b="1" smtClean="0">
            <a:latin typeface="宋体" panose="02010600030101010101" pitchFamily="2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第一PPT模板网-WWW.1PPT.COM 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5298</TotalTime>
  <Words>601</Words>
  <Application>Microsoft Office PowerPoint</Application>
  <PresentationFormat>全屏显示(16:9)</PresentationFormat>
  <Paragraphs>54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2016-09-14T06:21:31Z</dcterms:created>
  <dcterms:modified xsi:type="dcterms:W3CDTF">2021-09-25T02:53:37Z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</Properties>
</file>