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8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4" r:id="rId2"/>
  </p:sldMasterIdLst>
  <p:notesMasterIdLst>
    <p:notesMasterId r:id="rId21"/>
  </p:notesMasterIdLst>
  <p:handoutMasterIdLst>
    <p:handoutMasterId r:id="rId22"/>
  </p:handoutMasterIdLst>
  <p:sldIdLst>
    <p:sldId id="272" r:id="rId3"/>
    <p:sldId id="622" r:id="rId4"/>
    <p:sldId id="623" r:id="rId5"/>
    <p:sldId id="624" r:id="rId6"/>
    <p:sldId id="625" r:id="rId7"/>
    <p:sldId id="626" r:id="rId8"/>
    <p:sldId id="627" r:id="rId9"/>
    <p:sldId id="628" r:id="rId10"/>
    <p:sldId id="629" r:id="rId11"/>
    <p:sldId id="630" r:id="rId12"/>
    <p:sldId id="631" r:id="rId13"/>
    <p:sldId id="632" r:id="rId14"/>
    <p:sldId id="633" r:id="rId15"/>
    <p:sldId id="634" r:id="rId16"/>
    <p:sldId id="635" r:id="rId17"/>
    <p:sldId id="637" r:id="rId18"/>
    <p:sldId id="262" r:id="rId19"/>
    <p:sldId id="638" r:id="rId20"/>
  </p:sldIdLst>
  <p:sldSz cx="9144000" cy="5143500" type="screen16x9"/>
  <p:notesSz cx="6858000" cy="9144000"/>
  <p:custDataLst>
    <p:tags r:id="rId23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46">
          <p15:clr>
            <a:srgbClr val="A4A3A4"/>
          </p15:clr>
        </p15:guide>
        <p15:guide id="2" orient="horz" pos="335">
          <p15:clr>
            <a:srgbClr val="A4A3A4"/>
          </p15:clr>
        </p15:guide>
        <p15:guide id="3" pos="156">
          <p15:clr>
            <a:srgbClr val="A4A3A4"/>
          </p15:clr>
        </p15:guide>
        <p15:guide id="4" pos="5618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ubeishijiyingcai@126.com" initials="h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2F2F2"/>
    <a:srgbClr val="FFD75B"/>
    <a:srgbClr val="E2D8E2"/>
    <a:srgbClr val="7EC114"/>
    <a:srgbClr val="EDB63A"/>
    <a:srgbClr val="CFBDD4"/>
    <a:srgbClr val="942E89"/>
    <a:srgbClr val="9F3193"/>
    <a:srgbClr val="7221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76" autoAdjust="0"/>
    <p:restoredTop sz="96314" autoAdjust="0"/>
  </p:normalViewPr>
  <p:slideViewPr>
    <p:cSldViewPr snapToGrid="0" showGuides="1">
      <p:cViewPr varScale="1">
        <p:scale>
          <a:sx n="143" d="100"/>
          <a:sy n="143" d="100"/>
        </p:scale>
        <p:origin x="666" y="120"/>
      </p:cViewPr>
      <p:guideLst>
        <p:guide orient="horz" pos="2946"/>
        <p:guide orient="horz" pos="335"/>
        <p:guide pos="156"/>
        <p:guide pos="561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gs" Target="tags/tag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pPr/>
              <a:t>2021/9/25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07888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64CCA6-6EA6-4EEA-A4EB-59FEDC1331C9}" type="datetimeFigureOut">
              <a:rPr lang="zh-CN" altLang="en-US" smtClean="0"/>
              <a:pPr/>
              <a:t>2021/9/25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6A43CB-8CD8-481B-826F-9EA9627E8B1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8802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84446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4F6789-2FF2-44AF-A894-5133007521A7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073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43CB-8CD8-481B-826F-9EA9627E8B14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69801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4192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2021/9/25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185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04997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01283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37637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0899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13326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512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2021/9/25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2021/9/25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2021/9/25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2021/9/25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439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9157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281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0386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3.xml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2.xml"/><Relationship Id="rId12" Type="http://schemas.openxmlformats.org/officeDocument/2006/relationships/tags" Target="../tags/tag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tags" Target="../tags/tag6.xml"/><Relationship Id="rId5" Type="http://schemas.openxmlformats.org/officeDocument/2006/relationships/slideLayout" Target="../slideLayouts/slideLayout5.xml"/><Relationship Id="rId10" Type="http://schemas.openxmlformats.org/officeDocument/2006/relationships/tags" Target="../tags/tag5.xml"/><Relationship Id="rId4" Type="http://schemas.openxmlformats.org/officeDocument/2006/relationships/slideLayout" Target="../slideLayouts/slideLayout4.xml"/><Relationship Id="rId9" Type="http://schemas.openxmlformats.org/officeDocument/2006/relationships/tags" Target="../tags/tag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502412" y="324000"/>
            <a:ext cx="8139178" cy="486000"/>
          </a:xfrm>
          <a:prstGeom prst="rect">
            <a:avLst/>
          </a:prstGeom>
        </p:spPr>
        <p:txBody>
          <a:bodyPr vert="horz" lIns="76200" tIns="28575" rIns="57150" bIns="28575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8"/>
            </p:custDataLst>
          </p:nvPr>
        </p:nvSpPr>
        <p:spPr>
          <a:xfrm>
            <a:off x="502412" y="972000"/>
            <a:ext cx="8139178" cy="3780000"/>
          </a:xfrm>
          <a:prstGeom prst="rect">
            <a:avLst/>
          </a:prstGeom>
        </p:spPr>
        <p:txBody>
          <a:bodyPr vert="horz" lIns="76200" tIns="0" rIns="61913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9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2021/9/25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0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1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2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100" b="1" u="none" strike="noStrike" kern="1200" cap="none" spc="15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tabLst>
          <a:tab pos="1207294" algn="l"/>
        </a:tabLst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252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图片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77"/>
            <a:ext cx="9139714" cy="514302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940141" y="1738789"/>
            <a:ext cx="4199573" cy="1347311"/>
          </a:xfrm>
          <a:prstGeom prst="rect">
            <a:avLst/>
          </a:prstGeom>
          <a:solidFill>
            <a:srgbClr val="CFBDD4">
              <a:alpha val="3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4940141" y="2024987"/>
            <a:ext cx="4199573" cy="7617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45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  <a:cs typeface="楷体" panose="02010609060101010101" charset="-122"/>
              </a:rPr>
              <a:t>朋友相处的秘诀</a:t>
            </a:r>
          </a:p>
        </p:txBody>
      </p:sp>
      <p:sp>
        <p:nvSpPr>
          <p:cNvPr id="5" name="矩形 4"/>
          <p:cNvSpPr/>
          <p:nvPr/>
        </p:nvSpPr>
        <p:spPr>
          <a:xfrm>
            <a:off x="4940141" y="4315759"/>
            <a:ext cx="4199573" cy="35272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57175" indent="-257175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2667476" y="840581"/>
            <a:ext cx="4323874" cy="4302919"/>
            <a:chOff x="5601" y="1765"/>
            <a:chExt cx="9079" cy="9035"/>
          </a:xfrm>
        </p:grpSpPr>
        <p:pic>
          <p:nvPicPr>
            <p:cNvPr id="4" name="图片 3" descr="timg (5)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01" y="1765"/>
              <a:ext cx="9079" cy="9035"/>
            </a:xfrm>
            <a:prstGeom prst="rect">
              <a:avLst/>
            </a:prstGeom>
          </p:spPr>
        </p:pic>
        <p:sp>
          <p:nvSpPr>
            <p:cNvPr id="3" name="文本框 2"/>
            <p:cNvSpPr txBox="1">
              <a:spLocks noChangeArrowheads="1"/>
            </p:cNvSpPr>
            <p:nvPr/>
          </p:nvSpPr>
          <p:spPr bwMode="auto">
            <a:xfrm>
              <a:off x="6824" y="2990"/>
              <a:ext cx="7424" cy="34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spAutoFit/>
            </a:bodyPr>
            <a:lstStyle/>
            <a:p>
              <a:pPr>
                <a:lnSpc>
                  <a:spcPct val="160000"/>
                </a:lnSpc>
              </a:pPr>
              <a:r>
                <a:rPr lang="en-US" altLang="zh-CN" sz="2100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1.</a:t>
              </a:r>
              <a:r>
                <a:rPr lang="zh-CN" altLang="en-US" sz="2100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宋体" panose="02010600030101010101" pitchFamily="2" charset="-122"/>
                </a:rPr>
                <a:t>派代表在全班汇报。</a:t>
              </a:r>
            </a:p>
            <a:p>
              <a:pPr>
                <a:lnSpc>
                  <a:spcPct val="160000"/>
                </a:lnSpc>
              </a:pPr>
              <a:r>
                <a:rPr lang="en-US" altLang="zh-CN" sz="2100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宋体" panose="02010600030101010101" pitchFamily="2" charset="-122"/>
                </a:rPr>
                <a:t>2.</a:t>
              </a:r>
              <a:r>
                <a:rPr lang="zh-CN" altLang="en-US" sz="2100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宋体" panose="02010600030101010101" pitchFamily="2" charset="-122"/>
                </a:rPr>
                <a:t>其他组员可以作补充，尽可能全面地反映小组意见。</a:t>
              </a:r>
            </a:p>
          </p:txBody>
        </p:sp>
      </p:grp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488395" y="700564"/>
            <a:ext cx="1356360" cy="43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汇总交流</a:t>
            </a:r>
          </a:p>
        </p:txBody>
      </p:sp>
      <p:sp>
        <p:nvSpPr>
          <p:cNvPr id="11" name="圆角矩形 10"/>
          <p:cNvSpPr/>
          <p:nvPr/>
        </p:nvSpPr>
        <p:spPr>
          <a:xfrm>
            <a:off x="240983" y="676752"/>
            <a:ext cx="1890236" cy="461486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auto"/>
            <a:endParaRPr lang="zh-CN" altLang="en-US" sz="2400" noProof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47650" y="1674019"/>
            <a:ext cx="8664416" cy="2936974"/>
          </a:xfrm>
          <a:prstGeom prst="roundRect">
            <a:avLst/>
          </a:prstGeom>
          <a:noFill/>
          <a:ln w="9525">
            <a:solidFill>
              <a:srgbClr val="FFC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zh-CN" sz="2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俗语说得好</a:t>
            </a:r>
            <a:r>
              <a:rPr lang="zh-CN" altLang="en-US" sz="2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</a:t>
            </a:r>
            <a:r>
              <a:rPr lang="zh-CN" altLang="zh-CN" sz="21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“你敬我一尺,我敬你一丈”</a:t>
            </a:r>
            <a:r>
              <a:rPr lang="zh-CN" altLang="zh-CN" sz="2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要求别人尊重自己，首先要自己懂得尊重他人。每人的生活习性、兴趣爱好等都各不相同，而且都渴望得到他人的尊重与理解，所以作为好友要懂得关心和谅解别人，给人以方便，不强求他人与自己的生活方式一样。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675096" y="391955"/>
            <a:ext cx="3794760" cy="622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怎么与朋友相处的四个技巧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47650" y="866775"/>
            <a:ext cx="2575560" cy="80724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>
              <a:lnSpc>
                <a:spcPct val="200000"/>
              </a:lnSpc>
            </a:pPr>
            <a:r>
              <a:rPr lang="en-US" altLang="zh-CN" sz="24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1.</a:t>
            </a:r>
            <a:r>
              <a:rPr lang="zh-CN" altLang="zh-CN" sz="24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学会相互尊重。</a:t>
            </a:r>
            <a:endParaRPr lang="zh-CN" altLang="zh-CN" sz="2400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47650" y="725805"/>
            <a:ext cx="2575560" cy="80724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>
              <a:lnSpc>
                <a:spcPct val="200000"/>
              </a:lnSpc>
              <a:buClrTx/>
              <a:buSzTx/>
              <a:buFontTx/>
            </a:pPr>
            <a:r>
              <a:rPr lang="en-US" altLang="zh-CN" sz="24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2.学会真诚待人。</a:t>
            </a:r>
            <a:endParaRPr lang="en-US" altLang="zh-CN" sz="2400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47650" y="1645920"/>
            <a:ext cx="8670131" cy="2031207"/>
            <a:chOff x="520" y="3456"/>
            <a:chExt cx="18205" cy="4265"/>
          </a:xfrm>
        </p:grpSpPr>
        <p:sp>
          <p:nvSpPr>
            <p:cNvPr id="3" name="文本框 2"/>
            <p:cNvSpPr txBox="1">
              <a:spLocks noChangeArrowheads="1"/>
            </p:cNvSpPr>
            <p:nvPr/>
          </p:nvSpPr>
          <p:spPr bwMode="auto">
            <a:xfrm>
              <a:off x="532" y="3456"/>
              <a:ext cx="18193" cy="4157"/>
            </a:xfrm>
            <a:prstGeom prst="roundRect">
              <a:avLst/>
            </a:prstGeom>
            <a:noFill/>
            <a:ln w="9525">
              <a:solidFill>
                <a:srgbClr val="FFC000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1440" tIns="45720" rIns="91440" bIns="45720">
              <a:noAutofit/>
            </a:bodyPr>
            <a:lstStyle/>
            <a:p>
              <a:pPr>
                <a:lnSpc>
                  <a:spcPct val="200000"/>
                </a:lnSpc>
              </a:pPr>
              <a:endParaRPr lang="zh-CN" altLang="zh-CN" sz="2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  <p:sp>
          <p:nvSpPr>
            <p:cNvPr id="5" name="文本框 4"/>
            <p:cNvSpPr txBox="1">
              <a:spLocks noChangeArrowheads="1"/>
            </p:cNvSpPr>
            <p:nvPr/>
          </p:nvSpPr>
          <p:spPr bwMode="auto">
            <a:xfrm>
              <a:off x="520" y="3456"/>
              <a:ext cx="18120" cy="4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spAutoFit/>
            </a:bodyPr>
            <a:lstStyle/>
            <a:p>
              <a:pPr algn="just">
                <a:lnSpc>
                  <a:spcPct val="200000"/>
                </a:lnSpc>
              </a:pPr>
              <a:r>
                <a:rPr lang="zh-CN" altLang="zh-CN" sz="2100" dirty="0">
                  <a:solidFill>
                    <a:srgbClr val="C00000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与人交往贵在“真诚”</a:t>
              </a:r>
              <a:r>
                <a:rPr lang="zh-CN" altLang="zh-CN" sz="2100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，没有人喜欢与虚情假意的人交朋友。多与自己的朋友说说心里话，让他们在点滴中感受和体会你的真诚，成为你的知心朋友。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47650" y="949167"/>
            <a:ext cx="25755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en-US" altLang="zh-CN" sz="24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3.</a:t>
            </a:r>
            <a:r>
              <a:rPr lang="en-US" altLang="zh-CN" sz="24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学会关心别人</a:t>
            </a:r>
            <a:r>
              <a:rPr lang="zh-CN" altLang="en-US" sz="24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。</a:t>
            </a:r>
            <a:endParaRPr lang="en-US" altLang="zh-CN" sz="2400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宋体" panose="02010600030101010101" pitchFamily="2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39554" y="1687354"/>
            <a:ext cx="8911590" cy="2122170"/>
            <a:chOff x="503" y="3543"/>
            <a:chExt cx="18712" cy="4456"/>
          </a:xfrm>
        </p:grpSpPr>
        <p:sp>
          <p:nvSpPr>
            <p:cNvPr id="3" name="文本框 2"/>
            <p:cNvSpPr txBox="1">
              <a:spLocks noChangeArrowheads="1"/>
            </p:cNvSpPr>
            <p:nvPr/>
          </p:nvSpPr>
          <p:spPr bwMode="auto">
            <a:xfrm>
              <a:off x="503" y="3842"/>
              <a:ext cx="18193" cy="4157"/>
            </a:xfrm>
            <a:prstGeom prst="roundRect">
              <a:avLst/>
            </a:prstGeom>
            <a:noFill/>
            <a:ln w="9525">
              <a:solidFill>
                <a:srgbClr val="FFC000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1440" tIns="45720" rIns="91440" bIns="45720">
              <a:noAutofit/>
            </a:bodyPr>
            <a:lstStyle/>
            <a:p>
              <a:pPr>
                <a:lnSpc>
                  <a:spcPct val="200000"/>
                </a:lnSpc>
              </a:pPr>
              <a:endParaRPr lang="zh-CN" altLang="zh-CN" sz="2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  <p:sp>
          <p:nvSpPr>
            <p:cNvPr id="5" name="文本框 4"/>
            <p:cNvSpPr txBox="1">
              <a:spLocks noChangeArrowheads="1"/>
            </p:cNvSpPr>
            <p:nvPr/>
          </p:nvSpPr>
          <p:spPr bwMode="auto">
            <a:xfrm>
              <a:off x="520" y="3543"/>
              <a:ext cx="18695" cy="4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zh-CN" sz="2100" dirty="0">
                  <a:solidFill>
                    <a:srgbClr val="C00000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宋体" panose="02010600030101010101" pitchFamily="2" charset="-122"/>
                </a:rPr>
                <a:t>不要总把眼光放在自己的身上</a:t>
              </a:r>
              <a:r>
                <a:rPr lang="zh-CN" altLang="zh-CN" sz="2100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宋体" panose="02010600030101010101" pitchFamily="2" charset="-122"/>
                </a:rPr>
                <a:t>，要多去细心观察身边需要关心和帮助的朋友。主动地为他人送去温暖、祝福和帮助，让身边的人更懂得你的存在对他的价值，必然是</a:t>
              </a:r>
              <a:r>
                <a:rPr lang="zh-CN" altLang="zh-CN" sz="2100" dirty="0">
                  <a:solidFill>
                    <a:srgbClr val="C00000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宋体" panose="02010600030101010101" pitchFamily="2" charset="-122"/>
                </a:rPr>
                <a:t>“爱人者人恒爱之”</a:t>
              </a:r>
              <a:r>
                <a:rPr lang="zh-CN" altLang="zh-CN" sz="2100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  <a:sym typeface="宋体" panose="02010600030101010101" pitchFamily="2" charset="-122"/>
                </a:rPr>
                <a:t>。</a:t>
              </a:r>
              <a:endParaRPr lang="zh-CN" altLang="zh-CN" sz="2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39554" y="1658779"/>
            <a:ext cx="8703945" cy="2031207"/>
            <a:chOff x="503" y="3483"/>
            <a:chExt cx="18276" cy="4265"/>
          </a:xfrm>
        </p:grpSpPr>
        <p:sp>
          <p:nvSpPr>
            <p:cNvPr id="3" name="文本框 2"/>
            <p:cNvSpPr txBox="1">
              <a:spLocks noChangeArrowheads="1"/>
            </p:cNvSpPr>
            <p:nvPr/>
          </p:nvSpPr>
          <p:spPr bwMode="auto">
            <a:xfrm>
              <a:off x="503" y="3483"/>
              <a:ext cx="18276" cy="4157"/>
            </a:xfrm>
            <a:prstGeom prst="roundRect">
              <a:avLst/>
            </a:prstGeom>
            <a:noFill/>
            <a:ln w="9525">
              <a:solidFill>
                <a:srgbClr val="FFC000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1440" tIns="45720" rIns="91440" bIns="45720">
              <a:noAutofit/>
            </a:bodyPr>
            <a:lstStyle/>
            <a:p>
              <a:pPr>
                <a:lnSpc>
                  <a:spcPct val="200000"/>
                </a:lnSpc>
              </a:pPr>
              <a:endParaRPr lang="zh-CN" altLang="zh-CN" sz="2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endParaRPr>
            </a:p>
          </p:txBody>
        </p:sp>
        <p:sp>
          <p:nvSpPr>
            <p:cNvPr id="5" name="文本框 4"/>
            <p:cNvSpPr txBox="1">
              <a:spLocks noChangeArrowheads="1"/>
            </p:cNvSpPr>
            <p:nvPr/>
          </p:nvSpPr>
          <p:spPr bwMode="auto">
            <a:xfrm>
              <a:off x="520" y="3483"/>
              <a:ext cx="18259" cy="4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spAutoFit/>
            </a:bodyPr>
            <a:lstStyle/>
            <a:p>
              <a:pPr algn="just">
                <a:lnSpc>
                  <a:spcPct val="200000"/>
                </a:lnSpc>
              </a:pPr>
              <a:r>
                <a:rPr lang="zh-CN" altLang="zh-CN" sz="2100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宽容对方其实也是宽容自我。当朋友之间出现矛盾时，虽然矛盾双方都有责任，但要相信出于恶意攻击的是很少的。我们要学会</a:t>
              </a:r>
              <a:r>
                <a:rPr lang="zh-CN" altLang="zh-CN" sz="2100" dirty="0">
                  <a:solidFill>
                    <a:srgbClr val="C00000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理解和容忍对方的一时之举，以一种高姿态去看待它，让矛盾化解</a:t>
              </a:r>
              <a:r>
                <a:rPr lang="zh-CN" altLang="zh-CN" sz="2100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。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47650" y="736759"/>
            <a:ext cx="2575560" cy="80724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>
              <a:lnSpc>
                <a:spcPct val="200000"/>
              </a:lnSpc>
              <a:buClrTx/>
              <a:buSzTx/>
              <a:buFontTx/>
            </a:pPr>
            <a:r>
              <a:rPr lang="en-US" altLang="zh-CN" sz="24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4.学会宽容理解。</a:t>
            </a:r>
            <a:endParaRPr lang="en-US" altLang="zh-CN" sz="2400" dirty="0">
              <a:solidFill>
                <a:srgbClr val="C0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47650" y="1385412"/>
            <a:ext cx="6521768" cy="2007394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zh-CN" sz="2100" dirty="0"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老师：同学们交流的意见非常适用，希望你们在生活中按照大家总结的方法去做，和朋友相处</a:t>
            </a:r>
            <a:r>
              <a:rPr lang="zh-CN" altLang="en-US" sz="2100" dirty="0"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得</a:t>
            </a:r>
            <a:r>
              <a:rPr lang="zh-CN" altLang="zh-CN" sz="2100" dirty="0"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越来越融洽，友情越来越深厚。</a:t>
            </a:r>
          </a:p>
        </p:txBody>
      </p:sp>
      <p:pic>
        <p:nvPicPr>
          <p:cNvPr id="2" name="图片 1" descr="2214455734副本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631781" y="1080135"/>
            <a:ext cx="2286000" cy="31346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/>
        </p:nvSpPr>
        <p:spPr>
          <a:xfrm>
            <a:off x="271463" y="758904"/>
            <a:ext cx="2447925" cy="504825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/>
            <a:r>
              <a:rPr lang="zh-CN" altLang="en-US" sz="2400" noProof="1">
                <a:solidFill>
                  <a:schemeClr val="tx1"/>
                </a:solidFill>
                <a:latin typeface="微软雅黑" panose="020B0503020204020204" charset="-122"/>
              </a:rPr>
              <a:t>关于友谊的格言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71463" y="1644967"/>
            <a:ext cx="8646319" cy="2328863"/>
          </a:xfrm>
          <a:prstGeom prst="rect">
            <a:avLst/>
          </a:prstGeom>
          <a:solidFill>
            <a:schemeClr val="bg1">
              <a:lumMod val="95000"/>
              <a:alpha val="23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lang="zh-CN" altLang="zh-CN" sz="2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真正的朋友应该说真话，不管那话多么尖锐。——奥斯特洛夫斯基</a:t>
            </a:r>
          </a:p>
          <a:p>
            <a:pPr>
              <a:lnSpc>
                <a:spcPct val="140000"/>
              </a:lnSpc>
            </a:pPr>
            <a:r>
              <a:rPr lang="en-US" altLang="zh-CN" sz="2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lang="zh-CN" altLang="zh-CN" sz="2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友谊是人生的调味品，也是人生的止痛药。——(美)爱默生</a:t>
            </a:r>
          </a:p>
          <a:p>
            <a:pPr>
              <a:lnSpc>
                <a:spcPct val="140000"/>
              </a:lnSpc>
            </a:pPr>
            <a:r>
              <a:rPr lang="en-US" altLang="zh-CN" sz="2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</a:t>
            </a:r>
            <a:r>
              <a:rPr lang="zh-CN" altLang="zh-CN" sz="2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真诚的友谊好像健康，失去时才知道它的可贵。——哥尔顿</a:t>
            </a:r>
          </a:p>
          <a:p>
            <a:pPr>
              <a:lnSpc>
                <a:spcPct val="140000"/>
              </a:lnSpc>
            </a:pPr>
            <a:r>
              <a:rPr lang="en-US" altLang="zh-CN" sz="2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4.</a:t>
            </a:r>
            <a:r>
              <a:rPr lang="zh-CN" altLang="zh-CN" sz="2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有了朋友，生命才显出它全部的价值。——罗曼•罗兰</a:t>
            </a:r>
          </a:p>
          <a:p>
            <a:pPr>
              <a:lnSpc>
                <a:spcPct val="140000"/>
              </a:lnSpc>
            </a:pPr>
            <a:r>
              <a:rPr lang="en-US" altLang="zh-CN" sz="2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5.人生最美丽的回忆就是他同别人的友谊。——</a:t>
            </a:r>
            <a:r>
              <a:rPr lang="en-US" altLang="zh-CN" sz="2100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林肯</a:t>
            </a:r>
          </a:p>
        </p:txBody>
      </p:sp>
      <p:pic>
        <p:nvPicPr>
          <p:cNvPr id="2" name="图片 1" descr="timg (6)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2297" y="1"/>
            <a:ext cx="2191703" cy="14616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图片 1" descr="timg (6)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762" y="-14288"/>
            <a:ext cx="9155113" cy="5165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 167"/>
          <p:cNvSpPr/>
          <p:nvPr/>
        </p:nvSpPr>
        <p:spPr>
          <a:xfrm>
            <a:off x="2087564" y="1612901"/>
            <a:ext cx="4359275" cy="1165225"/>
          </a:xfrm>
          <a:prstGeom prst="roundRect">
            <a:avLst/>
          </a:prstGeom>
          <a:solidFill>
            <a:schemeClr val="bg1"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00" noProof="1">
              <a:solidFill>
                <a:srgbClr val="FFFFFF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64453" y="1580695"/>
            <a:ext cx="4773182" cy="1177245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>
            <a:spAutoFit/>
          </a:bodyPr>
          <a:lstStyle/>
          <a:p>
            <a:pPr algn="ctr">
              <a:buFont typeface="Arial" panose="020B0604020202020204" pitchFamily="34" charset="0"/>
              <a:buNone/>
              <a:defRPr/>
            </a:pPr>
            <a:r>
              <a:rPr lang="zh-CN" altLang="en-US" sz="7200" b="1" noProof="1">
                <a:ln w="50800" cmpd="thickThin">
                  <a:solidFill>
                    <a:schemeClr val="accent1">
                      <a:lumMod val="75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谢谢观看！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25102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 bwMode="auto">
          <a:xfrm>
            <a:off x="247707" y="910114"/>
            <a:ext cx="7122958" cy="3044282"/>
            <a:chOff x="2591" y="1161"/>
            <a:chExt cx="18823" cy="8045"/>
          </a:xfrm>
        </p:grpSpPr>
        <p:grpSp>
          <p:nvGrpSpPr>
            <p:cNvPr id="5" name="组合 4"/>
            <p:cNvGrpSpPr/>
            <p:nvPr/>
          </p:nvGrpSpPr>
          <p:grpSpPr>
            <a:xfrm>
              <a:off x="2591" y="1161"/>
              <a:ext cx="12447" cy="8045"/>
              <a:chOff x="2611" y="1618"/>
              <a:chExt cx="12447" cy="8045"/>
            </a:xfrm>
          </p:grpSpPr>
          <p:pic>
            <p:nvPicPr>
              <p:cNvPr id="2" name="图片 1"/>
              <p:cNvPicPr>
                <a:picLocks noChangeAspect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11" y="1618"/>
                <a:ext cx="5240" cy="8045"/>
              </a:xfrm>
              <a:prstGeom prst="roundRect">
                <a:avLst/>
              </a:prstGeom>
            </p:spPr>
          </p:pic>
          <p:pic>
            <p:nvPicPr>
              <p:cNvPr id="4" name="图片 3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817" y="1952"/>
                <a:ext cx="5241" cy="7376"/>
              </a:xfrm>
              <a:prstGeom prst="roundRect">
                <a:avLst/>
              </a:prstGeom>
            </p:spPr>
          </p:pic>
        </p:grpSp>
        <p:sp>
          <p:nvSpPr>
            <p:cNvPr id="8195" name="文本框 5"/>
            <p:cNvSpPr txBox="1">
              <a:spLocks noChangeArrowheads="1"/>
            </p:cNvSpPr>
            <p:nvPr/>
          </p:nvSpPr>
          <p:spPr bwMode="auto">
            <a:xfrm>
              <a:off x="20120" y="2164"/>
              <a:ext cx="1294" cy="61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2400">
                  <a:latin typeface="微软雅黑" panose="020B0503020204020204" charset="-122"/>
                  <a:ea typeface="微软雅黑" panose="020B0503020204020204" charset="-122"/>
                </a:rPr>
                <a:t>与朋友的合影</a:t>
              </a: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1688636" y="193559"/>
            <a:ext cx="19689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F"/>
                </a:solidFill>
              </a:rPr>
              <a:t>https://www.ypppt.com/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内容占位符 1"/>
          <p:cNvPicPr>
            <a:picLocks noGrp="1" noChangeAspect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8470" y="1098233"/>
            <a:ext cx="2257425" cy="2264569"/>
          </a:xfrm>
          <a:prstGeom prst="round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247650" y="1148239"/>
            <a:ext cx="6455093" cy="2240280"/>
            <a:chOff x="520" y="2411"/>
            <a:chExt cx="13554" cy="4704"/>
          </a:xfrm>
        </p:grpSpPr>
        <p:sp>
          <p:nvSpPr>
            <p:cNvPr id="5" name="矩形 4"/>
            <p:cNvSpPr/>
            <p:nvPr/>
          </p:nvSpPr>
          <p:spPr>
            <a:xfrm>
              <a:off x="7418" y="2519"/>
              <a:ext cx="1543" cy="507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>
                <a:defRPr/>
              </a:pPr>
              <a:r>
                <a:rPr lang="en-US" altLang="zh-CN" sz="100" kern="0" dirty="0">
                  <a:solidFill>
                    <a:sysClr val="window" lastClr="FFFFFF"/>
                  </a:solidFill>
                  <a:latin typeface="Calibri" panose="020F0502020204030204"/>
                  <a:ea typeface="宋体" panose="02010600030101010101" pitchFamily="2" charset="-122"/>
                </a:rPr>
                <a:t>PPT</a:t>
              </a:r>
              <a:r>
                <a:rPr lang="zh-CN" altLang="en-US" sz="100" kern="0" dirty="0">
                  <a:solidFill>
                    <a:sysClr val="window" lastClr="FFFFFF"/>
                  </a:solidFill>
                  <a:latin typeface="Calibri" panose="020F0502020204030204"/>
                  <a:ea typeface="宋体" panose="02010600030101010101" pitchFamily="2" charset="-122"/>
                </a:rPr>
                <a:t>模板：</a:t>
              </a:r>
              <a:r>
                <a:rPr lang="en-US" altLang="zh-CN" sz="100" kern="0" dirty="0">
                  <a:solidFill>
                    <a:sysClr val="window" lastClr="FFFFFF"/>
                  </a:solidFill>
                  <a:latin typeface="Calibri" panose="020F0502020204030204"/>
                  <a:ea typeface="宋体" panose="02010600030101010101" pitchFamily="2" charset="-122"/>
                </a:rPr>
                <a:t>www.1ppt.com/moban/                  PPT</a:t>
              </a:r>
              <a:r>
                <a:rPr lang="zh-CN" altLang="en-US" sz="100" kern="0" dirty="0">
                  <a:solidFill>
                    <a:sysClr val="window" lastClr="FFFFFF"/>
                  </a:solidFill>
                  <a:latin typeface="Calibri" panose="020F0502020204030204"/>
                  <a:ea typeface="宋体" panose="02010600030101010101" pitchFamily="2" charset="-122"/>
                </a:rPr>
                <a:t>素材：</a:t>
              </a:r>
              <a:r>
                <a:rPr lang="en-US" altLang="zh-CN" sz="100" kern="0" dirty="0">
                  <a:solidFill>
                    <a:sysClr val="window" lastClr="FFFFFF"/>
                  </a:solidFill>
                  <a:latin typeface="Calibri" panose="020F0502020204030204"/>
                  <a:ea typeface="宋体" panose="02010600030101010101" pitchFamily="2" charset="-122"/>
                </a:rPr>
                <a:t>www.1ppt.com/sucai/</a:t>
              </a:r>
            </a:p>
            <a:p>
              <a:pPr>
                <a:defRPr/>
              </a:pPr>
              <a:r>
                <a:rPr lang="en-US" altLang="zh-CN" sz="100" kern="0" dirty="0">
                  <a:solidFill>
                    <a:sysClr val="window" lastClr="FFFFFF"/>
                  </a:solidFill>
                  <a:latin typeface="Calibri" panose="020F0502020204030204"/>
                  <a:ea typeface="宋体" panose="02010600030101010101" pitchFamily="2" charset="-122"/>
                </a:rPr>
                <a:t>PPT</a:t>
              </a:r>
              <a:r>
                <a:rPr lang="zh-CN" altLang="en-US" sz="100" kern="0" dirty="0">
                  <a:solidFill>
                    <a:sysClr val="window" lastClr="FFFFFF"/>
                  </a:solidFill>
                  <a:latin typeface="Calibri" panose="020F0502020204030204"/>
                  <a:ea typeface="宋体" panose="02010600030101010101" pitchFamily="2" charset="-122"/>
                </a:rPr>
                <a:t>背景：</a:t>
              </a:r>
              <a:r>
                <a:rPr lang="en-US" altLang="zh-CN" sz="100" kern="0" dirty="0">
                  <a:solidFill>
                    <a:sysClr val="window" lastClr="FFFFFF"/>
                  </a:solidFill>
                  <a:latin typeface="Calibri" panose="020F0502020204030204"/>
                  <a:ea typeface="宋体" panose="02010600030101010101" pitchFamily="2" charset="-122"/>
                </a:rPr>
                <a:t>www.1ppt.com/beijing/                   PPT</a:t>
              </a:r>
              <a:r>
                <a:rPr lang="zh-CN" altLang="en-US" sz="100" kern="0" dirty="0">
                  <a:solidFill>
                    <a:sysClr val="window" lastClr="FFFFFF"/>
                  </a:solidFill>
                  <a:latin typeface="Calibri" panose="020F0502020204030204"/>
                  <a:ea typeface="宋体" panose="02010600030101010101" pitchFamily="2" charset="-122"/>
                </a:rPr>
                <a:t>图表：</a:t>
              </a:r>
              <a:r>
                <a:rPr lang="en-US" altLang="zh-CN" sz="100" kern="0" dirty="0">
                  <a:solidFill>
                    <a:sysClr val="window" lastClr="FFFFFF"/>
                  </a:solidFill>
                  <a:latin typeface="Calibri" panose="020F0502020204030204"/>
                  <a:ea typeface="宋体" panose="02010600030101010101" pitchFamily="2" charset="-122"/>
                </a:rPr>
                <a:t>www.1ppt.com/tubiao/      </a:t>
              </a:r>
            </a:p>
            <a:p>
              <a:pPr>
                <a:defRPr/>
              </a:pPr>
              <a:r>
                <a:rPr lang="en-US" altLang="zh-CN" sz="100" kern="0" dirty="0">
                  <a:solidFill>
                    <a:sysClr val="window" lastClr="FFFFFF"/>
                  </a:solidFill>
                  <a:latin typeface="Calibri" panose="020F0502020204030204"/>
                  <a:ea typeface="宋体" panose="02010600030101010101" pitchFamily="2" charset="-122"/>
                </a:rPr>
                <a:t>PPT</a:t>
              </a:r>
              <a:r>
                <a:rPr lang="zh-CN" altLang="en-US" sz="100" kern="0" dirty="0">
                  <a:solidFill>
                    <a:sysClr val="window" lastClr="FFFFFF"/>
                  </a:solidFill>
                  <a:latin typeface="Calibri" panose="020F0502020204030204"/>
                  <a:ea typeface="宋体" panose="02010600030101010101" pitchFamily="2" charset="-122"/>
                </a:rPr>
                <a:t>下载：</a:t>
              </a:r>
              <a:r>
                <a:rPr lang="en-US" altLang="zh-CN" sz="100" kern="0" dirty="0">
                  <a:solidFill>
                    <a:sysClr val="window" lastClr="FFFFFF"/>
                  </a:solidFill>
                  <a:latin typeface="Calibri" panose="020F0502020204030204"/>
                  <a:ea typeface="宋体" panose="02010600030101010101" pitchFamily="2" charset="-122"/>
                </a:rPr>
                <a:t>www.1ppt.com/xiazai/                     PPT</a:t>
              </a:r>
              <a:r>
                <a:rPr lang="zh-CN" altLang="en-US" sz="100" kern="0" dirty="0">
                  <a:solidFill>
                    <a:sysClr val="window" lastClr="FFFFFF"/>
                  </a:solidFill>
                  <a:latin typeface="Calibri" panose="020F0502020204030204"/>
                  <a:ea typeface="宋体" panose="02010600030101010101" pitchFamily="2" charset="-122"/>
                </a:rPr>
                <a:t>教程： </a:t>
              </a:r>
              <a:r>
                <a:rPr lang="en-US" altLang="zh-CN" sz="100" kern="0" dirty="0">
                  <a:solidFill>
                    <a:sysClr val="window" lastClr="FFFFFF"/>
                  </a:solidFill>
                  <a:latin typeface="Calibri" panose="020F0502020204030204"/>
                  <a:ea typeface="宋体" panose="02010600030101010101" pitchFamily="2" charset="-122"/>
                </a:rPr>
                <a:t>www.1ppt.com/powerpoint/      </a:t>
              </a:r>
            </a:p>
            <a:p>
              <a:pPr>
                <a:defRPr/>
              </a:pPr>
              <a:r>
                <a:rPr lang="zh-CN" altLang="en-US" sz="100" kern="0" dirty="0">
                  <a:solidFill>
                    <a:sysClr val="window" lastClr="FFFFFF"/>
                  </a:solidFill>
                  <a:latin typeface="Calibri" panose="020F0502020204030204"/>
                  <a:ea typeface="宋体" panose="02010600030101010101" pitchFamily="2" charset="-122"/>
                </a:rPr>
                <a:t>资料下载：</a:t>
              </a:r>
              <a:r>
                <a:rPr lang="en-US" altLang="zh-CN" sz="100" kern="0" dirty="0">
                  <a:solidFill>
                    <a:sysClr val="window" lastClr="FFFFFF"/>
                  </a:solidFill>
                  <a:latin typeface="Calibri" panose="020F0502020204030204"/>
                  <a:ea typeface="宋体" panose="02010600030101010101" pitchFamily="2" charset="-122"/>
                </a:rPr>
                <a:t>www.1ppt.com/ziliao/                   </a:t>
              </a:r>
              <a:r>
                <a:rPr lang="zh-CN" altLang="en-US" sz="100" kern="0" dirty="0">
                  <a:solidFill>
                    <a:sysClr val="window" lastClr="FFFFFF"/>
                  </a:solidFill>
                  <a:latin typeface="Calibri" panose="020F0502020204030204"/>
                  <a:ea typeface="宋体" panose="02010600030101010101" pitchFamily="2" charset="-122"/>
                </a:rPr>
                <a:t>个人简历：</a:t>
              </a:r>
              <a:r>
                <a:rPr lang="en-US" altLang="zh-CN" sz="100" kern="0" dirty="0">
                  <a:solidFill>
                    <a:sysClr val="window" lastClr="FFFFFF"/>
                  </a:solidFill>
                  <a:latin typeface="Calibri" panose="020F0502020204030204"/>
                  <a:ea typeface="宋体" panose="02010600030101010101" pitchFamily="2" charset="-122"/>
                </a:rPr>
                <a:t>www.1ppt.com/jianli/             </a:t>
              </a:r>
            </a:p>
            <a:p>
              <a:pPr>
                <a:defRPr/>
              </a:pPr>
              <a:r>
                <a:rPr lang="zh-CN" altLang="en-US" sz="100" kern="0" dirty="0">
                  <a:solidFill>
                    <a:sysClr val="window" lastClr="FFFFFF"/>
                  </a:solidFill>
                  <a:latin typeface="Calibri" panose="020F0502020204030204"/>
                  <a:ea typeface="宋体" panose="02010600030101010101" pitchFamily="2" charset="-122"/>
                </a:rPr>
                <a:t>试卷下载：</a:t>
              </a:r>
              <a:r>
                <a:rPr lang="en-US" altLang="zh-CN" sz="100" kern="0" dirty="0">
                  <a:solidFill>
                    <a:sysClr val="window" lastClr="FFFFFF"/>
                  </a:solidFill>
                  <a:latin typeface="Calibri" panose="020F0502020204030204"/>
                  <a:ea typeface="宋体" panose="02010600030101010101" pitchFamily="2" charset="-122"/>
                </a:rPr>
                <a:t>www.1ppt.com/shiti/                     </a:t>
              </a:r>
              <a:r>
                <a:rPr lang="zh-CN" altLang="en-US" sz="100" kern="0" dirty="0">
                  <a:solidFill>
                    <a:sysClr val="window" lastClr="FFFFFF"/>
                  </a:solidFill>
                  <a:latin typeface="Calibri" panose="020F0502020204030204"/>
                  <a:ea typeface="宋体" panose="02010600030101010101" pitchFamily="2" charset="-122"/>
                </a:rPr>
                <a:t>教案下载：</a:t>
              </a:r>
              <a:r>
                <a:rPr lang="en-US" altLang="zh-CN" sz="100" kern="0" dirty="0">
                  <a:solidFill>
                    <a:sysClr val="window" lastClr="FFFFFF"/>
                  </a:solidFill>
                  <a:latin typeface="Calibri" panose="020F0502020204030204"/>
                  <a:ea typeface="宋体" panose="02010600030101010101" pitchFamily="2" charset="-122"/>
                </a:rPr>
                <a:t>www.1ppt.com/jiaoan/               </a:t>
              </a:r>
            </a:p>
            <a:p>
              <a:pPr>
                <a:defRPr/>
              </a:pPr>
              <a:r>
                <a:rPr lang="zh-CN" altLang="en-US" sz="100" kern="0" dirty="0">
                  <a:solidFill>
                    <a:sysClr val="window" lastClr="FFFFFF"/>
                  </a:solidFill>
                  <a:latin typeface="Calibri" panose="020F0502020204030204"/>
                  <a:ea typeface="宋体" panose="02010600030101010101" pitchFamily="2" charset="-122"/>
                </a:rPr>
                <a:t>手抄报：</a:t>
              </a:r>
              <a:r>
                <a:rPr lang="en-US" altLang="zh-CN" sz="100" kern="0" dirty="0">
                  <a:solidFill>
                    <a:sysClr val="window" lastClr="FFFFFF"/>
                  </a:solidFill>
                  <a:latin typeface="Calibri" panose="020F0502020204030204"/>
                  <a:ea typeface="宋体" panose="02010600030101010101" pitchFamily="2" charset="-122"/>
                </a:rPr>
                <a:t>www.1ppt.com/shouchaobao/          PPT</a:t>
              </a:r>
              <a:r>
                <a:rPr lang="zh-CN" altLang="en-US" sz="100" kern="0" dirty="0">
                  <a:solidFill>
                    <a:sysClr val="window" lastClr="FFFFFF"/>
                  </a:solidFill>
                  <a:latin typeface="Calibri" panose="020F0502020204030204"/>
                  <a:ea typeface="宋体" panose="02010600030101010101" pitchFamily="2" charset="-122"/>
                </a:rPr>
                <a:t>课件：</a:t>
              </a:r>
              <a:r>
                <a:rPr lang="en-US" altLang="zh-CN" sz="100" kern="0" dirty="0">
                  <a:solidFill>
                    <a:sysClr val="window" lastClr="FFFFFF"/>
                  </a:solidFill>
                  <a:latin typeface="Calibri" panose="020F0502020204030204"/>
                  <a:ea typeface="宋体" panose="02010600030101010101" pitchFamily="2" charset="-122"/>
                </a:rPr>
                <a:t>www.1ppt.com/kejian/ </a:t>
              </a:r>
            </a:p>
            <a:p>
              <a:pPr>
                <a:defRPr/>
              </a:pPr>
              <a:r>
                <a:rPr lang="zh-CN" altLang="en-US" sz="100" kern="0" dirty="0">
                  <a:solidFill>
                    <a:sysClr val="window" lastClr="FFFFFF"/>
                  </a:solidFill>
                  <a:latin typeface="Calibri" panose="020F0502020204030204"/>
                  <a:ea typeface="宋体" panose="02010600030101010101" pitchFamily="2" charset="-122"/>
                </a:rPr>
                <a:t>语文课件：</a:t>
              </a:r>
              <a:r>
                <a:rPr lang="en-US" altLang="zh-CN" sz="100" kern="0" dirty="0">
                  <a:solidFill>
                    <a:sysClr val="window" lastClr="FFFFFF"/>
                  </a:solidFill>
                  <a:latin typeface="Calibri" panose="020F0502020204030204"/>
                  <a:ea typeface="宋体" panose="02010600030101010101" pitchFamily="2" charset="-122"/>
                </a:rPr>
                <a:t>www.1ppt.com/kejian/yuwen/    </a:t>
              </a:r>
              <a:r>
                <a:rPr lang="zh-CN" altLang="en-US" sz="100" kern="0" dirty="0">
                  <a:solidFill>
                    <a:sysClr val="window" lastClr="FFFFFF"/>
                  </a:solidFill>
                  <a:latin typeface="Calibri" panose="020F0502020204030204"/>
                  <a:ea typeface="宋体" panose="02010600030101010101" pitchFamily="2" charset="-122"/>
                </a:rPr>
                <a:t>数学课件：</a:t>
              </a:r>
              <a:r>
                <a:rPr lang="en-US" altLang="zh-CN" sz="100" kern="0" dirty="0">
                  <a:solidFill>
                    <a:sysClr val="window" lastClr="FFFFFF"/>
                  </a:solidFill>
                  <a:latin typeface="Calibri" panose="020F0502020204030204"/>
                  <a:ea typeface="宋体" panose="02010600030101010101" pitchFamily="2" charset="-122"/>
                </a:rPr>
                <a:t>www.1ppt.com/kejian/shuxue/ </a:t>
              </a:r>
            </a:p>
            <a:p>
              <a:pPr>
                <a:defRPr/>
              </a:pPr>
              <a:r>
                <a:rPr lang="zh-CN" altLang="en-US" sz="100" kern="0" dirty="0">
                  <a:solidFill>
                    <a:sysClr val="window" lastClr="FFFFFF"/>
                  </a:solidFill>
                  <a:latin typeface="Calibri" panose="020F0502020204030204"/>
                  <a:ea typeface="宋体" panose="02010600030101010101" pitchFamily="2" charset="-122"/>
                </a:rPr>
                <a:t>英语课件：</a:t>
              </a:r>
              <a:r>
                <a:rPr lang="en-US" altLang="zh-CN" sz="100" kern="0" dirty="0">
                  <a:solidFill>
                    <a:sysClr val="window" lastClr="FFFFFF"/>
                  </a:solidFill>
                  <a:latin typeface="Calibri" panose="020F0502020204030204"/>
                  <a:ea typeface="宋体" panose="02010600030101010101" pitchFamily="2" charset="-122"/>
                </a:rPr>
                <a:t>www.1ppt.com/kejian/yingyu/    </a:t>
              </a:r>
              <a:r>
                <a:rPr lang="zh-CN" altLang="en-US" sz="100" kern="0" dirty="0">
                  <a:solidFill>
                    <a:sysClr val="window" lastClr="FFFFFF"/>
                  </a:solidFill>
                  <a:latin typeface="Calibri" panose="020F0502020204030204"/>
                  <a:ea typeface="宋体" panose="02010600030101010101" pitchFamily="2" charset="-122"/>
                </a:rPr>
                <a:t>美术课件：</a:t>
              </a:r>
              <a:r>
                <a:rPr lang="en-US" altLang="zh-CN" sz="100" kern="0" dirty="0">
                  <a:solidFill>
                    <a:sysClr val="window" lastClr="FFFFFF"/>
                  </a:solidFill>
                  <a:latin typeface="Calibri" panose="020F0502020204030204"/>
                  <a:ea typeface="宋体" panose="02010600030101010101" pitchFamily="2" charset="-122"/>
                </a:rPr>
                <a:t>www.1ppt.com/kejian/meishu/ </a:t>
              </a:r>
            </a:p>
            <a:p>
              <a:pPr>
                <a:defRPr/>
              </a:pPr>
              <a:r>
                <a:rPr lang="zh-CN" altLang="en-US" sz="100" kern="0" dirty="0">
                  <a:solidFill>
                    <a:sysClr val="window" lastClr="FFFFFF"/>
                  </a:solidFill>
                  <a:latin typeface="Calibri" panose="020F0502020204030204"/>
                  <a:ea typeface="宋体" panose="02010600030101010101" pitchFamily="2" charset="-122"/>
                </a:rPr>
                <a:t>科学课件：</a:t>
              </a:r>
              <a:r>
                <a:rPr lang="en-US" altLang="zh-CN" sz="100" kern="0" dirty="0">
                  <a:solidFill>
                    <a:sysClr val="window" lastClr="FFFFFF"/>
                  </a:solidFill>
                  <a:latin typeface="Calibri" panose="020F0502020204030204"/>
                  <a:ea typeface="宋体" panose="02010600030101010101" pitchFamily="2" charset="-122"/>
                </a:rPr>
                <a:t>www.1ppt.com/kejian/kexue/     </a:t>
              </a:r>
              <a:r>
                <a:rPr lang="zh-CN" altLang="en-US" sz="100" kern="0" dirty="0">
                  <a:solidFill>
                    <a:sysClr val="window" lastClr="FFFFFF"/>
                  </a:solidFill>
                  <a:latin typeface="Calibri" panose="020F0502020204030204"/>
                  <a:ea typeface="宋体" panose="02010600030101010101" pitchFamily="2" charset="-122"/>
                </a:rPr>
                <a:t>物理课件：</a:t>
              </a:r>
              <a:r>
                <a:rPr lang="en-US" altLang="zh-CN" sz="100" kern="0" dirty="0">
                  <a:solidFill>
                    <a:sysClr val="window" lastClr="FFFFFF"/>
                  </a:solidFill>
                  <a:latin typeface="Calibri" panose="020F0502020204030204"/>
                  <a:ea typeface="宋体" panose="02010600030101010101" pitchFamily="2" charset="-122"/>
                </a:rPr>
                <a:t>www.1ppt.com/kejian/wuli/ </a:t>
              </a:r>
            </a:p>
            <a:p>
              <a:pPr>
                <a:defRPr/>
              </a:pPr>
              <a:r>
                <a:rPr lang="zh-CN" altLang="en-US" sz="100" kern="0" dirty="0">
                  <a:solidFill>
                    <a:sysClr val="window" lastClr="FFFFFF"/>
                  </a:solidFill>
                  <a:latin typeface="Calibri" panose="020F0502020204030204"/>
                  <a:ea typeface="宋体" panose="02010600030101010101" pitchFamily="2" charset="-122"/>
                </a:rPr>
                <a:t>化学课件：</a:t>
              </a:r>
              <a:r>
                <a:rPr lang="en-US" altLang="zh-CN" sz="100" kern="0" dirty="0">
                  <a:solidFill>
                    <a:sysClr val="window" lastClr="FFFFFF"/>
                  </a:solidFill>
                  <a:latin typeface="Calibri" panose="020F0502020204030204"/>
                  <a:ea typeface="宋体" panose="02010600030101010101" pitchFamily="2" charset="-122"/>
                </a:rPr>
                <a:t>www.1ppt.com/kejian/huaxue/  </a:t>
              </a:r>
              <a:r>
                <a:rPr lang="zh-CN" altLang="en-US" sz="100" kern="0" dirty="0">
                  <a:solidFill>
                    <a:sysClr val="window" lastClr="FFFFFF"/>
                  </a:solidFill>
                  <a:latin typeface="Calibri" panose="020F0502020204030204"/>
                  <a:ea typeface="宋体" panose="02010600030101010101" pitchFamily="2" charset="-122"/>
                </a:rPr>
                <a:t>生物课件：</a:t>
              </a:r>
              <a:r>
                <a:rPr lang="en-US" altLang="zh-CN" sz="100" kern="0" dirty="0">
                  <a:solidFill>
                    <a:sysClr val="window" lastClr="FFFFFF"/>
                  </a:solidFill>
                  <a:latin typeface="Calibri" panose="020F0502020204030204"/>
                  <a:ea typeface="宋体" panose="02010600030101010101" pitchFamily="2" charset="-122"/>
                </a:rPr>
                <a:t>www.1ppt.com/kejian/shengwu/ </a:t>
              </a:r>
            </a:p>
            <a:p>
              <a:pPr>
                <a:defRPr/>
              </a:pPr>
              <a:r>
                <a:rPr lang="zh-CN" altLang="en-US" sz="100" kern="0" dirty="0">
                  <a:solidFill>
                    <a:sysClr val="window" lastClr="FFFFFF"/>
                  </a:solidFill>
                  <a:latin typeface="Calibri" panose="020F0502020204030204"/>
                  <a:ea typeface="宋体" panose="02010600030101010101" pitchFamily="2" charset="-122"/>
                </a:rPr>
                <a:t>地理课件：</a:t>
              </a:r>
              <a:r>
                <a:rPr lang="en-US" altLang="zh-CN" sz="100" kern="0" dirty="0">
                  <a:solidFill>
                    <a:sysClr val="window" lastClr="FFFFFF"/>
                  </a:solidFill>
                  <a:latin typeface="Calibri" panose="020F0502020204030204"/>
                  <a:ea typeface="宋体" panose="02010600030101010101" pitchFamily="2" charset="-122"/>
                </a:rPr>
                <a:t>www.1ppt.com/kejian/dili/          </a:t>
              </a:r>
              <a:r>
                <a:rPr lang="zh-CN" altLang="en-US" sz="100" kern="0" dirty="0">
                  <a:solidFill>
                    <a:sysClr val="window" lastClr="FFFFFF"/>
                  </a:solidFill>
                  <a:latin typeface="Calibri" panose="020F0502020204030204"/>
                  <a:ea typeface="宋体" panose="02010600030101010101" pitchFamily="2" charset="-122"/>
                </a:rPr>
                <a:t>历史课件：</a:t>
              </a:r>
              <a:r>
                <a:rPr lang="en-US" altLang="zh-CN" sz="100" kern="0" dirty="0">
                  <a:solidFill>
                    <a:sysClr val="window" lastClr="FFFFFF"/>
                  </a:solidFill>
                  <a:latin typeface="Calibri" panose="020F0502020204030204"/>
                  <a:ea typeface="宋体" panose="02010600030101010101" pitchFamily="2" charset="-122"/>
                </a:rPr>
                <a:t>www.1ppt.com/kejian/lishi/ </a:t>
              </a:r>
            </a:p>
          </p:txBody>
        </p:sp>
        <p:sp>
          <p:nvSpPr>
            <p:cNvPr id="3" name="文本框 2"/>
            <p:cNvSpPr txBox="1">
              <a:spLocks noChangeArrowheads="1"/>
            </p:cNvSpPr>
            <p:nvPr/>
          </p:nvSpPr>
          <p:spPr bwMode="auto">
            <a:xfrm>
              <a:off x="520" y="2519"/>
              <a:ext cx="13322" cy="4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spAutoFit/>
            </a:bodyPr>
            <a:lstStyle/>
            <a:p>
              <a:pPr algn="just">
                <a:lnSpc>
                  <a:spcPct val="180000"/>
                </a:lnSpc>
              </a:pPr>
              <a:r>
                <a:rPr lang="en-US" altLang="zh-CN" sz="1800" dirty="0" err="1">
                  <a:solidFill>
                    <a:srgbClr val="C00000"/>
                  </a:solidFill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朋友是我们的一笔财富，每个人的生活和学习中都少不了友情</a:t>
              </a:r>
              <a:r>
                <a:rPr lang="en-US" altLang="zh-CN" sz="1800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。 </a:t>
              </a:r>
              <a:r>
                <a:rPr lang="en-US" altLang="zh-CN" sz="1800" dirty="0" err="1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现实生活中</a:t>
              </a:r>
              <a:r>
                <a:rPr lang="zh-CN" altLang="en-US" sz="1800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，</a:t>
              </a:r>
              <a:r>
                <a:rPr lang="en-US" altLang="zh-CN" sz="1800" dirty="0" err="1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由于每个人的性格、禀赋、生活背景等不同而</a:t>
              </a:r>
              <a:r>
                <a:rPr lang="zh-CN" altLang="en-US" sz="1800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会</a:t>
              </a:r>
              <a:r>
                <a:rPr lang="en-US" altLang="zh-CN" sz="1800" dirty="0" err="1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产生思想上的隔阂</a:t>
              </a:r>
              <a:r>
                <a:rPr lang="zh-CN" altLang="en-US" sz="1800" dirty="0">
                  <a:latin typeface="楷体" panose="02010609060101010101" charset="-122"/>
                  <a:ea typeface="楷体" panose="02010609060101010101" charset="-122"/>
                  <a:cs typeface="楷体" panose="02010609060101010101" charset="-122"/>
                </a:rPr>
                <a:t>，因此，与朋友相处是一个很重要的问题。今天，我们就来探讨一下这个问题吧。</a:t>
              </a:r>
            </a:p>
          </p:txBody>
        </p:sp>
        <p:sp>
          <p:nvSpPr>
            <p:cNvPr id="4" name="圆角矩形 3"/>
            <p:cNvSpPr/>
            <p:nvPr/>
          </p:nvSpPr>
          <p:spPr>
            <a:xfrm>
              <a:off x="520" y="2411"/>
              <a:ext cx="13554" cy="4704"/>
            </a:xfrm>
            <a:prstGeom prst="round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文本框 2"/>
          <p:cNvSpPr txBox="1">
            <a:spLocks noChangeArrowheads="1"/>
          </p:cNvSpPr>
          <p:nvPr/>
        </p:nvSpPr>
        <p:spPr bwMode="auto">
          <a:xfrm>
            <a:off x="1773555" y="1117759"/>
            <a:ext cx="432435" cy="2653665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>
                <a:latin typeface="微软雅黑" panose="020B0503020204020204" charset="-122"/>
                <a:ea typeface="微软雅黑" panose="020B0503020204020204" charset="-122"/>
              </a:rPr>
              <a:t>朋友相处的秘诀</a:t>
            </a:r>
          </a:p>
        </p:txBody>
      </p:sp>
      <p:pic>
        <p:nvPicPr>
          <p:cNvPr id="2" name="图片 1" descr="u=2538400568,3579063987&amp;fm=214&amp;gp=0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65358" y="521970"/>
            <a:ext cx="3791426" cy="36290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47650" y="1724977"/>
            <a:ext cx="6707029" cy="1361123"/>
          </a:xfrm>
          <a:prstGeom prst="rect">
            <a:avLst/>
          </a:prstGeom>
          <a:solidFill>
            <a:schemeClr val="bg1">
              <a:lumMod val="95000"/>
              <a:alpha val="6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2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和朋友相处，最重要的是什么？有人认为，是彼此信任；有人认为，是愿意分享，不自私……你的看法是什么呢？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47650" y="1007746"/>
            <a:ext cx="1356360" cy="43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活动内容</a:t>
            </a:r>
          </a:p>
        </p:txBody>
      </p:sp>
      <p:pic>
        <p:nvPicPr>
          <p:cNvPr id="4" name="内容占位符 3" descr="女1说"/>
          <p:cNvPicPr>
            <a:picLocks noGrp="1" noChangeAspect="1"/>
          </p:cNvPicPr>
          <p:nvPr>
            <p:ph sz="quarter" idx="13"/>
          </p:nvPr>
        </p:nvPicPr>
        <p:blipFill>
          <a:blip r:embed="rId2" cstate="email"/>
          <a:stretch>
            <a:fillRect/>
          </a:stretch>
        </p:blipFill>
        <p:spPr>
          <a:xfrm flipH="1">
            <a:off x="7741444" y="1445419"/>
            <a:ext cx="1402556" cy="2162651"/>
          </a:xfrm>
          <a:prstGeom prst="rect">
            <a:avLst/>
          </a:prstGeom>
        </p:spPr>
      </p:pic>
      <p:sp>
        <p:nvSpPr>
          <p:cNvPr id="11" name="圆角矩形 10"/>
          <p:cNvSpPr/>
          <p:nvPr/>
        </p:nvSpPr>
        <p:spPr>
          <a:xfrm>
            <a:off x="-160" y="996059"/>
            <a:ext cx="1933259" cy="46148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auto"/>
            <a:endParaRPr lang="zh-CN" altLang="en-US" sz="2400" noProof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47413" y="1825705"/>
            <a:ext cx="6407944" cy="1361123"/>
          </a:xfrm>
          <a:prstGeom prst="rect">
            <a:avLst/>
          </a:prstGeom>
          <a:solidFill>
            <a:schemeClr val="bg1">
              <a:lumMod val="95000"/>
              <a:alpha val="60000"/>
            </a:schemeClr>
          </a:solidFill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 lvl="0" algn="just">
              <a:lnSpc>
                <a:spcPct val="200000"/>
              </a:lnSpc>
              <a:buClrTx/>
              <a:buSzTx/>
              <a:buFontTx/>
            </a:pPr>
            <a:r>
              <a:rPr lang="zh-CN" altLang="en-US" sz="2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1.</a:t>
            </a:r>
            <a:r>
              <a:rPr lang="zh-CN" altLang="en-US" sz="2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分小组讨论，最少提出三条大家认为最重要的意见。</a:t>
            </a:r>
          </a:p>
          <a:p>
            <a:pPr lvl="0" algn="just">
              <a:lnSpc>
                <a:spcPct val="200000"/>
              </a:lnSpc>
              <a:buClrTx/>
              <a:buSzTx/>
              <a:buFontTx/>
            </a:pPr>
            <a:r>
              <a:rPr lang="zh-CN" altLang="en-US" sz="2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2.全班交流汇总。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52425" y="1038940"/>
            <a:ext cx="1356360" cy="43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活动安排</a:t>
            </a:r>
          </a:p>
        </p:txBody>
      </p:sp>
      <p:pic>
        <p:nvPicPr>
          <p:cNvPr id="4" name="图片 3" descr="timg (2)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2764" y="1534001"/>
            <a:ext cx="2045018" cy="2075498"/>
          </a:xfrm>
          <a:prstGeom prst="rect">
            <a:avLst/>
          </a:prstGeom>
        </p:spPr>
      </p:pic>
      <p:sp>
        <p:nvSpPr>
          <p:cNvPr id="11" name="圆角矩形 10"/>
          <p:cNvSpPr/>
          <p:nvPr/>
        </p:nvSpPr>
        <p:spPr>
          <a:xfrm>
            <a:off x="104615" y="1039398"/>
            <a:ext cx="1933259" cy="46148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auto"/>
            <a:endParaRPr lang="zh-CN" altLang="en-US" sz="2400" noProof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文本框 3"/>
          <p:cNvSpPr txBox="1">
            <a:spLocks noChangeArrowheads="1"/>
          </p:cNvSpPr>
          <p:nvPr/>
        </p:nvSpPr>
        <p:spPr bwMode="auto">
          <a:xfrm>
            <a:off x="230506" y="679133"/>
            <a:ext cx="9344501" cy="622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怎样才能更好地汇总小组意见呢？我们可以参考下面的讨论记录。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998018" y="1431608"/>
            <a:ext cx="1492091" cy="996441"/>
          </a:xfrm>
          <a:prstGeom prst="wedgeRoundRectCallout">
            <a:avLst>
              <a:gd name="adj1" fmla="val 28487"/>
              <a:gd name="adj2" fmla="val 66855"/>
              <a:gd name="adj3" fmla="val 16667"/>
            </a:avLst>
          </a:prstGeom>
          <a:noFill/>
          <a:ln>
            <a:solidFill>
              <a:srgbClr val="FFC000"/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怎样表达对父母的爱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247650" y="1431607"/>
            <a:ext cx="7522369" cy="2169796"/>
            <a:chOff x="520" y="3006"/>
            <a:chExt cx="15795" cy="4556"/>
          </a:xfrm>
        </p:grpSpPr>
        <p:sp>
          <p:nvSpPr>
            <p:cNvPr id="3" name="文本框 2"/>
            <p:cNvSpPr txBox="1">
              <a:spLocks noChangeArrowheads="1"/>
            </p:cNvSpPr>
            <p:nvPr/>
          </p:nvSpPr>
          <p:spPr bwMode="auto">
            <a:xfrm>
              <a:off x="520" y="3006"/>
              <a:ext cx="15795" cy="45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40" tIns="45720" rIns="91440" bIns="4572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800" dirty="0">
                  <a:latin typeface="微软雅黑" panose="020B0503020204020204" charset="-122"/>
                  <a:ea typeface="微软雅黑" panose="020B0503020204020204" charset="-122"/>
                  <a:sym typeface="宋体" panose="02010600030101010101" pitchFamily="2" charset="-122"/>
                </a:rPr>
                <a:t> </a:t>
              </a:r>
              <a:r>
                <a:rPr lang="zh-CN" altLang="en-US" sz="1800" dirty="0">
                  <a:latin typeface="Arial" panose="020B0604020202020204" pitchFamily="34" charset="0"/>
                  <a:ea typeface="微软雅黑" panose="020B0503020204020204" charset="-122"/>
                  <a:sym typeface="宋体" panose="02010600030101010101" pitchFamily="2" charset="-122"/>
                </a:rPr>
                <a:t>√ </a:t>
              </a:r>
              <a:r>
                <a:rPr lang="en-US" altLang="zh-CN" sz="1800" dirty="0">
                  <a:latin typeface="微软雅黑" panose="020B0503020204020204" charset="-122"/>
                  <a:ea typeface="微软雅黑" panose="020B0503020204020204" charset="-122"/>
                  <a:sym typeface="宋体" panose="02010600030101010101" pitchFamily="2" charset="-122"/>
                </a:rPr>
                <a:t>1.</a:t>
              </a:r>
              <a:r>
                <a:rPr lang="zh-CN" altLang="en-US" sz="1800" dirty="0">
                  <a:latin typeface="微软雅黑" panose="020B0503020204020204" charset="-122"/>
                  <a:ea typeface="微软雅黑" panose="020B0503020204020204" charset="-122"/>
                  <a:sym typeface="宋体" panose="02010600030101010101" pitchFamily="2" charset="-122"/>
                </a:rPr>
                <a:t>帮父母分担一些家务事。（小光）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800" dirty="0">
                  <a:latin typeface="微软雅黑" panose="020B0503020204020204" charset="-122"/>
                  <a:ea typeface="微软雅黑" panose="020B0503020204020204" charset="-122"/>
                  <a:sym typeface="宋体" panose="02010600030101010101" pitchFamily="2" charset="-122"/>
                </a:rPr>
                <a:t> </a:t>
              </a:r>
              <a:r>
                <a:rPr lang="zh-CN" altLang="en-US" sz="1800" dirty="0">
                  <a:latin typeface="Arial" panose="020B0604020202020204" pitchFamily="34" charset="0"/>
                  <a:ea typeface="微软雅黑" panose="020B0503020204020204" charset="-122"/>
                  <a:sym typeface="宋体" panose="02010600030101010101" pitchFamily="2" charset="-122"/>
                </a:rPr>
                <a:t>√ </a:t>
              </a:r>
              <a:r>
                <a:rPr lang="en-US" altLang="zh-CN" sz="1800" dirty="0">
                  <a:latin typeface="微软雅黑" panose="020B0503020204020204" charset="-122"/>
                  <a:ea typeface="微软雅黑" panose="020B0503020204020204" charset="-122"/>
                  <a:sym typeface="宋体" panose="02010600030101010101" pitchFamily="2" charset="-122"/>
                </a:rPr>
                <a:t>2.</a:t>
              </a:r>
              <a:r>
                <a:rPr lang="zh-CN" altLang="en-US" sz="1800" dirty="0">
                  <a:latin typeface="微软雅黑" panose="020B0503020204020204" charset="-122"/>
                  <a:ea typeface="微软雅黑" panose="020B0503020204020204" charset="-122"/>
                  <a:sym typeface="宋体" panose="02010600030101010101" pitchFamily="2" charset="-122"/>
                </a:rPr>
                <a:t>父母生病了，给他们递上一杯热水。（小光）</a:t>
              </a:r>
            </a:p>
            <a:p>
              <a:pPr>
                <a:lnSpc>
                  <a:spcPct val="150000"/>
                </a:lnSpc>
              </a:pPr>
              <a:r>
                <a:rPr lang="en-US" altLang="zh-CN" sz="1800" dirty="0">
                  <a:latin typeface="微软雅黑" panose="020B0503020204020204" charset="-122"/>
                  <a:ea typeface="微软雅黑" panose="020B0503020204020204" charset="-122"/>
                  <a:sym typeface="宋体" panose="02010600030101010101" pitchFamily="2" charset="-122"/>
                </a:rPr>
                <a:t> </a:t>
              </a:r>
              <a:r>
                <a:rPr lang="zh-CN" altLang="en-US" sz="1800" dirty="0">
                  <a:latin typeface="Arial" panose="020B0604020202020204" pitchFamily="34" charset="0"/>
                  <a:ea typeface="微软雅黑" panose="020B0503020204020204" charset="-122"/>
                  <a:sym typeface="宋体" panose="02010600030101010101" pitchFamily="2" charset="-122"/>
                </a:rPr>
                <a:t>√ </a:t>
              </a:r>
              <a:r>
                <a:rPr lang="en-US" altLang="zh-CN" sz="1800" dirty="0">
                  <a:latin typeface="微软雅黑" panose="020B0503020204020204" charset="-122"/>
                  <a:ea typeface="微软雅黑" panose="020B0503020204020204" charset="-122"/>
                  <a:sym typeface="宋体" panose="02010600030101010101" pitchFamily="2" charset="-122"/>
                </a:rPr>
                <a:t>3.</a:t>
              </a:r>
              <a:r>
                <a:rPr lang="zh-CN" altLang="en-US" sz="1800" dirty="0">
                  <a:latin typeface="微软雅黑" panose="020B0503020204020204" charset="-122"/>
                  <a:ea typeface="微软雅黑" panose="020B0503020204020204" charset="-122"/>
                  <a:sym typeface="宋体" panose="02010600030101010101" pitchFamily="2" charset="-122"/>
                </a:rPr>
                <a:t>父母过生日时送上我们的礼物。（小文）（小丽）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800" dirty="0">
                  <a:latin typeface="微软雅黑" panose="020B0503020204020204" charset="-122"/>
                  <a:ea typeface="微软雅黑" panose="020B0503020204020204" charset="-122"/>
                  <a:sym typeface="宋体" panose="02010600030101010101" pitchFamily="2" charset="-122"/>
                </a:rPr>
                <a:t> </a:t>
              </a:r>
              <a:r>
                <a:rPr lang="zh-CN" altLang="en-US" sz="1800" dirty="0">
                  <a:latin typeface="Arial" panose="020B0604020202020204" pitchFamily="34" charset="0"/>
                  <a:ea typeface="微软雅黑" panose="020B0503020204020204" charset="-122"/>
                  <a:sym typeface="宋体" panose="02010600030101010101" pitchFamily="2" charset="-122"/>
                </a:rPr>
                <a:t>√ </a:t>
              </a:r>
              <a:r>
                <a:rPr lang="en-US" altLang="zh-CN" sz="1800" dirty="0">
                  <a:latin typeface="微软雅黑" panose="020B0503020204020204" charset="-122"/>
                  <a:ea typeface="微软雅黑" panose="020B0503020204020204" charset="-122"/>
                  <a:sym typeface="宋体" panose="02010600030101010101" pitchFamily="2" charset="-122"/>
                </a:rPr>
                <a:t>4.</a:t>
              </a:r>
              <a:r>
                <a:rPr lang="zh-CN" altLang="en-US" sz="1800" dirty="0">
                  <a:latin typeface="微软雅黑" panose="020B0503020204020204" charset="-122"/>
                  <a:ea typeface="微软雅黑" panose="020B0503020204020204" charset="-122"/>
                  <a:sym typeface="宋体" panose="02010600030101010101" pitchFamily="2" charset="-122"/>
                </a:rPr>
                <a:t>提醒父母增减衣物。（小杰）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800" dirty="0">
                  <a:latin typeface="微软雅黑" panose="020B0503020204020204" charset="-122"/>
                  <a:ea typeface="微软雅黑" panose="020B0503020204020204" charset="-122"/>
                  <a:sym typeface="宋体" panose="02010600030101010101" pitchFamily="2" charset="-122"/>
                </a:rPr>
                <a:t>    </a:t>
              </a:r>
              <a:r>
                <a:rPr lang="en-US" altLang="zh-CN" sz="1800" dirty="0">
                  <a:latin typeface="微软雅黑" panose="020B0503020204020204" charset="-122"/>
                  <a:ea typeface="微软雅黑" panose="020B0503020204020204" charset="-122"/>
                  <a:sym typeface="宋体" panose="02010600030101010101" pitchFamily="2" charset="-122"/>
                </a:rPr>
                <a:t>5.</a:t>
              </a:r>
              <a:r>
                <a:rPr lang="zh-CN" altLang="en-US" sz="1800" dirty="0">
                  <a:latin typeface="微软雅黑" panose="020B0503020204020204" charset="-122"/>
                  <a:ea typeface="微软雅黑" panose="020B0503020204020204" charset="-122"/>
                  <a:sym typeface="宋体" panose="02010600030101010101" pitchFamily="2" charset="-122"/>
                </a:rPr>
                <a:t>给父母准备一件生日礼物。（小丽）</a:t>
              </a:r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1101" y="7364"/>
              <a:ext cx="7880" cy="1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18" name="内容占位符 17" descr="timg (8)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clrChange>
              <a:clrFrom>
                <a:srgbClr val="F6F6F6">
                  <a:alpha val="100000"/>
                </a:srgbClr>
              </a:clrFrom>
              <a:clrTo>
                <a:srgbClr val="F6F6F6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7154" y="2654618"/>
            <a:ext cx="989648" cy="13182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47650" y="1794034"/>
            <a:ext cx="6310789" cy="1361123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100" dirty="0">
                <a:latin typeface="楷体" panose="02010609060101010101" charset="-122"/>
                <a:ea typeface="楷体" panose="02010609060101010101" charset="-122"/>
                <a:sym typeface="宋体" panose="02010600030101010101" pitchFamily="2" charset="-122"/>
              </a:rPr>
              <a:t>先记录每个同学的想法，再把相近的整合在一起，然后标记出大多数同学认同的想法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。</a:t>
            </a: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425768" y="1041798"/>
            <a:ext cx="1356360" cy="43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</a:rPr>
              <a:t>汇总方法</a:t>
            </a:r>
          </a:p>
        </p:txBody>
      </p:sp>
      <p:sp>
        <p:nvSpPr>
          <p:cNvPr id="11" name="圆角矩形 10"/>
          <p:cNvSpPr/>
          <p:nvPr/>
        </p:nvSpPr>
        <p:spPr>
          <a:xfrm>
            <a:off x="104615" y="1039398"/>
            <a:ext cx="1933259" cy="46148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auto"/>
            <a:endParaRPr lang="zh-CN" altLang="en-US" sz="2400" noProof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1" descr="timg (3)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EFEFE">
                  <a:alpha val="100000"/>
                </a:srgbClr>
              </a:clrFrom>
              <a:clrTo>
                <a:srgbClr val="FEFEFE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5131" y="1370648"/>
            <a:ext cx="2152650" cy="24017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47650" y="1804511"/>
            <a:ext cx="5041583" cy="1361123"/>
          </a:xfrm>
          <a:prstGeom prst="rect">
            <a:avLst/>
          </a:prstGeom>
          <a:solidFill>
            <a:schemeClr val="bg1">
              <a:lumMod val="95000"/>
              <a:alpha val="41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1.</a:t>
            </a:r>
            <a:r>
              <a:rPr lang="zh-CN" altLang="en-US" sz="2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根据讨论的目的，</a:t>
            </a:r>
            <a:r>
              <a:rPr lang="zh-CN" altLang="en-US" sz="21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记录重要信息</a:t>
            </a:r>
            <a:r>
              <a:rPr lang="zh-CN" altLang="en-US" sz="2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。</a:t>
            </a:r>
          </a:p>
          <a:p>
            <a:pPr>
              <a:lnSpc>
                <a:spcPct val="200000"/>
              </a:lnSpc>
            </a:pPr>
            <a:r>
              <a:rPr lang="en-US" altLang="zh-CN" sz="2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2.</a:t>
            </a:r>
            <a:r>
              <a:rPr lang="zh-CN" altLang="en-US" sz="2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分类整理小组意见，</a:t>
            </a:r>
            <a:r>
              <a:rPr lang="zh-CN" altLang="en-US" sz="2100" dirty="0">
                <a:solidFill>
                  <a:srgbClr val="C0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有条理地汇报</a:t>
            </a:r>
            <a:r>
              <a:rPr lang="zh-CN" altLang="en-US" sz="2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宋体" panose="02010600030101010101" pitchFamily="2" charset="-122"/>
              </a:rPr>
              <a:t>。</a:t>
            </a:r>
            <a:endParaRPr lang="en-US" altLang="zh-CN" sz="21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宋体" panose="02010600030101010101" pitchFamily="2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47651" y="1081088"/>
            <a:ext cx="1965960" cy="437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小组意见汇总</a:t>
            </a:r>
          </a:p>
        </p:txBody>
      </p:sp>
      <p:sp>
        <p:nvSpPr>
          <p:cNvPr id="11" name="圆角矩形 10"/>
          <p:cNvSpPr/>
          <p:nvPr/>
        </p:nvSpPr>
        <p:spPr>
          <a:xfrm>
            <a:off x="104775" y="1039178"/>
            <a:ext cx="2301240" cy="461486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auto"/>
            <a:endParaRPr lang="zh-CN" altLang="en-US" sz="2400" noProof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1" descr="timg (4)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7F7F7">
                  <a:alpha val="100000"/>
                </a:srgbClr>
              </a:clrFrom>
              <a:clrTo>
                <a:srgbClr val="F7F7F7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1233" y="1479233"/>
            <a:ext cx="2866549" cy="21850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OC_GUID" val="{de9e77fd-3039-462b-b014-6f960b576bc7}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160394"/>
  <p:tag name="KSO_WM_TAG_VERSION" val="1.0"/>
  <p:tag name="KSO_WM_SLIDE_ID" val="custom160394_2"/>
  <p:tag name="KSO_WM_SLIDE_INDEX" val="2"/>
  <p:tag name="KSO_WM_SLIDE_ITEM_CNT" val="1"/>
  <p:tag name="KSO_WM_SLIDE_LAYOUT" val="a_f"/>
  <p:tag name="KSO_WM_SLIDE_LAYOUT_CNT" val="1_1"/>
  <p:tag name="KSO_WM_SLIDE_TYPE" val="text"/>
  <p:tag name="KSO_WM_BEAUTIFY_FLAG" val="#wm#"/>
  <p:tag name="KSO_WM_SLIDE_POSITION" val="66*116"/>
  <p:tag name="KSO_WM_SLIDE_SIZE" val="828*370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878</Words>
  <Application>Microsoft Office PowerPoint</Application>
  <PresentationFormat>全屏显示(16:9)</PresentationFormat>
  <Paragraphs>67</Paragraphs>
  <Slides>18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27" baseType="lpstr">
      <vt:lpstr>Meiryo</vt:lpstr>
      <vt:lpstr>楷体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1602</cp:revision>
  <dcterms:created xsi:type="dcterms:W3CDTF">2015-04-02T07:05:00Z</dcterms:created>
  <dcterms:modified xsi:type="dcterms:W3CDTF">2021-09-25T02:19:18Z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2052-11.1.0.9339</vt:lpwstr>
  </property>
</Properties>
</file>