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0" r:id="rId2"/>
  </p:sldMasterIdLst>
  <p:notesMasterIdLst>
    <p:notesMasterId r:id="rId30"/>
  </p:notesMasterIdLst>
  <p:handoutMasterIdLst>
    <p:handoutMasterId r:id="rId31"/>
  </p:handoutMasterIdLst>
  <p:sldIdLst>
    <p:sldId id="834" r:id="rId3"/>
    <p:sldId id="257" r:id="rId4"/>
    <p:sldId id="693" r:id="rId5"/>
    <p:sldId id="643" r:id="rId6"/>
    <p:sldId id="349" r:id="rId7"/>
    <p:sldId id="782" r:id="rId8"/>
    <p:sldId id="265" r:id="rId9"/>
    <p:sldId id="756" r:id="rId10"/>
    <p:sldId id="758" r:id="rId11"/>
    <p:sldId id="757" r:id="rId12"/>
    <p:sldId id="803" r:id="rId13"/>
    <p:sldId id="288" r:id="rId14"/>
    <p:sldId id="354" r:id="rId15"/>
    <p:sldId id="818" r:id="rId16"/>
    <p:sldId id="723" r:id="rId17"/>
    <p:sldId id="780" r:id="rId18"/>
    <p:sldId id="740" r:id="rId19"/>
    <p:sldId id="819" r:id="rId20"/>
    <p:sldId id="742" r:id="rId21"/>
    <p:sldId id="750" r:id="rId22"/>
    <p:sldId id="719" r:id="rId23"/>
    <p:sldId id="380" r:id="rId24"/>
    <p:sldId id="508" r:id="rId25"/>
    <p:sldId id="268" r:id="rId26"/>
    <p:sldId id="783" r:id="rId27"/>
    <p:sldId id="835" r:id="rId28"/>
    <p:sldId id="836" r:id="rId29"/>
  </p:sldIdLst>
  <p:sldSz cx="9144000" cy="5143500" type="screen16x9"/>
  <p:notesSz cx="6858000" cy="9144000"/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1pPr>
    <a:lvl2pPr marL="342900" lvl="1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2pPr>
    <a:lvl3pPr marL="685800" lvl="2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3pPr>
    <a:lvl4pPr marL="1028700" lvl="3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4pPr>
    <a:lvl5pPr marL="1371600" lvl="4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5pPr>
    <a:lvl6pPr marL="1714500" lvl="5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6pPr>
    <a:lvl7pPr marL="2057400" lvl="6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7pPr>
    <a:lvl8pPr marL="2400300" lvl="7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8pPr>
    <a:lvl9pPr marL="2743200" lvl="8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>
          <p15:clr>
            <a:srgbClr val="A4A3A4"/>
          </p15:clr>
        </p15:guide>
        <p15:guide id="2" pos="283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ishijiyingcai@126.com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FFFFFF"/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20"/>
      </p:cViewPr>
      <p:guideLst>
        <p:guide orient="horz" pos="1661"/>
        <p:guide pos="2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  <a:t>2021/9/24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3086193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769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735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0325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3030621" y="47351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409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0589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8007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531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5579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4224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4890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718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6743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7317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13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1.xml"/><Relationship Id="rId38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3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149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268391"/>
            <a:ext cx="9144000" cy="877491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074" name="文本框 2"/>
          <p:cNvSpPr txBox="1"/>
          <p:nvPr/>
        </p:nvSpPr>
        <p:spPr>
          <a:xfrm>
            <a:off x="3945730" y="1510229"/>
            <a:ext cx="509965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6600" b="1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20.</a:t>
            </a:r>
            <a:r>
              <a: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芦花鞋</a:t>
            </a:r>
            <a:endParaRPr lang="zh-CN" altLang="en-US" sz="6600" b="1" dirty="0">
              <a:latin typeface="华文新魏" panose="02010800040101010101" charset="-122"/>
              <a:ea typeface="华文新魏" panose="02010800040101010101" charset="-122"/>
            </a:endParaRPr>
          </a:p>
        </p:txBody>
      </p:sp>
      <p:pic>
        <p:nvPicPr>
          <p:cNvPr id="3075" name="图片 6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387078"/>
            <a:ext cx="3625454" cy="2881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文本框 3"/>
          <p:cNvSpPr txBox="1"/>
          <p:nvPr/>
        </p:nvSpPr>
        <p:spPr>
          <a:xfrm>
            <a:off x="3083019" y="546778"/>
            <a:ext cx="6069806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人教部编版</a:t>
            </a:r>
            <a:r>
              <a:rPr lang="en-US" altLang="zh-CN" sz="2800" dirty="0">
                <a:latin typeface="华文楷体" pitchFamily="2" charset="-122"/>
                <a:ea typeface="华文楷体" pitchFamily="2" charset="-122"/>
              </a:rPr>
              <a:t>·</a:t>
            </a:r>
            <a:r>
              <a:rPr lang="zh-CN" altLang="en-US" sz="2800" dirty="0">
                <a:latin typeface="华文楷体" pitchFamily="2" charset="-122"/>
                <a:ea typeface="华文楷体" pitchFamily="2" charset="-122"/>
              </a:rPr>
              <a:t>四年级（下册）</a:t>
            </a:r>
          </a:p>
        </p:txBody>
      </p:sp>
      <p:sp>
        <p:nvSpPr>
          <p:cNvPr id="7" name="矩形 6"/>
          <p:cNvSpPr/>
          <p:nvPr/>
        </p:nvSpPr>
        <p:spPr>
          <a:xfrm>
            <a:off x="1" y="4476595"/>
            <a:ext cx="9143999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4"/>
          <p:cNvSpPr txBox="1"/>
          <p:nvPr/>
        </p:nvSpPr>
        <p:spPr>
          <a:xfrm>
            <a:off x="3251359" y="2155747"/>
            <a:ext cx="471488" cy="48474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700" b="1" dirty="0">
                <a:solidFill>
                  <a:srgbClr val="E04236"/>
                </a:solidFill>
                <a:latin typeface="+mn-ea"/>
                <a:ea typeface="+mn-ea"/>
              </a:rPr>
              <a:t>传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3960019" y="1784509"/>
            <a:ext cx="212884" cy="1105376"/>
          </a:xfrm>
          <a:prstGeom prst="leftBrace">
            <a:avLst>
              <a:gd name="adj1" fmla="val 30690"/>
              <a:gd name="adj2" fmla="val 5001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trike="noStrike" noProof="1"/>
          </a:p>
        </p:txBody>
      </p:sp>
      <p:grpSp>
        <p:nvGrpSpPr>
          <p:cNvPr id="67588" name="组合 4"/>
          <p:cNvGrpSpPr/>
          <p:nvPr/>
        </p:nvGrpSpPr>
        <p:grpSpPr>
          <a:xfrm>
            <a:off x="3960019" y="336104"/>
            <a:ext cx="1965095" cy="680465"/>
            <a:chOff x="7086" y="763"/>
            <a:chExt cx="4725" cy="1681"/>
          </a:xfrm>
        </p:grpSpPr>
        <p:sp>
          <p:nvSpPr>
            <p:cNvPr id="2" name="圆角矩形 1"/>
            <p:cNvSpPr/>
            <p:nvPr/>
          </p:nvSpPr>
          <p:spPr>
            <a:xfrm>
              <a:off x="7759" y="1385"/>
              <a:ext cx="4052" cy="1057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r>
                <a:rPr lang="en-US" altLang="zh-CN" sz="2400" noProof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  </a:t>
              </a:r>
              <a:r>
                <a:rPr lang="zh-CN" altLang="en-US" sz="2400" noProof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多音字</a:t>
              </a:r>
            </a:p>
          </p:txBody>
        </p:sp>
        <p:pic>
          <p:nvPicPr>
            <p:cNvPr id="67590" name="图片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086" y="763"/>
              <a:ext cx="1499" cy="168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6" name="TextBox 8"/>
          <p:cNvSpPr txBox="1"/>
          <p:nvPr/>
        </p:nvSpPr>
        <p:spPr>
          <a:xfrm>
            <a:off x="4281488" y="2415540"/>
            <a:ext cx="1828800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7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</a:rPr>
              <a:t>zhuàn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（自传 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)</a:t>
            </a:r>
          </a:p>
        </p:txBody>
      </p:sp>
      <p:sp>
        <p:nvSpPr>
          <p:cNvPr id="17" name="TextBox 8"/>
          <p:cNvSpPr txBox="1"/>
          <p:nvPr/>
        </p:nvSpPr>
        <p:spPr>
          <a:xfrm>
            <a:off x="4281488" y="1672114"/>
            <a:ext cx="2186940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700" kern="11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</a:rPr>
              <a:t>chuán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传说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）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877252" y="2945369"/>
            <a:ext cx="987029" cy="503635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</a:p>
        </p:txBody>
      </p:sp>
      <p:sp>
        <p:nvSpPr>
          <p:cNvPr id="10" name="矩形 9"/>
          <p:cNvSpPr/>
          <p:nvPr/>
        </p:nvSpPr>
        <p:spPr>
          <a:xfrm>
            <a:off x="1864519" y="3365659"/>
            <a:ext cx="6559911" cy="13149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梁祝的故事是个美丽动人的民间传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altLang="zh-CN" sz="2700" dirty="0" err="1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chuán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说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这部伟大领袖的自传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altLang="zh-CN" sz="2700" dirty="0" err="1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zhuàn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很适合于改编成剧本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16" grpId="0"/>
      <p:bldP spid="17" grpId="0"/>
      <p:bldP spid="3" grpId="0" bldLvl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4"/>
          <p:cNvSpPr txBox="1"/>
          <p:nvPr/>
        </p:nvSpPr>
        <p:spPr>
          <a:xfrm>
            <a:off x="3251359" y="2155747"/>
            <a:ext cx="471488" cy="48474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700" b="1" dirty="0">
                <a:solidFill>
                  <a:srgbClr val="E04236"/>
                </a:solidFill>
                <a:latin typeface="+mn-ea"/>
                <a:ea typeface="+mn-ea"/>
              </a:rPr>
              <a:t>朝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3960019" y="1784509"/>
            <a:ext cx="212884" cy="1105376"/>
          </a:xfrm>
          <a:prstGeom prst="leftBrace">
            <a:avLst>
              <a:gd name="adj1" fmla="val 30690"/>
              <a:gd name="adj2" fmla="val 5001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trike="noStrike" noProof="1"/>
          </a:p>
        </p:txBody>
      </p:sp>
      <p:grpSp>
        <p:nvGrpSpPr>
          <p:cNvPr id="67588" name="组合 4"/>
          <p:cNvGrpSpPr/>
          <p:nvPr/>
        </p:nvGrpSpPr>
        <p:grpSpPr>
          <a:xfrm>
            <a:off x="3817039" y="339720"/>
            <a:ext cx="1942123" cy="639450"/>
            <a:chOff x="7086" y="763"/>
            <a:chExt cx="4725" cy="1681"/>
          </a:xfrm>
        </p:grpSpPr>
        <p:sp>
          <p:nvSpPr>
            <p:cNvPr id="2" name="圆角矩形 1"/>
            <p:cNvSpPr/>
            <p:nvPr/>
          </p:nvSpPr>
          <p:spPr>
            <a:xfrm>
              <a:off x="7759" y="1385"/>
              <a:ext cx="4052" cy="1057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r>
                <a:rPr lang="en-US" altLang="zh-CN" sz="2400" noProof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  </a:t>
              </a:r>
              <a:r>
                <a:rPr lang="zh-CN" altLang="en-US" sz="2400" noProof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多音字</a:t>
              </a:r>
            </a:p>
          </p:txBody>
        </p:sp>
        <p:pic>
          <p:nvPicPr>
            <p:cNvPr id="67590" name="图片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086" y="763"/>
              <a:ext cx="1499" cy="168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6" name="TextBox 8"/>
          <p:cNvSpPr txBox="1"/>
          <p:nvPr/>
        </p:nvSpPr>
        <p:spPr>
          <a:xfrm>
            <a:off x="4281488" y="2415540"/>
            <a:ext cx="1828800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7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</a:rPr>
              <a:t>zhāo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（朝阳 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)</a:t>
            </a:r>
          </a:p>
        </p:txBody>
      </p:sp>
      <p:sp>
        <p:nvSpPr>
          <p:cNvPr id="17" name="TextBox 8"/>
          <p:cNvSpPr txBox="1"/>
          <p:nvPr/>
        </p:nvSpPr>
        <p:spPr>
          <a:xfrm>
            <a:off x="4281488" y="1672114"/>
            <a:ext cx="2186940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700" kern="11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</a:rPr>
              <a:t>cháo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王朝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）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877252" y="2945369"/>
            <a:ext cx="987029" cy="503635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</a:p>
        </p:txBody>
      </p:sp>
      <p:sp>
        <p:nvSpPr>
          <p:cNvPr id="10" name="矩形 9"/>
          <p:cNvSpPr/>
          <p:nvPr/>
        </p:nvSpPr>
        <p:spPr>
          <a:xfrm>
            <a:off x="968217" y="3449479"/>
            <a:ext cx="7517606" cy="13149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许多朝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altLang="zh-CN" sz="2700" dirty="0" err="1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cháo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代所以定都南京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因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其龙蟠虎踞，形势险要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火红的朝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altLang="zh-CN" sz="2700" dirty="0" err="1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zhāo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阳从大海上冉冉升起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16" grpId="0"/>
      <p:bldP spid="17" grpId="0"/>
      <p:bldP spid="3" grpId="0" bldLvl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03961" y="827290"/>
            <a:ext cx="7149941" cy="39466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倾覆：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倒塌；翻倒。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灾情惨重,房舍倾覆,桥梁崩塌，到处一片瓦砾。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祈求</a:t>
            </a:r>
            <a:r>
              <a:rPr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请求；恳切地希望得到。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古代的帝王们在天坛祭天，祈求能够风调雨顺。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疑惑：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迷惑；疑惑不解。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造句：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对她莫名其妙的行为，我疑惑不解。</a:t>
            </a:r>
          </a:p>
          <a:p>
            <a:pPr algn="l"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遗憾：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因未能称心如愿而惋惜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</a:p>
          <a:p>
            <a:pPr algn="l"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造句：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我们一定要好好学习，不要给自己留下太多的遗憾。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1095375" y="373120"/>
            <a:ext cx="1544241" cy="44410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b="1" noProof="1"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8518" y="1686878"/>
            <a:ext cx="3718280" cy="20082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快速默读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课文，边读边想：</a:t>
            </a:r>
          </a:p>
          <a:p>
            <a:pPr>
              <a:lnSpc>
                <a:spcPct val="200000"/>
              </a:lnSpc>
            </a:pPr>
            <a:r>
              <a:rPr lang="en-US" sz="21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这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篇课文分成了几个部分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？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每部分写了什么内容？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410128" y="329333"/>
            <a:ext cx="2343925" cy="943467"/>
            <a:chOff x="6774" y="526"/>
            <a:chExt cx="5622" cy="2163"/>
          </a:xfrm>
        </p:grpSpPr>
        <p:sp>
          <p:nvSpPr>
            <p:cNvPr id="11" name="圆角矩形 10"/>
            <p:cNvSpPr/>
            <p:nvPr/>
          </p:nvSpPr>
          <p:spPr>
            <a:xfrm>
              <a:off x="7759" y="1537"/>
              <a:ext cx="4637" cy="1058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r>
                <a:rPr lang="zh-CN" altLang="en-US" sz="2400" noProof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自读提示</a:t>
              </a:r>
            </a:p>
          </p:txBody>
        </p:sp>
        <p:pic>
          <p:nvPicPr>
            <p:cNvPr id="86021" name="图片 1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774" y="526"/>
              <a:ext cx="2017" cy="2163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5659" y="1806893"/>
            <a:ext cx="3443288" cy="214455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1556" y="1186339"/>
            <a:ext cx="7348538" cy="265366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第一部分：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青铜和葵花采集芦花，他们一家人做了一百零一双芦花鞋。</a:t>
            </a:r>
          </a:p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第二小节：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有一天下着大雪，家人劝青铜别去卖鞋了，雪天没有生意，可青铜偏要去。    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73869" y="581025"/>
            <a:ext cx="749855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课文用</a:t>
            </a:r>
            <a:r>
              <a:rPr lang="en-US" altLang="zh-CN" sz="2100" b="1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空行标示</a:t>
            </a:r>
            <a:r>
              <a:rPr lang="en-US" altLang="zh-CN" sz="2100" b="1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长文章各部分</a:t>
            </a: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内容的方法把全文分成了四部分。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47274" y="1235393"/>
            <a:ext cx="6731794" cy="265366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第三小节：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雪停了，有几个城里人把还剩下的十双芦花鞋全部买去。</a:t>
            </a:r>
          </a:p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第四小节：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为了给家中多赚一笔钱，最后青铜连自己脚上的鞋也卖了。</a:t>
            </a:r>
          </a:p>
        </p:txBody>
      </p:sp>
      <p:pic>
        <p:nvPicPr>
          <p:cNvPr id="2" name="图片 1" descr="女1说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42723" y="3237072"/>
            <a:ext cx="1020604" cy="157495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73869" y="581025"/>
            <a:ext cx="749855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课文用</a:t>
            </a:r>
            <a:r>
              <a:rPr lang="en-US" altLang="zh-CN" sz="2100" b="1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空行标示</a:t>
            </a:r>
            <a:r>
              <a:rPr lang="en-US" altLang="zh-CN" sz="2100" b="1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长文章各部分</a:t>
            </a: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内容的方法把全文分成了四部分。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2447" y="450533"/>
            <a:ext cx="5087303" cy="7148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根据课文内容，试着给</a:t>
            </a:r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每部分列出小标题。</a:t>
            </a:r>
          </a:p>
        </p:txBody>
      </p:sp>
      <p:sp>
        <p:nvSpPr>
          <p:cNvPr id="9" name="文本框 3"/>
          <p:cNvSpPr txBox="1"/>
          <p:nvPr/>
        </p:nvSpPr>
        <p:spPr>
          <a:xfrm>
            <a:off x="1336834" y="1309211"/>
            <a:ext cx="2496503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编织芦花鞋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执意雪中卖鞋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雪中卖完十双鞋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卖掉脚上的鞋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65295" y="1604963"/>
            <a:ext cx="3723323" cy="255222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5794" y="1783556"/>
            <a:ext cx="7713821" cy="265366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天下了一夜大雪，积雪足有一尺厚，早晨门都很难推开。雪还在下。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到了镇上一看，街上几乎没有人，只有大雪不住地抛落在空寂的街面上。不一会儿，挂在绳子上的十双芦花鞋就落满了雪。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40067" y="422434"/>
            <a:ext cx="7396163" cy="136112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快速默读课文，找出关于描写风雪的语句。想一想：这些描写有什么作用。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3863" y="487204"/>
            <a:ext cx="5533549" cy="394668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200000"/>
              </a:lnSpc>
              <a:buFont typeface="Arial" panose="020B0604020202020204" pitchFamily="34" charset="0"/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到了中午，雪大了起来，成团成团地往下抛落。</a:t>
            </a:r>
          </a:p>
          <a:p>
            <a:pPr algn="just">
              <a:lnSpc>
                <a:spcPct val="200000"/>
              </a:lnSpc>
              <a:buFont typeface="Arial" panose="020B0604020202020204" pitchFamily="34" charset="0"/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环境描写的作用：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渲染气氛，奠定基调；为刻画人物作铺垫。让我们仿佛看到了风雪中青铜卖鞋的情景，感受到青铜为了卖鞋，甘愿自己吃苦受累的无私、舍己为人的高贵品质。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0762" y="899161"/>
            <a:ext cx="2706529" cy="334565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4340" y="355283"/>
            <a:ext cx="4973955" cy="71485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200000"/>
              </a:lnSpc>
              <a:buFont typeface="Arial" panose="020B0604020202020204" pitchFamily="34" charset="0"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找出最令你感动的句子，谈谈你的体会。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37724" y="1223963"/>
            <a:ext cx="7646194" cy="152257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100" b="1" dirty="0">
                <a:latin typeface="+mn-ea"/>
                <a:ea typeface="+mn-ea"/>
                <a:cs typeface="微软雅黑" panose="020B0503020204020204" charset="-122"/>
                <a:sym typeface="+mn-ea"/>
              </a:rPr>
              <a:t>但过了一会儿，他将右脚从芦花鞋里拔了出来，站在了雪地上。他的脚板顿时感到了一股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ea typeface="+mn-ea"/>
                <a:cs typeface="微软雅黑" panose="020B0503020204020204" charset="-122"/>
                <a:sym typeface="+mn-ea"/>
              </a:rPr>
              <a:t>针刺般</a:t>
            </a:r>
            <a:r>
              <a:rPr lang="zh-CN" altLang="en-US" sz="2100" b="1" dirty="0">
                <a:latin typeface="+mn-ea"/>
                <a:ea typeface="+mn-ea"/>
                <a:cs typeface="微软雅黑" panose="020B0503020204020204" charset="-122"/>
                <a:sym typeface="+mn-ea"/>
              </a:rPr>
              <a:t>的寒冷。他又将左脚从芦花鞋里拔了出来，站在了雪地上。又是一股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ea typeface="+mn-ea"/>
                <a:cs typeface="微软雅黑" panose="020B0503020204020204" charset="-122"/>
                <a:sym typeface="+mn-ea"/>
              </a:rPr>
              <a:t>刺骨</a:t>
            </a:r>
            <a:r>
              <a:rPr lang="zh-CN" altLang="en-US" sz="2100" b="1" dirty="0">
                <a:latin typeface="+mn-ea"/>
                <a:ea typeface="+mn-ea"/>
                <a:cs typeface="微软雅黑" panose="020B0503020204020204" charset="-122"/>
                <a:sym typeface="+mn-ea"/>
              </a:rPr>
              <a:t>的寒冷。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1055" y="2908935"/>
            <a:ext cx="7501890" cy="10377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这些句子让我们感受到青铜为了多赚点钱，忍受了巨大的痛苦。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青铜这种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无私、舍己为人的品质多么值得我们学习呀！</a:t>
            </a:r>
            <a:endParaRPr lang="zh-CN" altLang="en-US" sz="21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75206" y="1605567"/>
            <a:ext cx="7591901" cy="20082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marL="266700" indent="-266700" defTabSz="342900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1.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认识“搓、葵、祈、遗</a:t>
            </a:r>
            <a:r>
              <a:rPr sz="2100" b="1" dirty="0">
                <a:latin typeface="楷体" panose="02010609060101010101" charset="-122"/>
                <a:sym typeface="楷体" panose="02010609060101010101" charset="-122"/>
              </a:rPr>
              <a:t>”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等</a:t>
            </a: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7</a:t>
            </a:r>
            <a:r>
              <a:rPr lang="zh-CN" altLang="zh-CN" sz="2100" b="1" dirty="0">
                <a:latin typeface="楷体" panose="02010609060101010101" charset="-122"/>
                <a:sym typeface="楷体" panose="02010609060101010101" charset="-122"/>
              </a:rPr>
              <a:t>个生字，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理解生字组成的词语。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)</a:t>
            </a:r>
            <a:endParaRPr lang="en-US" altLang="zh-CN" sz="2100" b="1" dirty="0">
              <a:solidFill>
                <a:srgbClr val="FF0000"/>
              </a:solidFill>
              <a:latin typeface="楷体" panose="02010609060101010101" charset="-122"/>
            </a:endParaRPr>
          </a:p>
          <a:p>
            <a:pPr marL="266700" indent="-266700" defTabSz="342900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2.了解用空行标示长文章各部分的方法，继续运用“小标题串联法”把握主要内容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，</a:t>
            </a: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感悟故事情节和人物形象。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难点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)</a:t>
            </a:r>
            <a:endParaRPr lang="en-US" altLang="zh-CN" sz="2100" b="1" dirty="0">
              <a:latin typeface="楷体" panose="02010609060101010101" charset="-122"/>
              <a:sym typeface="楷体" panose="02010609060101010101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887629" y="607219"/>
            <a:ext cx="1942624" cy="50434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en-US" altLang="zh-CN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1168" y="500584"/>
            <a:ext cx="1948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EFEFE"/>
                </a:solidFill>
              </a:rPr>
              <a:t>https://www.ypppt.com/</a:t>
            </a:r>
            <a:endParaRPr lang="zh-CN" altLang="en-US" sz="12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8715" y="1530191"/>
            <a:ext cx="6846570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200000"/>
              </a:lnSpc>
            </a:pPr>
            <a:r>
              <a:rPr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本文讲的是冬天青铜一家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人</a:t>
            </a:r>
            <a:r>
              <a:rPr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做了一百零一双芦花鞋，青铜就拿到集市上去卖。有一天下着大雪，家人劝青铜别去卖鞋了，可青铜偏要去。为了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给</a:t>
            </a:r>
            <a:r>
              <a:rPr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家中多赚一笔钱，最后连自己脚上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的鞋</a:t>
            </a:r>
            <a:r>
              <a:rPr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也卖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了</a:t>
            </a:r>
            <a:r>
              <a:rPr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57764" y="797243"/>
            <a:ext cx="6084094" cy="71485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阅读全文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说一说，这篇课文的主要内容是什么？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45411" y="314403"/>
            <a:ext cx="2609892" cy="776642"/>
            <a:chOff x="6874" y="240"/>
            <a:chExt cx="6395" cy="1990"/>
          </a:xfrm>
        </p:grpSpPr>
        <p:sp>
          <p:nvSpPr>
            <p:cNvPr id="11" name="圆角矩形 10"/>
            <p:cNvSpPr/>
            <p:nvPr/>
          </p:nvSpPr>
          <p:spPr>
            <a:xfrm>
              <a:off x="8632" y="1171"/>
              <a:ext cx="4637" cy="1058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r>
                <a:rPr lang="en-US" altLang="zh-CN" sz="2400" noProof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400" noProof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概括主旨</a:t>
              </a:r>
            </a:p>
          </p:txBody>
        </p:sp>
        <p:pic>
          <p:nvPicPr>
            <p:cNvPr id="90115" name="图片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874" y="240"/>
              <a:ext cx="1758" cy="199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0661" name="矩形 3"/>
          <p:cNvSpPr/>
          <p:nvPr/>
        </p:nvSpPr>
        <p:spPr>
          <a:xfrm>
            <a:off x="912496" y="1569244"/>
            <a:ext cx="7515701" cy="2007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本文主要写了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青铜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雪天卖掉了剩下的十双鞋，为了给家里多赚点钱，最后连自己脚上的鞋也卖了的事，表现了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青铜无私、舍己为人的精神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82767" y="342804"/>
            <a:ext cx="2377915" cy="698711"/>
            <a:chOff x="6874" y="240"/>
            <a:chExt cx="6395" cy="1990"/>
          </a:xfrm>
        </p:grpSpPr>
        <p:sp>
          <p:nvSpPr>
            <p:cNvPr id="11" name="圆角矩形 10"/>
            <p:cNvSpPr/>
            <p:nvPr/>
          </p:nvSpPr>
          <p:spPr>
            <a:xfrm>
              <a:off x="8632" y="1171"/>
              <a:ext cx="4637" cy="1058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r>
                <a:rPr lang="en-US" altLang="zh-CN" sz="2400" noProof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400" noProof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结构梳理</a:t>
              </a:r>
            </a:p>
          </p:txBody>
        </p:sp>
        <p:pic>
          <p:nvPicPr>
            <p:cNvPr id="90115" name="图片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874" y="240"/>
              <a:ext cx="1758" cy="199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90117" name="文本框 3"/>
          <p:cNvSpPr txBox="1"/>
          <p:nvPr/>
        </p:nvSpPr>
        <p:spPr>
          <a:xfrm>
            <a:off x="2246471" y="2639377"/>
            <a:ext cx="1011555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>
                <a:latin typeface="微软雅黑" panose="020B0503020204020204" charset="-122"/>
                <a:ea typeface="微软雅黑" panose="020B0503020204020204" charset="-122"/>
              </a:rPr>
              <a:t>芦花鞋</a:t>
            </a:r>
          </a:p>
        </p:txBody>
      </p:sp>
      <p:sp>
        <p:nvSpPr>
          <p:cNvPr id="3" name="左大括号 2"/>
          <p:cNvSpPr/>
          <p:nvPr/>
        </p:nvSpPr>
        <p:spPr>
          <a:xfrm>
            <a:off x="3258026" y="1776412"/>
            <a:ext cx="146685" cy="2117408"/>
          </a:xfrm>
          <a:prstGeom prst="leftBrace">
            <a:avLst>
              <a:gd name="adj1" fmla="val 103623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右大括号 3"/>
          <p:cNvSpPr/>
          <p:nvPr/>
        </p:nvSpPr>
        <p:spPr>
          <a:xfrm>
            <a:off x="5609272" y="1776412"/>
            <a:ext cx="151448" cy="2205990"/>
          </a:xfrm>
          <a:prstGeom prst="rightBrace">
            <a:avLst>
              <a:gd name="adj1" fmla="val 96212"/>
              <a:gd name="adj2" fmla="val 50022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/>
          <p:nvPr/>
        </p:nvSpPr>
        <p:spPr>
          <a:xfrm>
            <a:off x="5760720" y="2316004"/>
            <a:ext cx="1292543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无私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舍己为人</a:t>
            </a:r>
          </a:p>
        </p:txBody>
      </p:sp>
      <p:sp>
        <p:nvSpPr>
          <p:cNvPr id="9" name="文本框 3"/>
          <p:cNvSpPr txBox="1"/>
          <p:nvPr/>
        </p:nvSpPr>
        <p:spPr>
          <a:xfrm>
            <a:off x="3517107" y="1422559"/>
            <a:ext cx="2092166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>
                <a:latin typeface="微软雅黑" panose="020B0503020204020204" charset="-122"/>
                <a:ea typeface="微软雅黑" panose="020B0503020204020204" charset="-122"/>
              </a:rPr>
              <a:t>编织芦花鞋</a:t>
            </a:r>
          </a:p>
          <a:p>
            <a:pPr>
              <a:lnSpc>
                <a:spcPct val="200000"/>
              </a:lnSpc>
            </a:pPr>
            <a:r>
              <a:rPr lang="zh-CN" altLang="en-US" sz="2100">
                <a:latin typeface="微软雅黑" panose="020B0503020204020204" charset="-122"/>
                <a:ea typeface="微软雅黑" panose="020B0503020204020204" charset="-122"/>
              </a:rPr>
              <a:t>执意雪中卖鞋</a:t>
            </a:r>
          </a:p>
          <a:p>
            <a:pPr>
              <a:lnSpc>
                <a:spcPct val="200000"/>
              </a:lnSpc>
            </a:pPr>
            <a:r>
              <a:rPr lang="zh-CN" altLang="en-US" sz="2100">
                <a:latin typeface="微软雅黑" panose="020B0503020204020204" charset="-122"/>
                <a:ea typeface="微软雅黑" panose="020B0503020204020204" charset="-122"/>
              </a:rPr>
              <a:t>雪中卖完十双鞋</a:t>
            </a:r>
          </a:p>
          <a:p>
            <a:pPr>
              <a:lnSpc>
                <a:spcPct val="200000"/>
              </a:lnSpc>
            </a:pPr>
            <a:r>
              <a:rPr lang="zh-CN" altLang="en-US" sz="2100">
                <a:latin typeface="微软雅黑" panose="020B0503020204020204" charset="-122"/>
                <a:ea typeface="微软雅黑" panose="020B0503020204020204" charset="-122"/>
              </a:rPr>
              <a:t>卖掉脚上的鞋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/>
      <p:bldP spid="3" grpId="0" bldLvl="0" animBg="1"/>
      <p:bldP spid="4" grpId="0" bldLvl="0" animBg="1"/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922380" y="339537"/>
            <a:ext cx="4267004" cy="758066"/>
            <a:chOff x="7707" y="868"/>
            <a:chExt cx="6963" cy="1591"/>
          </a:xfrm>
        </p:grpSpPr>
        <p:sp>
          <p:nvSpPr>
            <p:cNvPr id="11" name="圆角矩形 10"/>
            <p:cNvSpPr/>
            <p:nvPr/>
          </p:nvSpPr>
          <p:spPr>
            <a:xfrm>
              <a:off x="8632" y="1171"/>
              <a:ext cx="6038" cy="1058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r>
                <a:rPr lang="zh-CN" altLang="en-US" sz="2400" noProof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描写不怕苦不怕累的句子</a:t>
              </a:r>
            </a:p>
          </p:txBody>
        </p:sp>
        <p:pic>
          <p:nvPicPr>
            <p:cNvPr id="162819" name="图片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707" y="868"/>
              <a:ext cx="1256" cy="159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" name="文本框 2"/>
          <p:cNvSpPr txBox="1"/>
          <p:nvPr/>
        </p:nvSpPr>
        <p:spPr>
          <a:xfrm>
            <a:off x="667919" y="1223141"/>
            <a:ext cx="8031047" cy="329993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b="1" dirty="0">
                <a:latin typeface="+mn-ea"/>
                <a:ea typeface="+mn-ea"/>
              </a:rPr>
              <a:t>1.</a:t>
            </a:r>
            <a:r>
              <a:rPr sz="2100" b="1" dirty="0">
                <a:latin typeface="+mn-ea"/>
                <a:ea typeface="+mn-ea"/>
              </a:rPr>
              <a:t>有困难是坏事也是好事，困难会逼着人想办法，困难环境能锻炼出人才来，因此，应该迎着困难前进。</a:t>
            </a:r>
          </a:p>
          <a:p>
            <a:pPr>
              <a:lnSpc>
                <a:spcPct val="200000"/>
              </a:lnSpc>
            </a:pPr>
            <a:r>
              <a:rPr lang="en-US" altLang="zh-CN" sz="2100" b="1" dirty="0">
                <a:latin typeface="+mn-ea"/>
                <a:ea typeface="+mn-ea"/>
              </a:rPr>
              <a:t>2.</a:t>
            </a:r>
            <a:r>
              <a:rPr sz="2100" b="1" dirty="0">
                <a:latin typeface="+mn-ea"/>
                <a:ea typeface="+mn-ea"/>
              </a:rPr>
              <a:t>苦难是孕育在珠蚌成年累月而不言放弃的等待，是幼海龟们为争取生存的权利破壳后一往无前的决心，苦难是小草的岁岁枯荣，必须保持生命的活力，也是松柏经历岁月的雕琢的见证。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4332" y="573405"/>
            <a:ext cx="4742974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一、填上合适的量词。</a:t>
            </a:r>
          </a:p>
        </p:txBody>
      </p:sp>
      <p:sp>
        <p:nvSpPr>
          <p:cNvPr id="5" name="TextBox 16"/>
          <p:cNvSpPr txBox="1"/>
          <p:nvPr/>
        </p:nvSpPr>
        <p:spPr>
          <a:xfrm>
            <a:off x="2346960" y="2299335"/>
            <a:ext cx="56340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只 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634014" y="1393508"/>
            <a:ext cx="6057424" cy="265366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（   ）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收入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           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（   ）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芦花鞋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         </a:t>
            </a:r>
          </a:p>
          <a:p>
            <a:pPr>
              <a:lnSpc>
                <a:spcPct val="200000"/>
              </a:lnSpc>
            </a:pP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     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大口袋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        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（   ）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稻草香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     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</a:p>
          <a:p>
            <a:pPr>
              <a:lnSpc>
                <a:spcPct val="200000"/>
              </a:lnSpc>
            </a:pP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（   ）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鸟窝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               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（   ）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钱</a:t>
            </a:r>
            <a:endParaRPr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（   ）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大雪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  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（   ）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行人</a:t>
            </a:r>
          </a:p>
        </p:txBody>
      </p:sp>
      <p:sp>
        <p:nvSpPr>
          <p:cNvPr id="8" name="Title 6"/>
          <p:cNvSpPr txBox="1"/>
          <p:nvPr>
            <p:custDataLst>
              <p:tags r:id="rId1"/>
            </p:custDataLst>
          </p:nvPr>
        </p:nvSpPr>
        <p:spPr>
          <a:xfrm>
            <a:off x="2396490" y="1587342"/>
            <a:ext cx="513874" cy="473869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54000" tIns="27146" rIns="54000" bIns="27146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SzPct val="100000"/>
            </a:pPr>
            <a:r>
              <a:rPr lang="zh-CN" altLang="en-US" sz="2100" spc="240" dirty="0">
                <a:ln w="3175">
                  <a:noFill/>
                  <a:prstDash val="dash"/>
                </a:ln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份</a:t>
            </a:r>
          </a:p>
        </p:txBody>
      </p:sp>
      <p:sp>
        <p:nvSpPr>
          <p:cNvPr id="6" name="Title 6"/>
          <p:cNvSpPr txBox="1"/>
          <p:nvPr>
            <p:custDataLst>
              <p:tags r:id="rId2"/>
            </p:custDataLst>
          </p:nvPr>
        </p:nvSpPr>
        <p:spPr>
          <a:xfrm>
            <a:off x="5632133" y="1587342"/>
            <a:ext cx="527685" cy="473869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54000" tIns="27146" rIns="54000" bIns="27146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SzPct val="100000"/>
            </a:pPr>
            <a:r>
              <a:rPr lang="zh-CN" altLang="en-US" sz="2100" spc="240" dirty="0">
                <a:ln w="3175">
                  <a:noFill/>
                  <a:prstDash val="dash"/>
                </a:ln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双</a:t>
            </a:r>
          </a:p>
        </p:txBody>
      </p:sp>
      <p:sp>
        <p:nvSpPr>
          <p:cNvPr id="2" name="TextBox 16"/>
          <p:cNvSpPr txBox="1"/>
          <p:nvPr/>
        </p:nvSpPr>
        <p:spPr>
          <a:xfrm>
            <a:off x="5632133" y="2299335"/>
            <a:ext cx="546259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股</a:t>
            </a:r>
          </a:p>
        </p:txBody>
      </p:sp>
      <p:sp>
        <p:nvSpPr>
          <p:cNvPr id="7" name="TextBox 16"/>
          <p:cNvSpPr txBox="1"/>
          <p:nvPr/>
        </p:nvSpPr>
        <p:spPr>
          <a:xfrm>
            <a:off x="2364105" y="2940844"/>
            <a:ext cx="546259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</a:p>
        </p:txBody>
      </p:sp>
      <p:sp>
        <p:nvSpPr>
          <p:cNvPr id="9" name="TextBox 16"/>
          <p:cNvSpPr txBox="1"/>
          <p:nvPr/>
        </p:nvSpPr>
        <p:spPr>
          <a:xfrm>
            <a:off x="5676424" y="2940844"/>
            <a:ext cx="43910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把</a:t>
            </a:r>
          </a:p>
        </p:txBody>
      </p:sp>
      <p:sp>
        <p:nvSpPr>
          <p:cNvPr id="11" name="TextBox 16"/>
          <p:cNvSpPr txBox="1"/>
          <p:nvPr/>
        </p:nvSpPr>
        <p:spPr>
          <a:xfrm>
            <a:off x="2364106" y="3587115"/>
            <a:ext cx="585311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场</a:t>
            </a:r>
          </a:p>
        </p:txBody>
      </p:sp>
      <p:sp>
        <p:nvSpPr>
          <p:cNvPr id="13" name="TextBox 16"/>
          <p:cNvSpPr txBox="1"/>
          <p:nvPr/>
        </p:nvSpPr>
        <p:spPr>
          <a:xfrm>
            <a:off x="5663565" y="3587115"/>
            <a:ext cx="482918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10" grpId="0"/>
      <p:bldP spid="8" grpId="0"/>
      <p:bldP spid="6" grpId="0"/>
      <p:bldP spid="2" grpId="1"/>
      <p:bldP spid="7" grpId="1"/>
      <p:bldP spid="9" grpId="1"/>
      <p:bldP spid="11" grpId="1"/>
      <p:bldP spid="13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1059" y="552689"/>
            <a:ext cx="4742974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二、填上合适的词语。</a:t>
            </a:r>
          </a:p>
        </p:txBody>
      </p:sp>
      <p:sp>
        <p:nvSpPr>
          <p:cNvPr id="5" name="TextBox 16"/>
          <p:cNvSpPr txBox="1"/>
          <p:nvPr/>
        </p:nvSpPr>
        <p:spPr>
          <a:xfrm>
            <a:off x="2346960" y="2305526"/>
            <a:ext cx="712470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蓬松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935957" y="1393508"/>
            <a:ext cx="6057424" cy="265366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（    ）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的鸟窝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   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（    ）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的日子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         </a:t>
            </a:r>
          </a:p>
          <a:p>
            <a:pPr>
              <a:lnSpc>
                <a:spcPct val="200000"/>
              </a:lnSpc>
            </a:pP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（      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的芦花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          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（    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的稻草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    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</a:p>
          <a:p>
            <a:pPr>
              <a:lnSpc>
                <a:spcPct val="200000"/>
              </a:lnSpc>
            </a:pP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（    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的绒毛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（     ）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的街面</a:t>
            </a:r>
            <a:endParaRPr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（    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地抛落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          （     ）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地寻觅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" name="Title 6"/>
          <p:cNvSpPr txBox="1"/>
          <p:nvPr>
            <p:custDataLst>
              <p:tags r:id="rId1"/>
            </p:custDataLst>
          </p:nvPr>
        </p:nvSpPr>
        <p:spPr>
          <a:xfrm>
            <a:off x="2346961" y="1587342"/>
            <a:ext cx="844391" cy="473869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54000" tIns="27146" rIns="54000" bIns="27146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SzPct val="100000"/>
            </a:pPr>
            <a:r>
              <a:rPr lang="zh-CN" altLang="en-US" sz="2100" spc="240" dirty="0">
                <a:ln w="3175">
                  <a:noFill/>
                  <a:prstDash val="dash"/>
                </a:ln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暖和</a:t>
            </a:r>
          </a:p>
        </p:txBody>
      </p:sp>
      <p:sp>
        <p:nvSpPr>
          <p:cNvPr id="6" name="Title 6"/>
          <p:cNvSpPr txBox="1"/>
          <p:nvPr>
            <p:custDataLst>
              <p:tags r:id="rId2"/>
            </p:custDataLst>
          </p:nvPr>
        </p:nvSpPr>
        <p:spPr>
          <a:xfrm>
            <a:off x="5128737" y="1587342"/>
            <a:ext cx="849154" cy="473869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54000" tIns="27146" rIns="54000" bIns="27146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SzPct val="100000"/>
            </a:pPr>
            <a:r>
              <a:rPr lang="zh-CN" altLang="en-US" sz="2100" spc="240" dirty="0">
                <a:ln w="3175">
                  <a:noFill/>
                  <a:prstDash val="dash"/>
                </a:ln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难忘</a:t>
            </a:r>
          </a:p>
        </p:txBody>
      </p:sp>
      <p:sp>
        <p:nvSpPr>
          <p:cNvPr id="2" name="TextBox 16"/>
          <p:cNvSpPr txBox="1"/>
          <p:nvPr/>
        </p:nvSpPr>
        <p:spPr>
          <a:xfrm>
            <a:off x="5119212" y="3587115"/>
            <a:ext cx="85772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不停</a:t>
            </a:r>
          </a:p>
        </p:txBody>
      </p:sp>
      <p:sp>
        <p:nvSpPr>
          <p:cNvPr id="7" name="TextBox 16"/>
          <p:cNvSpPr txBox="1"/>
          <p:nvPr/>
        </p:nvSpPr>
        <p:spPr>
          <a:xfrm>
            <a:off x="2346961" y="2940844"/>
            <a:ext cx="71294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细软</a:t>
            </a:r>
          </a:p>
        </p:txBody>
      </p:sp>
      <p:sp>
        <p:nvSpPr>
          <p:cNvPr id="9" name="TextBox 16"/>
          <p:cNvSpPr txBox="1"/>
          <p:nvPr/>
        </p:nvSpPr>
        <p:spPr>
          <a:xfrm>
            <a:off x="5128736" y="2940844"/>
            <a:ext cx="73247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空寂</a:t>
            </a:r>
          </a:p>
        </p:txBody>
      </p:sp>
      <p:sp>
        <p:nvSpPr>
          <p:cNvPr id="11" name="TextBox 16"/>
          <p:cNvSpPr txBox="1"/>
          <p:nvPr/>
        </p:nvSpPr>
        <p:spPr>
          <a:xfrm>
            <a:off x="2317909" y="3587115"/>
            <a:ext cx="741521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成团</a:t>
            </a:r>
          </a:p>
        </p:txBody>
      </p:sp>
      <p:sp>
        <p:nvSpPr>
          <p:cNvPr id="13" name="TextBox 16"/>
          <p:cNvSpPr txBox="1"/>
          <p:nvPr/>
        </p:nvSpPr>
        <p:spPr>
          <a:xfrm>
            <a:off x="5139214" y="2305526"/>
            <a:ext cx="721995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金黄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10" grpId="0"/>
      <p:bldP spid="8" grpId="0"/>
      <p:bldP spid="6" grpId="0"/>
      <p:bldP spid="2" grpId="1"/>
      <p:bldP spid="7" grpId="1"/>
      <p:bldP spid="9" grpId="1"/>
      <p:bldP spid="11" grpId="1"/>
      <p:bldP spid="1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6" name="图片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903" y="938212"/>
            <a:ext cx="3028950" cy="248245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813" y="1329929"/>
            <a:ext cx="686991" cy="8929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文本框 3"/>
          <p:cNvSpPr txBox="1"/>
          <p:nvPr/>
        </p:nvSpPr>
        <p:spPr>
          <a:xfrm>
            <a:off x="3205605" y="2131371"/>
            <a:ext cx="3546826" cy="89915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5"/>
                  <a:stretch>
                    <a:fillRect/>
                  </a:stretch>
                </a:blipFill>
                <a:latin typeface="黑体" panose="02010609060101010101" charset="-122"/>
                <a:ea typeface="黑体" panose="02010609060101010101" charset="-122"/>
              </a:rPr>
              <a:t>感谢观看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117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95325" y="1322070"/>
            <a:ext cx="7178993" cy="2818448"/>
            <a:chOff x="1460" y="2776"/>
            <a:chExt cx="15074" cy="591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60" y="2776"/>
              <a:ext cx="8262" cy="5621"/>
            </a:xfrm>
            <a:prstGeom prst="round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86" t="3365"/>
            <a:stretch>
              <a:fillRect/>
            </a:stretch>
          </p:blipFill>
          <p:spPr>
            <a:xfrm>
              <a:off x="10292" y="2776"/>
              <a:ext cx="6243" cy="5918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128713" y="1200150"/>
            <a:ext cx="7362349" cy="2743200"/>
            <a:chOff x="2370" y="2520"/>
            <a:chExt cx="15459" cy="576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0" y="2520"/>
              <a:ext cx="7425" cy="5760"/>
            </a:xfrm>
            <a:prstGeom prst="round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lum bright="6000"/>
            </a:blip>
            <a:stretch>
              <a:fillRect/>
            </a:stretch>
          </p:blipFill>
          <p:spPr>
            <a:xfrm>
              <a:off x="9795" y="2780"/>
              <a:ext cx="8035" cy="5380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81512" y="475298"/>
            <a:ext cx="4289108" cy="329993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商场、超市中有各种款式、各种颜色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的鞋子，这一双双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漂亮的鞋子令我们眼花缭乱。这节课，我们跟着作家曹文轩一起去欣赏一款与众不同的鞋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芦花鞋！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386" y="1195993"/>
            <a:ext cx="3911918" cy="300704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0"/>
          <a:stretch>
            <a:fillRect/>
          </a:stretch>
        </p:blipFill>
        <p:spPr>
          <a:xfrm>
            <a:off x="93345" y="252889"/>
            <a:ext cx="8957310" cy="4822984"/>
          </a:xfrm>
          <a:prstGeom prst="roundRect">
            <a:avLst/>
          </a:prstGeom>
        </p:spPr>
      </p:pic>
      <p:sp>
        <p:nvSpPr>
          <p:cNvPr id="43010" name="文本框 2"/>
          <p:cNvSpPr txBox="1"/>
          <p:nvPr/>
        </p:nvSpPr>
        <p:spPr>
          <a:xfrm>
            <a:off x="3412808" y="367189"/>
            <a:ext cx="1987391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芦 花 鞋</a:t>
            </a: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    曹文轩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/>
          <p:nvPr/>
        </p:nvSpPr>
        <p:spPr>
          <a:xfrm>
            <a:off x="845344" y="1289686"/>
            <a:ext cx="5289233" cy="3397091"/>
          </a:xfrm>
          <a:prstGeom prst="rect">
            <a:avLst/>
          </a:prstGeom>
        </p:spPr>
        <p:txBody>
          <a:bodyPr lIns="68580" tIns="34290" rIns="68580" bIns="34290"/>
          <a:lstStyle/>
          <a:p>
            <a:pPr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Font typeface="Arial" panose="020B0604020202020204" pitchFamily="34" charset="0"/>
              <a:defRPr/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曹文轩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（1954年1月—），出生于江苏盐城，中国儿童文学作家。任北京作家协会副主席，当代文学教研室主任、中国作家协会儿童文学委员会委员。</a:t>
            </a:r>
          </a:p>
          <a:p>
            <a:pPr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Font typeface="Arial" panose="020B0604020202020204" pitchFamily="34" charset="0"/>
              <a:defRPr/>
            </a:pP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主要作品：《根鸟》《草房子》《山羊不吃天堂草》《青铜葵花》等。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45357" y="694135"/>
            <a:ext cx="1707356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作者简介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6509" y="1573530"/>
            <a:ext cx="1843088" cy="2542699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411504" y="2082165"/>
            <a:ext cx="580073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700" b="1" dirty="0" err="1">
                <a:latin typeface="Pinyin Adjust" panose="02000500000000000000" charset="0"/>
                <a:ea typeface="GB Pinyinok-B" pitchFamily="2" charset="-122"/>
              </a:rPr>
              <a:t>yí</a:t>
            </a:r>
          </a:p>
        </p:txBody>
      </p:sp>
      <p:sp>
        <p:nvSpPr>
          <p:cNvPr id="10" name="矩形 9"/>
          <p:cNvSpPr/>
          <p:nvPr/>
        </p:nvSpPr>
        <p:spPr>
          <a:xfrm>
            <a:off x="6418421" y="2082165"/>
            <a:ext cx="771525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700" b="1" dirty="0" err="1">
                <a:latin typeface="Pinyin Adjust" panose="02000500000000000000" charset="0"/>
                <a:ea typeface="GB Pinyinok-B" pitchFamily="2" charset="-122"/>
              </a:rPr>
              <a:t>wū</a:t>
            </a:r>
          </a:p>
        </p:txBody>
      </p:sp>
      <p:sp>
        <p:nvSpPr>
          <p:cNvPr id="11" name="矩形 10"/>
          <p:cNvSpPr/>
          <p:nvPr/>
        </p:nvSpPr>
        <p:spPr>
          <a:xfrm>
            <a:off x="7464267" y="2081927"/>
            <a:ext cx="702469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en-US" altLang="zh-CN" sz="2700" b="1" dirty="0" err="1">
                <a:latin typeface="Pinyin Adjust" panose="02000500000000000000" charset="0"/>
                <a:ea typeface="GB Pinyinok-B" pitchFamily="2" charset="-122"/>
              </a:rPr>
              <a:t>xiè</a:t>
            </a:r>
          </a:p>
        </p:txBody>
      </p:sp>
      <p:sp>
        <p:nvSpPr>
          <p:cNvPr id="15" name="矩形 14"/>
          <p:cNvSpPr/>
          <p:nvPr/>
        </p:nvSpPr>
        <p:spPr>
          <a:xfrm>
            <a:off x="1236346" y="2082165"/>
            <a:ext cx="794861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700" b="1" dirty="0" err="1">
                <a:latin typeface="Pinyin Adjust" panose="02000500000000000000" charset="0"/>
                <a:ea typeface="GB Pinyinok-B" pitchFamily="2" charset="-122"/>
              </a:rPr>
              <a:t>cuō</a:t>
            </a:r>
          </a:p>
        </p:txBody>
      </p:sp>
      <p:sp>
        <p:nvSpPr>
          <p:cNvPr id="37" name="矩形 36"/>
          <p:cNvSpPr/>
          <p:nvPr/>
        </p:nvSpPr>
        <p:spPr>
          <a:xfrm>
            <a:off x="3435192" y="2082165"/>
            <a:ext cx="629126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700" b="1" dirty="0" err="1">
                <a:latin typeface="Pinyin Adjust" panose="02000500000000000000" charset="0"/>
                <a:ea typeface="GB Pinyinok-B" pitchFamily="2" charset="-122"/>
              </a:rPr>
              <a:t>q</a:t>
            </a:r>
            <a:r>
              <a:rPr lang="en-US" altLang="zh-CN" sz="2700" b="1" dirty="0" err="1">
                <a:latin typeface="Pinyin Adjust" panose="02000500000000000000" charset="0"/>
                <a:ea typeface="GB Pinyinok-B" pitchFamily="2" charset="-122"/>
                <a:sym typeface="+mn-ea"/>
              </a:rPr>
              <a:t>í</a:t>
            </a:r>
            <a:endParaRPr lang="en-US" altLang="zh-CN" sz="2700" b="1" dirty="0" err="1">
              <a:latin typeface="Pinyin Adjust" panose="02000500000000000000" charset="0"/>
              <a:ea typeface="GB Pinyinok-B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919062" y="642462"/>
            <a:ext cx="1942624" cy="50434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500" name="TextBox 21"/>
          <p:cNvSpPr txBox="1"/>
          <p:nvPr/>
        </p:nvSpPr>
        <p:spPr>
          <a:xfrm>
            <a:off x="1263492" y="2843213"/>
            <a:ext cx="6903244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2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搓     </a:t>
            </a:r>
            <a:r>
              <a:rPr lang="zh-CN" altLang="en-US" sz="3200" b="1" dirty="0">
                <a:solidFill>
                  <a:srgbClr val="E04236"/>
                </a:solidFill>
                <a:latin typeface="+mn-ea"/>
                <a:ea typeface="+mn-ea"/>
              </a:rPr>
              <a:t>葵</a:t>
            </a:r>
            <a:r>
              <a:rPr lang="zh-CN" altLang="en-US" sz="32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     </a:t>
            </a:r>
            <a:r>
              <a:rPr lang="zh-CN" altLang="en-US" sz="3200" b="1" dirty="0">
                <a:solidFill>
                  <a:srgbClr val="E04236"/>
                </a:solidFill>
                <a:latin typeface="+mn-ea"/>
                <a:ea typeface="+mn-ea"/>
              </a:rPr>
              <a:t>祈</a:t>
            </a:r>
            <a:r>
              <a:rPr lang="zh-CN" altLang="en-US" sz="32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     遗    憾     污     屑             </a:t>
            </a:r>
            <a:endParaRPr lang="zh-CN" altLang="en-US" sz="3200" b="1" dirty="0">
              <a:solidFill>
                <a:srgbClr val="E04236"/>
              </a:solidFill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70296" y="2082165"/>
            <a:ext cx="742950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700" b="1" dirty="0" err="1">
                <a:latin typeface="Pinyin Adjust" panose="02000500000000000000" charset="0"/>
                <a:ea typeface="GB Pinyinok-B" pitchFamily="2" charset="-122"/>
              </a:rPr>
              <a:t>kuí</a:t>
            </a:r>
          </a:p>
        </p:txBody>
      </p:sp>
      <p:sp>
        <p:nvSpPr>
          <p:cNvPr id="6" name="矩形 5"/>
          <p:cNvSpPr/>
          <p:nvPr/>
        </p:nvSpPr>
        <p:spPr>
          <a:xfrm>
            <a:off x="5348764" y="2082165"/>
            <a:ext cx="712470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700" b="1" dirty="0" err="1">
                <a:latin typeface="Pinyin Adjust" panose="02000500000000000000" charset="0"/>
                <a:ea typeface="GB Pinyinok-B" pitchFamily="2" charset="-122"/>
              </a:rPr>
              <a:t>hàn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5" grpId="0"/>
      <p:bldP spid="37" grpId="0"/>
      <p:bldP spid="63500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424339" y="584835"/>
            <a:ext cx="1628775" cy="504825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b="1" noProof="1">
                <a:latin typeface="微软雅黑" panose="020B0503020204020204" charset="-122"/>
                <a:ea typeface="微软雅黑" panose="020B0503020204020204" charset="-122"/>
              </a:rPr>
              <a:t>识字方法</a:t>
            </a:r>
          </a:p>
        </p:txBody>
      </p:sp>
      <p:sp>
        <p:nvSpPr>
          <p:cNvPr id="14" name="TextBox 2"/>
          <p:cNvSpPr txBox="1"/>
          <p:nvPr/>
        </p:nvSpPr>
        <p:spPr>
          <a:xfrm>
            <a:off x="3606165" y="831771"/>
            <a:ext cx="1965960" cy="43767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加一加识记法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55094" y="1461612"/>
            <a:ext cx="3789045" cy="297703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差 +  扌= 搓          组词：搓手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斤 + 礻 = 祈          组词：祈求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贵 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+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辶 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=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遗          组词：遗产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感 +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忄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= 憾          组词：遗憾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亏 + 氵 = 污          组词：污染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肖 + 尸 = 屑          组词：纸屑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_INDEX" val="0"/>
  <p:tag name="KSO_WM_UNIT_PRESET_TEXT_LEN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OneParaText2_6*f*1"/>
  <p:tag name="KSO_WM_TEMPLATE_CATEGORY" val="OneParaText"/>
  <p:tag name="KSO_WM_TEMPLATE_INDEX" val="2"/>
  <p:tag name="KSO_WM_UNIT_LAYERLEVEL" val="1"/>
  <p:tag name="KSO_WM_TAG_VERSION" val="1.0"/>
  <p:tag name="KSO_WM_BEAUTIFY_FLAG" val="#wm#"/>
  <p:tag name="KSO_WM_UNIT_TEXTBOXSTYLE_GUID" val="{ccb4cc9c-0cf5-47c4-b325-6b0d5b4c2362}"/>
  <p:tag name="KSO_WM_UNIT_TEXTBOXSTYLE_INDEX" val="6"/>
  <p:tag name="KSO_WM_UNIT_TEXTBOXSTYLE_TYPE" val="OneParaTitl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_INDEX" val="0"/>
  <p:tag name="KSO_WM_UNIT_PRESET_TEXT_LEN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OneParaText2_6*f*1"/>
  <p:tag name="KSO_WM_TEMPLATE_CATEGORY" val="OneParaText"/>
  <p:tag name="KSO_WM_TEMPLATE_INDEX" val="2"/>
  <p:tag name="KSO_WM_UNIT_LAYERLEVEL" val="1"/>
  <p:tag name="KSO_WM_TAG_VERSION" val="1.0"/>
  <p:tag name="KSO_WM_BEAUTIFY_FLAG" val="#wm#"/>
  <p:tag name="KSO_WM_UNIT_TEXTBOXSTYLE_GUID" val="{d4ea2e9a-e58c-4769-82ef-601022777ec8}"/>
  <p:tag name="KSO_WM_UNIT_TEXTBOXSTYLE_INDEX" val="6"/>
  <p:tag name="KSO_WM_UNIT_TEXTBOXSTYLE_TYPE" val="OneParaTitl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_INDEX" val="0"/>
  <p:tag name="KSO_WM_UNIT_PRESET_TEXT_LEN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OneParaText2_6*f*1"/>
  <p:tag name="KSO_WM_TEMPLATE_CATEGORY" val="OneParaText"/>
  <p:tag name="KSO_WM_TEMPLATE_INDEX" val="2"/>
  <p:tag name="KSO_WM_UNIT_LAYERLEVEL" val="1"/>
  <p:tag name="KSO_WM_TAG_VERSION" val="1.0"/>
  <p:tag name="KSO_WM_BEAUTIFY_FLAG" val="#wm#"/>
  <p:tag name="KSO_WM_UNIT_TEXTBOXSTYLE_GUID" val="{ccb4cc9c-0cf5-47c4-b325-6b0d5b4c2362}"/>
  <p:tag name="KSO_WM_UNIT_TEXTBOXSTYLE_INDEX" val="6"/>
  <p:tag name="KSO_WM_UNIT_TEXTBOXSTYLE_TYPE" val="OneParaTitl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_INDEX" val="0"/>
  <p:tag name="KSO_WM_UNIT_PRESET_TEXT_LEN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OneParaText2_6*f*1"/>
  <p:tag name="KSO_WM_TEMPLATE_CATEGORY" val="OneParaText"/>
  <p:tag name="KSO_WM_TEMPLATE_INDEX" val="2"/>
  <p:tag name="KSO_WM_UNIT_LAYERLEVEL" val="1"/>
  <p:tag name="KSO_WM_TAG_VERSION" val="1.0"/>
  <p:tag name="KSO_WM_BEAUTIFY_FLAG" val="#wm#"/>
  <p:tag name="KSO_WM_UNIT_TEXTBOXSTYLE_GUID" val="{d4ea2e9a-e58c-4769-82ef-601022777ec8}"/>
  <p:tag name="KSO_WM_UNIT_TEXTBOXSTYLE_INDEX" val="6"/>
  <p:tag name="KSO_WM_UNIT_TEXTBOXSTYLE_TYPE" val="OnePara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1077</Words>
  <Application>Microsoft Office PowerPoint</Application>
  <PresentationFormat>全屏显示(16:9)</PresentationFormat>
  <Paragraphs>130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GB Pinyinok-B</vt:lpstr>
      <vt:lpstr>Meiryo</vt:lpstr>
      <vt:lpstr>黑体</vt:lpstr>
      <vt:lpstr>华文楷体</vt:lpstr>
      <vt:lpstr>华文新魏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2019-01-28T06:44:00Z</dcterms:created>
  <dcterms:modified xsi:type="dcterms:W3CDTF">2021-09-24T02:00:41Z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