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30"/>
  </p:notesMasterIdLst>
  <p:sldIdLst>
    <p:sldId id="258" r:id="rId3"/>
    <p:sldId id="256" r:id="rId4"/>
    <p:sldId id="259" r:id="rId5"/>
    <p:sldId id="495" r:id="rId6"/>
    <p:sldId id="496" r:id="rId7"/>
    <p:sldId id="497" r:id="rId8"/>
    <p:sldId id="498" r:id="rId9"/>
    <p:sldId id="500" r:id="rId10"/>
    <p:sldId id="499" r:id="rId11"/>
    <p:sldId id="501" r:id="rId12"/>
    <p:sldId id="502" r:id="rId13"/>
    <p:sldId id="503" r:id="rId14"/>
    <p:sldId id="504" r:id="rId15"/>
    <p:sldId id="505" r:id="rId16"/>
    <p:sldId id="506" r:id="rId17"/>
    <p:sldId id="507" r:id="rId18"/>
    <p:sldId id="508" r:id="rId19"/>
    <p:sldId id="509" r:id="rId20"/>
    <p:sldId id="510" r:id="rId21"/>
    <p:sldId id="511" r:id="rId22"/>
    <p:sldId id="512" r:id="rId23"/>
    <p:sldId id="513" r:id="rId24"/>
    <p:sldId id="514" r:id="rId25"/>
    <p:sldId id="515" r:id="rId26"/>
    <p:sldId id="516" r:id="rId27"/>
    <p:sldId id="257" r:id="rId28"/>
    <p:sldId id="517" r:id="rId29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B0068DA9-1C19-4169-ACF1-F75DD31E0EBD}" type="datetimeFigureOut">
              <a:rPr lang="zh-CN" altLang="en-US" smtClean="0"/>
              <a:t>2021/9/24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61988FC9-C6A7-4366-9AF5-EE4975D23210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5120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92695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6501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514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7163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27127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7304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72747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45881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2483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6185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6899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2582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49739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73131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382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02109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87470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32393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540441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0234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6398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595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85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7651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02296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5403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88FC9-C6A7-4366-9AF5-EE4975D2321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4709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  <p:sp>
        <p:nvSpPr>
          <p:cNvPr id="8" name="矩形 7"/>
          <p:cNvSpPr/>
          <p:nvPr userDrawn="1"/>
        </p:nvSpPr>
        <p:spPr>
          <a:xfrm>
            <a:off x="502574" y="20692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279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1921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247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52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8639146" y="4676775"/>
            <a:ext cx="504854" cy="318611"/>
            <a:chOff x="11449050" y="6191643"/>
            <a:chExt cx="742950" cy="468871"/>
          </a:xfrm>
        </p:grpSpPr>
        <p:sp>
          <p:nvSpPr>
            <p:cNvPr id="9" name="箭头: 五边形 8"/>
            <p:cNvSpPr/>
            <p:nvPr userDrawn="1"/>
          </p:nvSpPr>
          <p:spPr>
            <a:xfrm rot="10800000">
              <a:off x="11449050" y="6378705"/>
              <a:ext cx="742950" cy="281809"/>
            </a:xfrm>
            <a:prstGeom prst="homePlate">
              <a:avLst/>
            </a:prstGeom>
            <a:solidFill>
              <a:srgbClr val="403836">
                <a:alpha val="5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箭头: 五边形 9"/>
            <p:cNvSpPr/>
            <p:nvPr userDrawn="1"/>
          </p:nvSpPr>
          <p:spPr>
            <a:xfrm rot="10800000">
              <a:off x="11610402" y="6191643"/>
              <a:ext cx="581598" cy="220607"/>
            </a:xfrm>
            <a:prstGeom prst="homePlate">
              <a:avLst/>
            </a:prstGeom>
            <a:solidFill>
              <a:srgbClr val="4038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1" name="组合 10"/>
          <p:cNvGrpSpPr/>
          <p:nvPr userDrawn="1"/>
        </p:nvGrpSpPr>
        <p:grpSpPr>
          <a:xfrm rot="10800000">
            <a:off x="0" y="0"/>
            <a:ext cx="342900" cy="799491"/>
            <a:chOff x="11080812" y="2484120"/>
            <a:chExt cx="1111188" cy="2590800"/>
          </a:xfrm>
        </p:grpSpPr>
        <p:sp>
          <p:nvSpPr>
            <p:cNvPr id="12" name="任意多边形: 形状 11"/>
            <p:cNvSpPr/>
            <p:nvPr userDrawn="1"/>
          </p:nvSpPr>
          <p:spPr>
            <a:xfrm>
              <a:off x="11080812" y="2852544"/>
              <a:ext cx="1111188" cy="2222376"/>
            </a:xfrm>
            <a:custGeom>
              <a:avLst/>
              <a:gdLst>
                <a:gd name="connsiteX0" fmla="*/ 1524000 w 1524000"/>
                <a:gd name="connsiteY0" fmla="*/ 0 h 3048000"/>
                <a:gd name="connsiteX1" fmla="*/ 1524000 w 1524000"/>
                <a:gd name="connsiteY1" fmla="*/ 3048000 h 3048000"/>
                <a:gd name="connsiteX2" fmla="*/ 0 w 1524000"/>
                <a:gd name="connsiteY2" fmla="*/ 1524000 h 304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4000" h="3048000">
                  <a:moveTo>
                    <a:pt x="1524000" y="0"/>
                  </a:moveTo>
                  <a:lnTo>
                    <a:pt x="1524000" y="3048000"/>
                  </a:lnTo>
                  <a:lnTo>
                    <a:pt x="0" y="1524000"/>
                  </a:lnTo>
                  <a:close/>
                </a:path>
              </a:pathLst>
            </a:custGeom>
            <a:solidFill>
              <a:srgbClr val="403836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: 形状 12"/>
            <p:cNvSpPr/>
            <p:nvPr userDrawn="1"/>
          </p:nvSpPr>
          <p:spPr>
            <a:xfrm>
              <a:off x="11262360" y="2484120"/>
              <a:ext cx="929640" cy="1859280"/>
            </a:xfrm>
            <a:custGeom>
              <a:avLst/>
              <a:gdLst>
                <a:gd name="connsiteX0" fmla="*/ 914400 w 914400"/>
                <a:gd name="connsiteY0" fmla="*/ 0 h 1828800"/>
                <a:gd name="connsiteX1" fmla="*/ 914400 w 914400"/>
                <a:gd name="connsiteY1" fmla="*/ 1828800 h 1828800"/>
                <a:gd name="connsiteX2" fmla="*/ 0 w 914400"/>
                <a:gd name="connsiteY2" fmla="*/ 91440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4400" h="1828800">
                  <a:moveTo>
                    <a:pt x="914400" y="0"/>
                  </a:moveTo>
                  <a:lnTo>
                    <a:pt x="914400" y="182880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4038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136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620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615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881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757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370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279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519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213861" y="1371986"/>
            <a:ext cx="4738899" cy="1419213"/>
            <a:chOff x="410133" y="2543179"/>
            <a:chExt cx="5412107" cy="1892284"/>
          </a:xfrm>
        </p:grpSpPr>
        <p:sp>
          <p:nvSpPr>
            <p:cNvPr id="7" name="文本框 6"/>
            <p:cNvSpPr txBox="1"/>
            <p:nvPr/>
          </p:nvSpPr>
          <p:spPr>
            <a:xfrm>
              <a:off x="410133" y="2543179"/>
              <a:ext cx="5412107" cy="964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altLang="zh-CN" sz="4100" b="1" dirty="0">
                  <a:solidFill>
                    <a:srgbClr val="403836"/>
                  </a:solidFill>
                  <a:cs typeface="+mn-ea"/>
                  <a:sym typeface="+mn-lt"/>
                </a:rPr>
                <a:t>《</a:t>
              </a:r>
              <a:r>
                <a:rPr lang="zh-CN" altLang="en-US" sz="4100" b="1" dirty="0">
                  <a:solidFill>
                    <a:srgbClr val="403836"/>
                  </a:solidFill>
                  <a:cs typeface="+mn-ea"/>
                  <a:sym typeface="+mn-lt"/>
                </a:rPr>
                <a:t>我们家的男子汉</a:t>
              </a:r>
              <a:r>
                <a:rPr lang="en-US" altLang="zh-CN" sz="4100" b="1" dirty="0">
                  <a:solidFill>
                    <a:srgbClr val="403836"/>
                  </a:solidFill>
                  <a:cs typeface="+mn-ea"/>
                  <a:sym typeface="+mn-lt"/>
                </a:rPr>
                <a:t>》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837677" y="3707776"/>
              <a:ext cx="4557018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2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部编版语文课件 四年级下册</a:t>
              </a:r>
            </a:p>
          </p:txBody>
        </p:sp>
        <p:sp>
          <p:nvSpPr>
            <p:cNvPr id="10" name="矩形: 圆角 9"/>
            <p:cNvSpPr/>
            <p:nvPr/>
          </p:nvSpPr>
          <p:spPr>
            <a:xfrm rot="10800000" flipH="1" flipV="1">
              <a:off x="828764" y="4388395"/>
              <a:ext cx="4404619" cy="4706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>
                <a:defRPr/>
              </a:pPr>
              <a:endPara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6052555" y="3138029"/>
            <a:ext cx="1061509" cy="397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知识梳理</a:t>
            </a:r>
          </a:p>
        </p:txBody>
      </p:sp>
      <p:grpSp>
        <p:nvGrpSpPr>
          <p:cNvPr id="4" name="组合 46"/>
          <p:cNvGrpSpPr/>
          <p:nvPr/>
        </p:nvGrpSpPr>
        <p:grpSpPr>
          <a:xfrm>
            <a:off x="2107642" y="1563174"/>
            <a:ext cx="1790300" cy="493781"/>
            <a:chOff x="1722474" y="3710763"/>
            <a:chExt cx="7644810" cy="1135442"/>
          </a:xfrm>
        </p:grpSpPr>
        <p:sp>
          <p:nvSpPr>
            <p:cNvPr id="5" name="矩形 4"/>
            <p:cNvSpPr/>
            <p:nvPr/>
          </p:nvSpPr>
          <p:spPr>
            <a:xfrm>
              <a:off x="1916790" y="3784613"/>
              <a:ext cx="7359775" cy="10615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400" dirty="0">
                  <a:solidFill>
                    <a:srgbClr val="FF0000"/>
                  </a:solidFill>
                  <a:cs typeface="+mn-ea"/>
                  <a:sym typeface="+mn-lt"/>
                </a:rPr>
                <a:t>“我们家”</a:t>
              </a:r>
            </a:p>
          </p:txBody>
        </p:sp>
        <p:sp>
          <p:nvSpPr>
            <p:cNvPr id="6" name="圆角矩形 45"/>
            <p:cNvSpPr/>
            <p:nvPr/>
          </p:nvSpPr>
          <p:spPr>
            <a:xfrm>
              <a:off x="1722474" y="3710763"/>
              <a:ext cx="7644810" cy="1105786"/>
            </a:xfrm>
            <a:prstGeom prst="roundRect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4418323" y="2075842"/>
            <a:ext cx="3794765" cy="16204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“我们”不仅指作者王安忆，还包括她的亲属等人，体现了作者一家人对这个男子汉的深深喜爱的感情。</a:t>
            </a:r>
          </a:p>
        </p:txBody>
      </p:sp>
      <p:pic>
        <p:nvPicPr>
          <p:cNvPr id="8" name="图片 7" descr="851091_20151206235954097400_1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0252" y="2566460"/>
            <a:ext cx="3351065" cy="18878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知识梳理</a:t>
            </a:r>
          </a:p>
        </p:txBody>
      </p:sp>
      <p:grpSp>
        <p:nvGrpSpPr>
          <p:cNvPr id="9" name="组合 46"/>
          <p:cNvGrpSpPr/>
          <p:nvPr/>
        </p:nvGrpSpPr>
        <p:grpSpPr>
          <a:xfrm>
            <a:off x="2505984" y="1121401"/>
            <a:ext cx="3027999" cy="493781"/>
            <a:chOff x="1722474" y="3710763"/>
            <a:chExt cx="8022390" cy="1135442"/>
          </a:xfrm>
        </p:grpSpPr>
        <p:sp>
          <p:nvSpPr>
            <p:cNvPr id="10" name="矩形 9"/>
            <p:cNvSpPr/>
            <p:nvPr/>
          </p:nvSpPr>
          <p:spPr>
            <a:xfrm>
              <a:off x="1916792" y="3784613"/>
              <a:ext cx="7828072" cy="10615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400" dirty="0">
                  <a:solidFill>
                    <a:srgbClr val="FF0000"/>
                  </a:solidFill>
                  <a:cs typeface="+mn-ea"/>
                  <a:sym typeface="+mn-lt"/>
                </a:rPr>
                <a:t>“男子汉是指谁？”</a:t>
              </a:r>
            </a:p>
          </p:txBody>
        </p:sp>
        <p:sp>
          <p:nvSpPr>
            <p:cNvPr id="11" name="圆角矩形 43"/>
            <p:cNvSpPr/>
            <p:nvPr/>
          </p:nvSpPr>
          <p:spPr>
            <a:xfrm>
              <a:off x="1722474" y="3710763"/>
              <a:ext cx="7644810" cy="1105786"/>
            </a:xfrm>
            <a:prstGeom prst="roundRect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4190131" y="2711050"/>
            <a:ext cx="3254737" cy="69249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700" dirty="0">
                <a:solidFill>
                  <a:srgbClr val="FF0000"/>
                </a:solidFill>
                <a:cs typeface="+mn-ea"/>
                <a:sym typeface="+mn-lt"/>
              </a:rPr>
              <a:t>王安忆姐姐家的儿子</a:t>
            </a:r>
          </a:p>
        </p:txBody>
      </p:sp>
      <p:pic>
        <p:nvPicPr>
          <p:cNvPr id="13" name="图片 12" descr="7cbac48251484d88ad03bea333b6c972_th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6417" y="2108030"/>
            <a:ext cx="2246065" cy="24344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sp>
        <p:nvSpPr>
          <p:cNvPr id="8" name="矩形 7"/>
          <p:cNvSpPr/>
          <p:nvPr/>
        </p:nvSpPr>
        <p:spPr>
          <a:xfrm>
            <a:off x="2860066" y="1440753"/>
            <a:ext cx="2831544" cy="55399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根据要求，默读课文。</a:t>
            </a:r>
          </a:p>
        </p:txBody>
      </p:sp>
      <p:sp>
        <p:nvSpPr>
          <p:cNvPr id="14" name="矩形 13"/>
          <p:cNvSpPr/>
          <p:nvPr/>
        </p:nvSpPr>
        <p:spPr>
          <a:xfrm>
            <a:off x="2811122" y="2106409"/>
            <a:ext cx="5778642" cy="2008242"/>
          </a:xfrm>
          <a:prstGeom prst="rect">
            <a:avLst/>
          </a:prstGeom>
          <a:ln w="28575">
            <a:solidFill>
              <a:srgbClr val="0070C0"/>
            </a:solidFill>
            <a:prstDash val="dashDot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b="1" dirty="0">
                <a:solidFill>
                  <a:srgbClr val="0070C0"/>
                </a:solidFill>
                <a:cs typeface="+mn-ea"/>
                <a:sym typeface="+mn-lt"/>
              </a:rPr>
              <a:t>默读要求：</a:t>
            </a:r>
            <a:endParaRPr lang="en-US" altLang="zh-CN" sz="2100" b="1" dirty="0">
              <a:solidFill>
                <a:srgbClr val="0070C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100" b="1" dirty="0">
                <a:solidFill>
                  <a:srgbClr val="0070C0"/>
                </a:solidFill>
                <a:cs typeface="+mn-ea"/>
                <a:sym typeface="+mn-lt"/>
              </a:rPr>
              <a:t>1.</a:t>
            </a:r>
            <a:r>
              <a:rPr lang="zh-CN" altLang="en-US" sz="2100" b="1" dirty="0">
                <a:solidFill>
                  <a:srgbClr val="0070C0"/>
                </a:solidFill>
                <a:cs typeface="+mn-ea"/>
                <a:sym typeface="+mn-lt"/>
              </a:rPr>
              <a:t>用较快的速度浏览，不要发出声音，不要点读和指读。</a:t>
            </a:r>
            <a:endParaRPr lang="en-US" altLang="zh-CN" sz="2100" b="1" dirty="0">
              <a:solidFill>
                <a:srgbClr val="0070C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100" b="1" dirty="0">
                <a:solidFill>
                  <a:srgbClr val="0070C0"/>
                </a:solidFill>
                <a:cs typeface="+mn-ea"/>
                <a:sym typeface="+mn-lt"/>
              </a:rPr>
              <a:t>2.</a:t>
            </a:r>
            <a:r>
              <a:rPr lang="zh-CN" altLang="en-US" sz="2100" b="1" dirty="0">
                <a:solidFill>
                  <a:srgbClr val="0070C0"/>
                </a:solidFill>
                <a:cs typeface="+mn-ea"/>
                <a:sym typeface="+mn-lt"/>
              </a:rPr>
              <a:t>把课文中的小标题用横线画出来。</a:t>
            </a:r>
            <a:r>
              <a:rPr lang="en-US" altLang="zh-CN" sz="2100" b="1" dirty="0">
                <a:solidFill>
                  <a:srgbClr val="0070C0"/>
                </a:solidFill>
                <a:cs typeface="+mn-ea"/>
                <a:sym typeface="+mn-lt"/>
              </a:rPr>
              <a:t>        </a:t>
            </a:r>
            <a:endParaRPr lang="zh-CN" altLang="en-US" sz="21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280" y="1944448"/>
            <a:ext cx="2893615" cy="3199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sp>
        <p:nvSpPr>
          <p:cNvPr id="4" name="圆角矩形 41"/>
          <p:cNvSpPr/>
          <p:nvPr/>
        </p:nvSpPr>
        <p:spPr>
          <a:xfrm>
            <a:off x="3709377" y="1079461"/>
            <a:ext cx="3954166" cy="3421025"/>
          </a:xfrm>
          <a:prstGeom prst="roundRec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75414" y="1583708"/>
            <a:ext cx="2351955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u="sng" dirty="0">
                <a:solidFill>
                  <a:srgbClr val="FF0000"/>
                </a:solidFill>
                <a:cs typeface="+mn-ea"/>
                <a:sym typeface="+mn-lt"/>
              </a:rPr>
              <a:t>他对食物的兴趣</a:t>
            </a:r>
          </a:p>
        </p:txBody>
      </p:sp>
      <p:sp>
        <p:nvSpPr>
          <p:cNvPr id="6" name="矩形 5"/>
          <p:cNvSpPr/>
          <p:nvPr/>
        </p:nvSpPr>
        <p:spPr>
          <a:xfrm>
            <a:off x="4493450" y="2455036"/>
            <a:ext cx="2533278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u="sng" dirty="0">
                <a:solidFill>
                  <a:srgbClr val="FF0000"/>
                </a:solidFill>
                <a:cs typeface="+mn-ea"/>
                <a:sym typeface="+mn-lt"/>
              </a:rPr>
              <a:t>他对独立的要求</a:t>
            </a:r>
          </a:p>
        </p:txBody>
      </p:sp>
      <p:sp>
        <p:nvSpPr>
          <p:cNvPr id="7" name="矩形 6"/>
          <p:cNvSpPr/>
          <p:nvPr/>
        </p:nvSpPr>
        <p:spPr>
          <a:xfrm>
            <a:off x="4007932" y="3299508"/>
            <a:ext cx="3459668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u="sng" dirty="0">
                <a:solidFill>
                  <a:srgbClr val="FF0000"/>
                </a:solidFill>
                <a:cs typeface="+mn-ea"/>
                <a:sym typeface="+mn-lt"/>
              </a:rPr>
              <a:t>他面对生活挑战的沉着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820" y="1866598"/>
            <a:ext cx="2893615" cy="3199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sp>
        <p:nvSpPr>
          <p:cNvPr id="4" name="矩形 3"/>
          <p:cNvSpPr/>
          <p:nvPr/>
        </p:nvSpPr>
        <p:spPr>
          <a:xfrm>
            <a:off x="3527219" y="1838545"/>
            <a:ext cx="4856640" cy="152349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 fontAlgn="base">
              <a:lnSpc>
                <a:spcPct val="150000"/>
              </a:lnSpc>
              <a:spcBef>
                <a:spcPts val="1800"/>
              </a:spcBef>
              <a:defRPr/>
            </a:pP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请你结合课文中的小标题，说说为什么称这个孩子为“男子汉”，作者对他有着怎样的情感？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820" y="1866598"/>
            <a:ext cx="2893615" cy="3199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sp>
        <p:nvSpPr>
          <p:cNvPr id="4" name="矩形 3"/>
          <p:cNvSpPr/>
          <p:nvPr/>
        </p:nvSpPr>
        <p:spPr>
          <a:xfrm>
            <a:off x="1738221" y="1771374"/>
            <a:ext cx="6802399" cy="15927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       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“他吃饭很爽气。”带他的保姆这么说他。确实，他吃饭吃得很好，量很多，范围很广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——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什么都要吃，而且吃得极有滋味。叫人看了不由得也会嘴馋起来。</a:t>
            </a:r>
          </a:p>
        </p:txBody>
      </p:sp>
      <p:sp>
        <p:nvSpPr>
          <p:cNvPr id="5" name="矩形 4"/>
          <p:cNvSpPr/>
          <p:nvPr/>
        </p:nvSpPr>
        <p:spPr>
          <a:xfrm>
            <a:off x="3923927" y="1150186"/>
            <a:ext cx="2351955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u="sng" dirty="0">
                <a:solidFill>
                  <a:srgbClr val="FF0000"/>
                </a:solidFill>
                <a:cs typeface="+mn-ea"/>
                <a:sym typeface="+mn-lt"/>
              </a:rPr>
              <a:t>他对食物的兴趣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2525375" y="2316151"/>
            <a:ext cx="194421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758563" y="2806778"/>
            <a:ext cx="433203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4601512" y="3684182"/>
            <a:ext cx="1746125" cy="6387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zh-CN" altLang="en-US" sz="3000" b="1" dirty="0">
                <a:solidFill>
                  <a:srgbClr val="FF0000"/>
                </a:solidFill>
                <a:cs typeface="+mn-ea"/>
                <a:sym typeface="+mn-lt"/>
              </a:rPr>
              <a:t>爽气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7580" y="2162347"/>
            <a:ext cx="2711183" cy="2997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sp>
        <p:nvSpPr>
          <p:cNvPr id="9" name="矩形 8"/>
          <p:cNvSpPr/>
          <p:nvPr/>
        </p:nvSpPr>
        <p:spPr>
          <a:xfrm>
            <a:off x="988253" y="1906631"/>
            <a:ext cx="7167495" cy="25622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当然，和所有的孩子一样，他不爱吃青菜。可是我对他说：“不吃青菜会死的。”他便吃了，吃得很多。他不愿死，似乎是深感活着的乐趣的。他对所有的滋味都有兴趣，为了吃一客小笼包子，他可以耐心地等上三刻钟；他会为喜欢吃的东西编儿歌一样的谜语。当实在不再能吃了的时候，他便吃自己的大拇指，吃得十分专心，以至前边的嘴唇都有些翘了起来。</a:t>
            </a:r>
            <a:endParaRPr lang="zh-CN" altLang="en-US" sz="21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855629" y="2763854"/>
            <a:ext cx="214868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934083" y="3163186"/>
            <a:ext cx="3125474" cy="1313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970579" y="3553933"/>
            <a:ext cx="7057577" cy="1203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960767" y="4000500"/>
            <a:ext cx="4244445" cy="1093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5272702" y="1010094"/>
            <a:ext cx="2603941" cy="78489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率真爽气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sp>
        <p:nvSpPr>
          <p:cNvPr id="15" name="文本框 99"/>
          <p:cNvSpPr txBox="1"/>
          <p:nvPr/>
        </p:nvSpPr>
        <p:spPr>
          <a:xfrm>
            <a:off x="1059160" y="1333336"/>
            <a:ext cx="7025678" cy="20082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他向往着去少林寺当和尚。可是我们告诉他，当和尚不能吃荤。他说：“用肉汤拌饭可以吗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?”“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不可以。”“那么棒冰可以吃吗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?”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他小心地问，是问“棒冰”，而不是冰淇淋，甚至不是雪糕。</a:t>
            </a:r>
          </a:p>
        </p:txBody>
      </p:sp>
      <p:sp>
        <p:nvSpPr>
          <p:cNvPr id="16" name="圆角矩形 45"/>
          <p:cNvSpPr/>
          <p:nvPr/>
        </p:nvSpPr>
        <p:spPr>
          <a:xfrm>
            <a:off x="5904795" y="1953724"/>
            <a:ext cx="721946" cy="308921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7" name="TextBox 48"/>
          <p:cNvSpPr txBox="1"/>
          <p:nvPr/>
        </p:nvSpPr>
        <p:spPr>
          <a:xfrm>
            <a:off x="319471" y="3615538"/>
            <a:ext cx="850505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表现了他希望得到肯定回答的心态和神情，愿意在吃上作一些牺牲。</a:t>
            </a:r>
          </a:p>
        </p:txBody>
      </p:sp>
      <p:sp>
        <p:nvSpPr>
          <p:cNvPr id="18" name="矩形 17"/>
          <p:cNvSpPr/>
          <p:nvPr/>
        </p:nvSpPr>
        <p:spPr>
          <a:xfrm>
            <a:off x="319471" y="4281913"/>
            <a:ext cx="5615942" cy="39241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向往少林寺却惦记着食物</a:t>
            </a:r>
          </a:p>
        </p:txBody>
      </p:sp>
      <p:sp>
        <p:nvSpPr>
          <p:cNvPr id="19" name="椭圆 18"/>
          <p:cNvSpPr/>
          <p:nvPr/>
        </p:nvSpPr>
        <p:spPr>
          <a:xfrm>
            <a:off x="6016408" y="781494"/>
            <a:ext cx="1686881" cy="65730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率真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sp>
        <p:nvSpPr>
          <p:cNvPr id="8" name="矩形 7"/>
          <p:cNvSpPr/>
          <p:nvPr/>
        </p:nvSpPr>
        <p:spPr>
          <a:xfrm>
            <a:off x="3327919" y="1240012"/>
            <a:ext cx="2533278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u="sng" dirty="0">
                <a:solidFill>
                  <a:srgbClr val="FF0000"/>
                </a:solidFill>
                <a:cs typeface="+mn-ea"/>
                <a:sym typeface="+mn-lt"/>
              </a:rPr>
              <a:t>他对独立的要求</a:t>
            </a:r>
          </a:p>
        </p:txBody>
      </p:sp>
      <p:sp>
        <p:nvSpPr>
          <p:cNvPr id="9" name="文本框 99"/>
          <p:cNvSpPr txBox="1"/>
          <p:nvPr/>
        </p:nvSpPr>
        <p:spPr>
          <a:xfrm>
            <a:off x="2392325" y="2109199"/>
            <a:ext cx="5840034" cy="9002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    不知从什么时候起，和他出去，他不愿让人牵他的手了。</a:t>
            </a:r>
            <a:r>
              <a:rPr lang="zh-CN" altLang="zh-CN" sz="1800" dirty="0">
                <a:solidFill>
                  <a:srgbClr val="000000"/>
                </a:solidFill>
                <a:cs typeface="+mn-ea"/>
                <a:sym typeface="+mn-lt"/>
              </a:rPr>
              <a:t>他一只胖胖的手像一条倔强的活鱼一样挣扎着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。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82247" y="3425068"/>
            <a:ext cx="4941297" cy="475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表现出他要独立的愿望之坚决。</a:t>
            </a:r>
          </a:p>
        </p:txBody>
      </p:sp>
      <p:sp>
        <p:nvSpPr>
          <p:cNvPr id="11" name="椭圆 10"/>
          <p:cNvSpPr/>
          <p:nvPr/>
        </p:nvSpPr>
        <p:spPr>
          <a:xfrm>
            <a:off x="6040908" y="917058"/>
            <a:ext cx="2220590" cy="966307"/>
          </a:xfrm>
          <a:prstGeom prst="ellipse">
            <a:avLst/>
          </a:prstGeom>
          <a:solidFill>
            <a:srgbClr val="00B0F0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自主自立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7580" y="2162347"/>
            <a:ext cx="2711183" cy="2997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sp>
        <p:nvSpPr>
          <p:cNvPr id="4" name="矩形 3"/>
          <p:cNvSpPr/>
          <p:nvPr/>
        </p:nvSpPr>
        <p:spPr>
          <a:xfrm>
            <a:off x="3082970" y="1430753"/>
            <a:ext cx="5558389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zh-CN" sz="2100" b="1" dirty="0">
                <a:solidFill>
                  <a:srgbClr val="000000"/>
                </a:solidFill>
                <a:cs typeface="+mn-ea"/>
                <a:sym typeface="+mn-lt"/>
              </a:rPr>
              <a:t>他一只胖胖的手像一条倔强的活鱼一样挣扎着</a:t>
            </a:r>
            <a:r>
              <a:rPr lang="zh-CN" altLang="en-US" sz="2100" b="1" dirty="0">
                <a:solidFill>
                  <a:srgbClr val="000000"/>
                </a:solidFill>
                <a:cs typeface="+mn-ea"/>
                <a:sym typeface="+mn-lt"/>
              </a:rPr>
              <a:t>。</a:t>
            </a:r>
            <a:endParaRPr lang="zh-CN" altLang="en-US" sz="21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圆角矩形 41"/>
          <p:cNvSpPr/>
          <p:nvPr/>
        </p:nvSpPr>
        <p:spPr>
          <a:xfrm>
            <a:off x="4733898" y="1533370"/>
            <a:ext cx="295051" cy="382770"/>
          </a:xfrm>
          <a:prstGeom prst="roundRect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>
            <a:off x="4446815" y="1995883"/>
            <a:ext cx="334925" cy="25518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99"/>
          <p:cNvSpPr txBox="1"/>
          <p:nvPr/>
        </p:nvSpPr>
        <p:spPr>
          <a:xfrm>
            <a:off x="3893392" y="2310924"/>
            <a:ext cx="704936" cy="392415"/>
          </a:xfrm>
          <a:prstGeom prst="rect">
            <a:avLst/>
          </a:prstGeom>
          <a:noFill/>
          <a:ln w="22225">
            <a:solidFill>
              <a:schemeClr val="tx1"/>
            </a:solidFill>
            <a:prstDash val="sysDot"/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本体</a:t>
            </a:r>
          </a:p>
        </p:txBody>
      </p:sp>
      <p:sp>
        <p:nvSpPr>
          <p:cNvPr id="8" name="椭圆 7"/>
          <p:cNvSpPr/>
          <p:nvPr/>
        </p:nvSpPr>
        <p:spPr>
          <a:xfrm>
            <a:off x="2345841" y="2304329"/>
            <a:ext cx="1134126" cy="594066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zh-CN" altLang="en-US" sz="2400" b="1" dirty="0">
                <a:solidFill>
                  <a:prstClr val="white"/>
                </a:solidFill>
                <a:cs typeface="+mn-ea"/>
                <a:sym typeface="+mn-lt"/>
              </a:rPr>
              <a:t>比喻</a:t>
            </a:r>
          </a:p>
        </p:txBody>
      </p:sp>
      <p:sp>
        <p:nvSpPr>
          <p:cNvPr id="9" name="圆角矩形 48"/>
          <p:cNvSpPr/>
          <p:nvPr/>
        </p:nvSpPr>
        <p:spPr>
          <a:xfrm>
            <a:off x="5028948" y="1536023"/>
            <a:ext cx="279104" cy="382770"/>
          </a:xfrm>
          <a:prstGeom prst="roundRect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5199069" y="1990566"/>
            <a:ext cx="45188" cy="29239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99"/>
          <p:cNvSpPr txBox="1"/>
          <p:nvPr/>
        </p:nvSpPr>
        <p:spPr>
          <a:xfrm>
            <a:off x="4980057" y="2312025"/>
            <a:ext cx="950000" cy="392415"/>
          </a:xfrm>
          <a:prstGeom prst="rect">
            <a:avLst/>
          </a:prstGeom>
          <a:noFill/>
          <a:ln w="22225">
            <a:solidFill>
              <a:schemeClr val="tx1"/>
            </a:solidFill>
            <a:prstDash val="sysDot"/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比喻词</a:t>
            </a:r>
          </a:p>
        </p:txBody>
      </p:sp>
      <p:sp>
        <p:nvSpPr>
          <p:cNvPr id="12" name="圆角矩形 52"/>
          <p:cNvSpPr/>
          <p:nvPr/>
        </p:nvSpPr>
        <p:spPr>
          <a:xfrm>
            <a:off x="6618514" y="1538681"/>
            <a:ext cx="539603" cy="382770"/>
          </a:xfrm>
          <a:prstGeom prst="roundRect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6900278" y="1977275"/>
            <a:ext cx="45188" cy="29239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99"/>
          <p:cNvSpPr txBox="1"/>
          <p:nvPr/>
        </p:nvSpPr>
        <p:spPr>
          <a:xfrm>
            <a:off x="6760825" y="2294975"/>
            <a:ext cx="692345" cy="392415"/>
          </a:xfrm>
          <a:prstGeom prst="rect">
            <a:avLst/>
          </a:prstGeom>
          <a:noFill/>
          <a:ln w="22225">
            <a:solidFill>
              <a:schemeClr val="tx1"/>
            </a:solidFill>
            <a:prstDash val="sysDot"/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喻体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2917324" y="3399380"/>
            <a:ext cx="1489619" cy="1025573"/>
            <a:chOff x="758781" y="3004542"/>
            <a:chExt cx="1607975" cy="1106913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90000" l="9926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58781" y="3004542"/>
              <a:ext cx="1532902" cy="92495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文本框 99"/>
            <p:cNvSpPr txBox="1"/>
            <p:nvPr/>
          </p:nvSpPr>
          <p:spPr>
            <a:xfrm>
              <a:off x="758781" y="3712831"/>
              <a:ext cx="1607975" cy="3986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800" b="1" dirty="0">
                  <a:solidFill>
                    <a:srgbClr val="FF0000"/>
                  </a:solidFill>
                  <a:cs typeface="+mn-ea"/>
                  <a:sym typeface="+mn-lt"/>
                </a:rPr>
                <a:t>胖胖的手</a:t>
              </a:r>
            </a:p>
          </p:txBody>
        </p:sp>
      </p:grpSp>
      <p:sp>
        <p:nvSpPr>
          <p:cNvPr id="18" name="文本框 99"/>
          <p:cNvSpPr txBox="1"/>
          <p:nvPr/>
        </p:nvSpPr>
        <p:spPr>
          <a:xfrm>
            <a:off x="4694770" y="3748181"/>
            <a:ext cx="1026114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4472C4">
                    <a:lumMod val="75000"/>
                  </a:srgbClr>
                </a:solidFill>
                <a:cs typeface="+mn-ea"/>
                <a:sym typeface="+mn-lt"/>
              </a:rPr>
              <a:t>比作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930121" y="3269717"/>
            <a:ext cx="1788863" cy="1141947"/>
            <a:chOff x="7006941" y="4228993"/>
            <a:chExt cx="2385151" cy="1522595"/>
          </a:xfrm>
        </p:grpSpPr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0" r="93778">
                          <a14:backgroundMark x1="7556" y1="62500" x2="7556" y2="62500"/>
                          <a14:backgroundMark x1="6222" y1="81875" x2="6222" y2="81875"/>
                          <a14:backgroundMark x1="28444" y1="88750" x2="28444" y2="88750"/>
                          <a14:backgroundMark x1="34667" y1="94375" x2="34667" y2="94375"/>
                          <a14:backgroundMark x1="42667" y1="94375" x2="42667" y2="943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6941" y="4228993"/>
              <a:ext cx="1589509" cy="1130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文本框 99"/>
            <p:cNvSpPr txBox="1"/>
            <p:nvPr/>
          </p:nvSpPr>
          <p:spPr>
            <a:xfrm>
              <a:off x="7405934" y="5259146"/>
              <a:ext cx="1986158" cy="4924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800" b="1" dirty="0">
                  <a:solidFill>
                    <a:srgbClr val="FF0000"/>
                  </a:solidFill>
                  <a:cs typeface="+mn-ea"/>
                  <a:sym typeface="+mn-lt"/>
                </a:rPr>
                <a:t>活鱼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7580" y="2162347"/>
            <a:ext cx="2711183" cy="2997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 animBg="1"/>
      <p:bldP spid="8" grpId="0" animBg="1"/>
      <p:bldP spid="9" grpId="0" animBg="1"/>
      <p:bldP spid="11" grpId="0" animBg="1"/>
      <p:bldP spid="12" grpId="0" animBg="1"/>
      <p:bldP spid="14" grpId="0" animBg="1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5215618" y="810065"/>
            <a:ext cx="2376011" cy="684371"/>
            <a:chOff x="360" y="260"/>
            <a:chExt cx="4989" cy="1437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rgbClr val="403836"/>
                  </a:solidFill>
                  <a:cs typeface="+mn-ea"/>
                  <a:sym typeface="+mn-lt"/>
                </a:rPr>
                <a:t>壹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797" y="580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100" b="1" dirty="0">
                  <a:solidFill>
                    <a:srgbClr val="403836"/>
                  </a:solidFill>
                  <a:cs typeface="+mn-ea"/>
                  <a:sym typeface="+mn-lt"/>
                </a:rPr>
                <a:t>课前导读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215618" y="1525258"/>
            <a:ext cx="2376011" cy="684371"/>
            <a:chOff x="360" y="260"/>
            <a:chExt cx="4989" cy="1437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rgbClr val="403836"/>
                  </a:solidFill>
                  <a:cs typeface="+mn-ea"/>
                  <a:sym typeface="+mn-lt"/>
                </a:rPr>
                <a:t>贰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797" y="561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100" b="1" dirty="0">
                  <a:solidFill>
                    <a:srgbClr val="403836"/>
                  </a:solidFill>
                  <a:cs typeface="+mn-ea"/>
                  <a:sym typeface="+mn-lt"/>
                </a:rPr>
                <a:t>字词揭秘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215618" y="2240450"/>
            <a:ext cx="2376011" cy="684371"/>
            <a:chOff x="360" y="260"/>
            <a:chExt cx="4989" cy="1437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rgbClr val="403836"/>
                  </a:solidFill>
                  <a:cs typeface="+mn-ea"/>
                  <a:sym typeface="+mn-lt"/>
                </a:rPr>
                <a:t>叁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797" y="561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100" b="1" dirty="0">
                  <a:solidFill>
                    <a:srgbClr val="403836"/>
                  </a:solidFill>
                  <a:cs typeface="+mn-ea"/>
                  <a:sym typeface="+mn-lt"/>
                </a:rPr>
                <a:t>课文讲解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215618" y="2955643"/>
            <a:ext cx="2376011" cy="684371"/>
            <a:chOff x="360" y="260"/>
            <a:chExt cx="4989" cy="1437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4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rgbClr val="403836"/>
                  </a:solidFill>
                  <a:cs typeface="+mn-ea"/>
                  <a:sym typeface="+mn-lt"/>
                </a:rPr>
                <a:t>肆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797" y="561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100" b="1" dirty="0">
                  <a:solidFill>
                    <a:srgbClr val="403836"/>
                  </a:solidFill>
                  <a:cs typeface="+mn-ea"/>
                  <a:sym typeface="+mn-lt"/>
                </a:rPr>
                <a:t>课堂小结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215618" y="3670836"/>
            <a:ext cx="2376011" cy="684371"/>
            <a:chOff x="360" y="260"/>
            <a:chExt cx="4989" cy="1437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32" name="文本框 31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rgbClr val="403836"/>
                  </a:solidFill>
                  <a:cs typeface="+mn-ea"/>
                  <a:sym typeface="+mn-lt"/>
                </a:rPr>
                <a:t>伍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797" y="561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100" b="1" dirty="0">
                  <a:solidFill>
                    <a:srgbClr val="403836"/>
                  </a:solidFill>
                  <a:cs typeface="+mn-ea"/>
                  <a:sym typeface="+mn-lt"/>
                </a:rPr>
                <a:t>课堂练习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grpSp>
        <p:nvGrpSpPr>
          <p:cNvPr id="4" name="组合 44"/>
          <p:cNvGrpSpPr/>
          <p:nvPr/>
        </p:nvGrpSpPr>
        <p:grpSpPr>
          <a:xfrm>
            <a:off x="934020" y="1739057"/>
            <a:ext cx="6554972" cy="2224863"/>
            <a:chOff x="2190307" y="1743741"/>
            <a:chExt cx="8197702" cy="2966484"/>
          </a:xfrm>
        </p:grpSpPr>
        <p:sp>
          <p:nvSpPr>
            <p:cNvPr id="5" name="矩形 4"/>
            <p:cNvSpPr/>
            <p:nvPr/>
          </p:nvSpPr>
          <p:spPr>
            <a:xfrm>
              <a:off x="2691723" y="1957796"/>
              <a:ext cx="7368655" cy="23391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defRPr/>
              </a:pPr>
              <a:r>
                <a:rPr lang="zh-CN" altLang="en-US" sz="2400" b="1" dirty="0">
                  <a:solidFill>
                    <a:srgbClr val="FF0000"/>
                  </a:solidFill>
                  <a:cs typeface="+mn-ea"/>
                  <a:sym typeface="+mn-lt"/>
                </a:rPr>
                <a:t> </a:t>
              </a:r>
              <a:r>
                <a:rPr lang="zh-CN" altLang="en-US" sz="2400" u="sng" dirty="0">
                  <a:solidFill>
                    <a:srgbClr val="FF0000"/>
                  </a:solidFill>
                  <a:cs typeface="+mn-ea"/>
                  <a:sym typeface="+mn-lt"/>
                </a:rPr>
                <a:t>比喻</a:t>
              </a:r>
              <a:r>
                <a:rPr lang="zh-CN" altLang="en-US" sz="2400" dirty="0">
                  <a:solidFill>
                    <a:prstClr val="black"/>
                  </a:solidFill>
                  <a:cs typeface="+mn-ea"/>
                  <a:sym typeface="+mn-lt"/>
                </a:rPr>
                <a:t>指用跟甲事物有相似之点的乙事物来描写或说明甲事物。</a:t>
              </a:r>
              <a:endParaRPr lang="en-US" altLang="zh-CN" sz="2400" dirty="0">
                <a:solidFill>
                  <a:prstClr val="black"/>
                </a:solidFill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  <a:defRPr/>
              </a:pPr>
              <a:r>
                <a:rPr lang="zh-CN" altLang="en-US" sz="2400" dirty="0">
                  <a:solidFill>
                    <a:srgbClr val="FF0000"/>
                  </a:solidFill>
                  <a:cs typeface="+mn-ea"/>
                  <a:sym typeface="+mn-lt"/>
                </a:rPr>
                <a:t> </a:t>
              </a:r>
              <a:r>
                <a:rPr lang="zh-CN" altLang="en-US" sz="2400" u="sng" dirty="0">
                  <a:solidFill>
                    <a:srgbClr val="FF0000"/>
                  </a:solidFill>
                  <a:cs typeface="+mn-ea"/>
                  <a:sym typeface="+mn-lt"/>
                </a:rPr>
                <a:t>好处</a:t>
              </a:r>
              <a:r>
                <a:rPr lang="zh-CN" altLang="en-US" sz="2400" dirty="0">
                  <a:solidFill>
                    <a:prstClr val="black"/>
                  </a:solidFill>
                  <a:cs typeface="+mn-ea"/>
                  <a:sym typeface="+mn-lt"/>
                </a:rPr>
                <a:t>是使事物形象，生动，突出特点。</a:t>
              </a:r>
              <a:endParaRPr lang="zh-CN" altLang="en-US" sz="24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6" name="圆角矩形 42"/>
            <p:cNvSpPr/>
            <p:nvPr/>
          </p:nvSpPr>
          <p:spPr>
            <a:xfrm>
              <a:off x="2190307" y="1743741"/>
              <a:ext cx="8197702" cy="2966484"/>
            </a:xfrm>
            <a:prstGeom prst="roundRect">
              <a:avLst/>
            </a:prstGeom>
            <a:ln w="28575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5970151" y="1273985"/>
            <a:ext cx="1134126" cy="594066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zh-CN" altLang="en-US" sz="2400" b="1" dirty="0">
                <a:solidFill>
                  <a:prstClr val="white"/>
                </a:solidFill>
                <a:cs typeface="+mn-ea"/>
                <a:sym typeface="+mn-lt"/>
              </a:rPr>
              <a:t>比喻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sp>
        <p:nvSpPr>
          <p:cNvPr id="4" name="矩形 3"/>
          <p:cNvSpPr/>
          <p:nvPr/>
        </p:nvSpPr>
        <p:spPr>
          <a:xfrm>
            <a:off x="3527219" y="1449393"/>
            <a:ext cx="4752528" cy="283923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有的同学认为男子汉应该是男性的成年人，应该是健壮的、刚强的，而文中写的是男孩，不能称他为男子汉；有的同学则同意作者的观点，认为他可以算是男子汉。你认为本文的小男孩是男子汉吗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?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说说你的理由。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7580" y="2162347"/>
            <a:ext cx="2711183" cy="2997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sp>
        <p:nvSpPr>
          <p:cNvPr id="6" name="矩形 5"/>
          <p:cNvSpPr/>
          <p:nvPr/>
        </p:nvSpPr>
        <p:spPr>
          <a:xfrm>
            <a:off x="2988480" y="1047258"/>
            <a:ext cx="5539682" cy="353173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50000"/>
              </a:lnSpc>
              <a:defRPr/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    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其实不论年龄长幼、地位尊卑、事业大小，只要在勇敢地乐观的拼搏、追求积极的人生都应当被视为男子汉或女强人。文章描写的是一个男孩的成长经历，他的成长经历也正是一个男子汉的成长经历，所以我们说他就是一个男子汉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53" y="1463108"/>
            <a:ext cx="1742058" cy="3001769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课堂小结</a:t>
            </a:r>
          </a:p>
        </p:txBody>
      </p:sp>
      <p:sp>
        <p:nvSpPr>
          <p:cNvPr id="5" name="矩形 4"/>
          <p:cNvSpPr/>
          <p:nvPr/>
        </p:nvSpPr>
        <p:spPr>
          <a:xfrm>
            <a:off x="2027781" y="1189846"/>
            <a:ext cx="6523075" cy="2008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       本文通过描写一个男孩子成长的过程，刻画了一个小“</a:t>
            </a:r>
            <a:r>
              <a:rPr lang="zh-CN" altLang="en-US" sz="2100" b="1" u="sng" dirty="0">
                <a:solidFill>
                  <a:prstClr val="black"/>
                </a:solidFill>
                <a:cs typeface="+mn-ea"/>
                <a:sym typeface="+mn-lt"/>
              </a:rPr>
              <a:t>              </a:t>
            </a: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”的形象，体现作者对“小小男子汉”的无限</a:t>
            </a:r>
            <a:r>
              <a:rPr lang="zh-CN" altLang="en-US" sz="2100" b="1" u="sng" dirty="0">
                <a:solidFill>
                  <a:prstClr val="black"/>
                </a:solidFill>
                <a:cs typeface="+mn-ea"/>
                <a:sym typeface="+mn-lt"/>
              </a:rPr>
              <a:t>           </a:t>
            </a: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和</a:t>
            </a:r>
            <a:r>
              <a:rPr lang="zh-CN" altLang="en-US" sz="2100" b="1" u="sng" dirty="0">
                <a:solidFill>
                  <a:prstClr val="black"/>
                </a:solidFill>
                <a:cs typeface="+mn-ea"/>
                <a:sym typeface="+mn-lt"/>
              </a:rPr>
              <a:t>           </a:t>
            </a: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之情。</a:t>
            </a:r>
          </a:p>
        </p:txBody>
      </p:sp>
      <p:sp>
        <p:nvSpPr>
          <p:cNvPr id="7" name="矩形 6"/>
          <p:cNvSpPr/>
          <p:nvPr/>
        </p:nvSpPr>
        <p:spPr>
          <a:xfrm>
            <a:off x="2973165" y="1989236"/>
            <a:ext cx="96805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男子汉</a:t>
            </a:r>
          </a:p>
        </p:txBody>
      </p:sp>
      <p:sp>
        <p:nvSpPr>
          <p:cNvPr id="9" name="矩形 8"/>
          <p:cNvSpPr/>
          <p:nvPr/>
        </p:nvSpPr>
        <p:spPr>
          <a:xfrm>
            <a:off x="2969219" y="2646859"/>
            <a:ext cx="691535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疼爱</a:t>
            </a:r>
          </a:p>
        </p:txBody>
      </p:sp>
      <p:sp>
        <p:nvSpPr>
          <p:cNvPr id="10" name="矩形 9"/>
          <p:cNvSpPr/>
          <p:nvPr/>
        </p:nvSpPr>
        <p:spPr>
          <a:xfrm>
            <a:off x="4148671" y="2650728"/>
            <a:ext cx="691535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赞美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7580" y="2162347"/>
            <a:ext cx="2711183" cy="2997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课堂练习</a:t>
            </a:r>
          </a:p>
        </p:txBody>
      </p:sp>
      <p:sp>
        <p:nvSpPr>
          <p:cNvPr id="8" name="矩形 7"/>
          <p:cNvSpPr/>
          <p:nvPr/>
        </p:nvSpPr>
        <p:spPr>
          <a:xfrm>
            <a:off x="735910" y="1232152"/>
            <a:ext cx="2984231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一、按意思写词语。</a:t>
            </a:r>
          </a:p>
        </p:txBody>
      </p:sp>
      <p:sp>
        <p:nvSpPr>
          <p:cNvPr id="11" name="TextBox 49"/>
          <p:cNvSpPr txBox="1"/>
          <p:nvPr/>
        </p:nvSpPr>
        <p:spPr>
          <a:xfrm>
            <a:off x="756391" y="2040371"/>
            <a:ext cx="5417589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1.</a:t>
            </a:r>
            <a:r>
              <a:rPr lang="zh-CN" altLang="zh-CN" sz="2100" dirty="0">
                <a:solidFill>
                  <a:srgbClr val="000000"/>
                </a:solidFill>
                <a:cs typeface="+mn-ea"/>
                <a:sym typeface="+mn-lt"/>
              </a:rPr>
              <a:t>指精神不能集中，打不起精神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。（          ）</a:t>
            </a:r>
          </a:p>
        </p:txBody>
      </p:sp>
      <p:sp>
        <p:nvSpPr>
          <p:cNvPr id="12" name="TextBox 50"/>
          <p:cNvSpPr txBox="1"/>
          <p:nvPr/>
        </p:nvSpPr>
        <p:spPr>
          <a:xfrm>
            <a:off x="751100" y="2619781"/>
            <a:ext cx="3337693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2100" dirty="0">
                <a:solidFill>
                  <a:srgbClr val="000000"/>
                </a:solidFill>
                <a:cs typeface="+mn-ea"/>
                <a:sym typeface="+mn-lt"/>
              </a:rPr>
              <a:t>2.</a:t>
            </a:r>
            <a:r>
              <a:rPr lang="zh-CN" altLang="zh-CN" sz="2100" dirty="0">
                <a:solidFill>
                  <a:srgbClr val="000000"/>
                </a:solidFill>
                <a:cs typeface="+mn-ea"/>
                <a:sym typeface="+mn-lt"/>
              </a:rPr>
              <a:t>感到不自在</a:t>
            </a:r>
            <a:r>
              <a:rPr lang="zh-CN" altLang="en-US" sz="2100" dirty="0">
                <a:solidFill>
                  <a:srgbClr val="000000"/>
                </a:solidFill>
                <a:cs typeface="+mn-ea"/>
                <a:sym typeface="+mn-lt"/>
              </a:rPr>
              <a:t>。（           ）</a:t>
            </a:r>
          </a:p>
        </p:txBody>
      </p:sp>
      <p:sp>
        <p:nvSpPr>
          <p:cNvPr id="13" name="TextBox 51"/>
          <p:cNvSpPr txBox="1"/>
          <p:nvPr/>
        </p:nvSpPr>
        <p:spPr>
          <a:xfrm>
            <a:off x="756392" y="3272679"/>
            <a:ext cx="321746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2100" dirty="0">
                <a:solidFill>
                  <a:srgbClr val="000000"/>
                </a:solidFill>
                <a:cs typeface="+mn-ea"/>
                <a:sym typeface="+mn-lt"/>
              </a:rPr>
              <a:t>3.</a:t>
            </a:r>
            <a:r>
              <a:rPr lang="zh-CN" altLang="en-US" sz="2100" dirty="0">
                <a:solidFill>
                  <a:srgbClr val="000000"/>
                </a:solidFill>
                <a:cs typeface="+mn-ea"/>
                <a:sym typeface="+mn-lt"/>
              </a:rPr>
              <a:t>形容人多。（             ）</a:t>
            </a:r>
          </a:p>
        </p:txBody>
      </p:sp>
      <p:sp>
        <p:nvSpPr>
          <p:cNvPr id="14" name="TextBox 79"/>
          <p:cNvSpPr txBox="1"/>
          <p:nvPr/>
        </p:nvSpPr>
        <p:spPr>
          <a:xfrm>
            <a:off x="5051909" y="2040371"/>
            <a:ext cx="691535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恍惚</a:t>
            </a:r>
          </a:p>
        </p:txBody>
      </p:sp>
      <p:sp>
        <p:nvSpPr>
          <p:cNvPr id="15" name="TextBox 80"/>
          <p:cNvSpPr txBox="1"/>
          <p:nvPr/>
        </p:nvSpPr>
        <p:spPr>
          <a:xfrm>
            <a:off x="2952654" y="2629734"/>
            <a:ext cx="691535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拘束</a:t>
            </a:r>
          </a:p>
        </p:txBody>
      </p:sp>
      <p:sp>
        <p:nvSpPr>
          <p:cNvPr id="16" name="TextBox 83"/>
          <p:cNvSpPr txBox="1"/>
          <p:nvPr/>
        </p:nvSpPr>
        <p:spPr>
          <a:xfrm>
            <a:off x="2762109" y="3272682"/>
            <a:ext cx="691535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拥挤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课堂练习</a:t>
            </a:r>
          </a:p>
        </p:txBody>
      </p:sp>
      <p:sp>
        <p:nvSpPr>
          <p:cNvPr id="4" name="矩形 3"/>
          <p:cNvSpPr/>
          <p:nvPr/>
        </p:nvSpPr>
        <p:spPr>
          <a:xfrm>
            <a:off x="737059" y="1431385"/>
            <a:ext cx="5032868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indent="15001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二、观察句子的特点并仿写句子。</a:t>
            </a:r>
          </a:p>
        </p:txBody>
      </p:sp>
      <p:sp>
        <p:nvSpPr>
          <p:cNvPr id="5" name="矩形 4"/>
          <p:cNvSpPr/>
          <p:nvPr/>
        </p:nvSpPr>
        <p:spPr>
          <a:xfrm>
            <a:off x="699089" y="2010489"/>
            <a:ext cx="6741044" cy="239604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 1.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一只胖胖的小手在我的手掌里，像一条倔强的活鱼一样挣扎着。        </a:t>
            </a:r>
          </a:p>
          <a:p>
            <a:pPr>
              <a:lnSpc>
                <a:spcPct val="140000"/>
              </a:lnSpc>
              <a:defRPr/>
            </a:pPr>
            <a:endParaRPr lang="en-US" altLang="zh-CN" sz="1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40000"/>
              </a:lnSpc>
              <a:defRPr/>
            </a:pPr>
            <a:endParaRPr lang="en-US" altLang="zh-CN" sz="1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40000"/>
              </a:lnSpc>
              <a:defRPr/>
            </a:pP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 2.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他个子那么矮，营业员怎么能看得到呢？</a:t>
            </a:r>
            <a:endParaRPr lang="en-US" altLang="zh-CN" sz="1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40000"/>
              </a:lnSpc>
              <a:defRPr/>
            </a:pPr>
            <a:endParaRPr lang="en-US" altLang="zh-CN" sz="1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40000"/>
              </a:lnSpc>
              <a:defRPr/>
            </a:pPr>
            <a:endParaRPr lang="zh-CN" altLang="en-US" sz="18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TextBox 81"/>
          <p:cNvSpPr txBox="1"/>
          <p:nvPr/>
        </p:nvSpPr>
        <p:spPr>
          <a:xfrm>
            <a:off x="1103113" y="2617244"/>
            <a:ext cx="4196101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她的嘴角上翘着，像一弯月牙儿。</a:t>
            </a:r>
          </a:p>
        </p:txBody>
      </p:sp>
      <p:sp>
        <p:nvSpPr>
          <p:cNvPr id="7" name="矩形 6"/>
          <p:cNvSpPr/>
          <p:nvPr/>
        </p:nvSpPr>
        <p:spPr>
          <a:xfrm>
            <a:off x="661990" y="3790735"/>
            <a:ext cx="6467141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 </a:t>
            </a: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妈妈每天工作那么辛苦，你怎么能这样对待妈妈呢？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139335" y="1766414"/>
            <a:ext cx="4738899" cy="1024786"/>
            <a:chOff x="325020" y="3069082"/>
            <a:chExt cx="5412107" cy="1366381"/>
          </a:xfrm>
        </p:grpSpPr>
        <p:sp>
          <p:nvSpPr>
            <p:cNvPr id="7" name="文本框 6"/>
            <p:cNvSpPr txBox="1"/>
            <p:nvPr/>
          </p:nvSpPr>
          <p:spPr>
            <a:xfrm>
              <a:off x="325020" y="3069082"/>
              <a:ext cx="5412107" cy="964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zh-CN" altLang="en-US" sz="4100" b="1" dirty="0">
                  <a:solidFill>
                    <a:srgbClr val="403836"/>
                  </a:solidFill>
                  <a:cs typeface="+mn-ea"/>
                  <a:sym typeface="+mn-lt"/>
                </a:rPr>
                <a:t>感谢各位的聆听</a:t>
              </a:r>
              <a:endParaRPr lang="en-US" altLang="zh-CN" sz="4100" b="1" dirty="0">
                <a:solidFill>
                  <a:srgbClr val="403836"/>
                </a:solidFill>
                <a:cs typeface="+mn-ea"/>
                <a:sym typeface="+mn-lt"/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 rot="10800000" flipH="1" flipV="1">
              <a:off x="828764" y="4388395"/>
              <a:ext cx="4404619" cy="4706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>
                <a:defRPr/>
              </a:pPr>
              <a:endPara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887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课前导读</a:t>
            </a:r>
          </a:p>
        </p:txBody>
      </p:sp>
      <p:sp>
        <p:nvSpPr>
          <p:cNvPr id="4" name="矩形 3"/>
          <p:cNvSpPr/>
          <p:nvPr/>
        </p:nvSpPr>
        <p:spPr>
          <a:xfrm>
            <a:off x="893852" y="1713898"/>
            <a:ext cx="4299734" cy="25622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  一提到“男子汉”，我们的头脑中就会马上联想到：顶天立地、敢说敢为、正直无私、胸怀宽广等词。今天，我们一起来学习著名作家王安忆写的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我们家的男子汉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，看一看和我们印象中的男子汉有什么不同。</a:t>
            </a:r>
          </a:p>
        </p:txBody>
      </p:sp>
      <p:pic>
        <p:nvPicPr>
          <p:cNvPr id="2" name="图片 1" descr="7cbac48251484d88ad03bea333b6c972_th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5601" y="1621560"/>
            <a:ext cx="2661710" cy="288497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016853" y="307025"/>
            <a:ext cx="161521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课前导读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49086" y="1566747"/>
            <a:ext cx="7445829" cy="249299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2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王安忆，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1954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年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3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月生于江苏南京，原籍福建省同安县，当代作家、文学家、中国作协副主席、复旦大学教授。</a:t>
            </a:r>
            <a:endParaRPr lang="en-US" altLang="zh-CN" sz="21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250000"/>
              </a:lnSpc>
              <a:defRPr/>
            </a:pP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代表作：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长恨歌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》《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流逝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等。</a:t>
            </a:r>
            <a:endParaRPr lang="en-US" altLang="zh-CN" sz="21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68589" y="1344429"/>
            <a:ext cx="10515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rgbClr val="5B9BD5"/>
                </a:solidFill>
                <a:cs typeface="+mn-ea"/>
                <a:sym typeface="+mn-lt"/>
              </a:rPr>
              <a:t>我会认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534630" y="2294474"/>
            <a:ext cx="8696697" cy="1454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 安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徽   谜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语   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拇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指    嘴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唇    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和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尚   倔 强   嘱 咐   </a:t>
            </a:r>
            <a:endParaRPr lang="en-US" altLang="zh-CN" sz="3000" dirty="0">
              <a:solidFill>
                <a:srgbClr val="0000FF"/>
              </a:solidFill>
              <a:cs typeface="+mn-ea"/>
              <a:sym typeface="+mn-lt"/>
            </a:endParaRPr>
          </a:p>
          <a:p>
            <a:pPr>
              <a:defRPr/>
            </a:pPr>
            <a:endParaRPr lang="en-US" altLang="zh-CN" sz="3000" dirty="0">
              <a:solidFill>
                <a:srgbClr val="0000FF"/>
              </a:solidFill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沮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丧   情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绪    嘹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亮    熟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悉    妨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碍    人才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济</a:t>
            </a:r>
            <a:r>
              <a:rPr lang="zh-CN" altLang="en-US" sz="3000" dirty="0" smtClean="0">
                <a:solidFill>
                  <a:prstClr val="black"/>
                </a:solidFill>
                <a:cs typeface="+mn-ea"/>
                <a:sym typeface="+mn-lt"/>
              </a:rPr>
              <a:t>济</a:t>
            </a:r>
            <a:endParaRPr lang="zh-CN" altLang="en-US" sz="30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168" y="1864506"/>
            <a:ext cx="697547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 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huī</a:t>
            </a:r>
            <a:endParaRPr lang="zh-CN" altLang="en-US" sz="2400" b="1" dirty="0" err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80125" y="1864268"/>
            <a:ext cx="678311" cy="117724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mí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b="1" dirty="0" err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759157" y="1864505"/>
            <a:ext cx="703558" cy="117724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mǔ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endParaRPr lang="en-US" altLang="zh-CN" sz="24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189953" y="1851106"/>
            <a:ext cx="1121942" cy="80791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shàng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b="1" dirty="0" err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713426" y="1846344"/>
            <a:ext cx="959638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jiàng</a:t>
            </a:r>
            <a:endParaRPr lang="zh-CN" altLang="en-US" sz="2400" b="1" dirty="0" err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309040" y="1850602"/>
            <a:ext cx="604973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jué</a:t>
            </a:r>
            <a:endParaRPr lang="zh-CN" altLang="en-US" sz="2400" b="1" dirty="0" err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130815" y="1858652"/>
            <a:ext cx="965649" cy="117724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chún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endParaRPr lang="en-US" altLang="zh-CN" sz="24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460668" y="1844671"/>
            <a:ext cx="758861" cy="80791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zhǔ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b="1" dirty="0" err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037298" y="1843387"/>
            <a:ext cx="518411" cy="80791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fù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b="1" dirty="0" err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31314" y="2849540"/>
            <a:ext cx="502782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 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jǔ</a:t>
            </a:r>
            <a:endParaRPr lang="zh-CN" altLang="en-US" sz="2400" b="1" dirty="0" err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933123" y="2849302"/>
            <a:ext cx="582131" cy="117724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xù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b="1" dirty="0" err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796401" y="2849540"/>
            <a:ext cx="667490" cy="117724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liáo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endParaRPr lang="en-US" altLang="zh-CN" sz="24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57675" y="2836141"/>
            <a:ext cx="875913" cy="80791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fáng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b="1" dirty="0" err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246309" y="2835636"/>
            <a:ext cx="309219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jǐ</a:t>
            </a:r>
            <a:endParaRPr lang="zh-CN" altLang="en-US" sz="2400" b="1" dirty="0" err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383813" y="2843686"/>
            <a:ext cx="479939" cy="117724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xī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endParaRPr lang="en-US" altLang="zh-CN" sz="24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5" name="文本框 5"/>
          <p:cNvSpPr txBox="1"/>
          <p:nvPr/>
        </p:nvSpPr>
        <p:spPr>
          <a:xfrm>
            <a:off x="3152841" y="1725504"/>
            <a:ext cx="5513770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我们的心要足够</a:t>
            </a: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强大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，才能战胜困难。</a:t>
            </a:r>
          </a:p>
        </p:txBody>
      </p:sp>
      <p:sp>
        <p:nvSpPr>
          <p:cNvPr id="6" name="文本框 34"/>
          <p:cNvSpPr txBox="1"/>
          <p:nvPr/>
        </p:nvSpPr>
        <p:spPr>
          <a:xfrm>
            <a:off x="3042437" y="3368481"/>
            <a:ext cx="5829962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他的脾气很</a:t>
            </a: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倔强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，从来不听别人的劝告。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433499" y="2523839"/>
            <a:ext cx="427434" cy="4385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强</a:t>
            </a:r>
          </a:p>
        </p:txBody>
      </p:sp>
      <p:grpSp>
        <p:nvGrpSpPr>
          <p:cNvPr id="8" name="组合 20"/>
          <p:cNvGrpSpPr/>
          <p:nvPr/>
        </p:nvGrpSpPr>
        <p:grpSpPr>
          <a:xfrm>
            <a:off x="860934" y="1600627"/>
            <a:ext cx="2633662" cy="2308324"/>
            <a:chOff x="2196323" y="2842914"/>
            <a:chExt cx="3058986" cy="1807122"/>
          </a:xfrm>
        </p:grpSpPr>
        <p:sp>
          <p:nvSpPr>
            <p:cNvPr id="9" name="左大括号 8"/>
            <p:cNvSpPr/>
            <p:nvPr/>
          </p:nvSpPr>
          <p:spPr>
            <a:xfrm>
              <a:off x="2196323" y="3111361"/>
              <a:ext cx="232328" cy="1251633"/>
            </a:xfrm>
            <a:prstGeom prst="leftBrac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3429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 b="1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Box 59"/>
            <p:cNvSpPr txBox="1"/>
            <p:nvPr/>
          </p:nvSpPr>
          <p:spPr>
            <a:xfrm>
              <a:off x="2428421" y="2842914"/>
              <a:ext cx="2826888" cy="18071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342900">
                <a:lnSpc>
                  <a:spcPct val="150000"/>
                </a:lnSpc>
                <a:defRPr/>
              </a:pPr>
              <a:r>
                <a:rPr lang="en-US" altLang="zh-CN" sz="2400" dirty="0" err="1">
                  <a:solidFill>
                    <a:srgbClr val="FF0000"/>
                  </a:solidFill>
                  <a:cs typeface="+mn-ea"/>
                  <a:sym typeface="+mn-lt"/>
                </a:rPr>
                <a:t>qiáng</a:t>
              </a:r>
              <a:r>
                <a:rPr lang="zh-CN" altLang="en-US" sz="2400" b="1" dirty="0">
                  <a:solidFill>
                    <a:srgbClr val="FF0000"/>
                  </a:solidFill>
                  <a:cs typeface="+mn-ea"/>
                  <a:sym typeface="+mn-lt"/>
                </a:rPr>
                <a:t>（</a:t>
              </a:r>
              <a:r>
                <a:rPr lang="zh-CN" altLang="en-US" sz="2400" b="1" dirty="0">
                  <a:solidFill>
                    <a:prstClr val="black"/>
                  </a:solidFill>
                  <a:cs typeface="+mn-ea"/>
                  <a:sym typeface="+mn-lt"/>
                </a:rPr>
                <a:t>强大</a:t>
              </a:r>
              <a:r>
                <a:rPr lang="zh-CN" altLang="en-US" sz="2400" b="1" dirty="0">
                  <a:solidFill>
                    <a:srgbClr val="FF0000"/>
                  </a:solidFill>
                  <a:cs typeface="+mn-ea"/>
                  <a:sym typeface="+mn-lt"/>
                </a:rPr>
                <a:t>）</a:t>
              </a:r>
              <a:endParaRPr lang="zh-CN" altLang="en-US" sz="2400" b="1" dirty="0">
                <a:solidFill>
                  <a:prstClr val="black"/>
                </a:solidFill>
                <a:cs typeface="+mn-ea"/>
                <a:sym typeface="+mn-lt"/>
              </a:endParaRPr>
            </a:p>
            <a:p>
              <a:pPr defTabSz="342900">
                <a:lnSpc>
                  <a:spcPct val="150000"/>
                </a:lnSpc>
                <a:defRPr/>
              </a:pPr>
              <a:endParaRPr lang="zh-CN" altLang="en-US" sz="2400" b="1" dirty="0">
                <a:solidFill>
                  <a:srgbClr val="FF0000"/>
                </a:solidFill>
                <a:cs typeface="+mn-ea"/>
                <a:sym typeface="+mn-lt"/>
              </a:endParaRPr>
            </a:p>
            <a:p>
              <a:pPr defTabSz="342900">
                <a:lnSpc>
                  <a:spcPct val="150000"/>
                </a:lnSpc>
                <a:defRPr/>
              </a:pPr>
              <a:endParaRPr lang="en-US" altLang="zh-CN" sz="2400" b="1" dirty="0">
                <a:solidFill>
                  <a:srgbClr val="FF0000"/>
                </a:solidFill>
                <a:cs typeface="+mn-ea"/>
                <a:sym typeface="+mn-lt"/>
              </a:endParaRPr>
            </a:p>
            <a:p>
              <a:pPr defTabSz="342900">
                <a:lnSpc>
                  <a:spcPct val="150000"/>
                </a:lnSpc>
                <a:defRPr/>
              </a:pPr>
              <a:r>
                <a:rPr lang="en-US" altLang="zh-CN" sz="2400" dirty="0" err="1">
                  <a:solidFill>
                    <a:srgbClr val="FF0000"/>
                  </a:solidFill>
                  <a:cs typeface="+mn-ea"/>
                  <a:sym typeface="+mn-lt"/>
                </a:rPr>
                <a:t>jiàng</a:t>
              </a:r>
              <a:r>
                <a:rPr lang="zh-CN" altLang="en-US" sz="2400" b="1" dirty="0">
                  <a:solidFill>
                    <a:srgbClr val="FF0000"/>
                  </a:solidFill>
                  <a:cs typeface="+mn-ea"/>
                  <a:sym typeface="+mn-lt"/>
                </a:rPr>
                <a:t>（</a:t>
              </a:r>
              <a:r>
                <a:rPr lang="zh-CN" altLang="en-US" sz="2400" b="1" dirty="0">
                  <a:solidFill>
                    <a:prstClr val="black"/>
                  </a:solidFill>
                  <a:cs typeface="+mn-ea"/>
                  <a:sym typeface="+mn-lt"/>
                </a:rPr>
                <a:t>倔强</a:t>
              </a:r>
              <a:r>
                <a:rPr lang="zh-CN" altLang="en-US" sz="2400" b="1" dirty="0">
                  <a:solidFill>
                    <a:srgbClr val="FF0000"/>
                  </a:solidFill>
                  <a:cs typeface="+mn-ea"/>
                  <a:sym typeface="+mn-lt"/>
                </a:rPr>
                <a:t>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4" name="文本框 5"/>
          <p:cNvSpPr txBox="1"/>
          <p:nvPr/>
        </p:nvSpPr>
        <p:spPr>
          <a:xfrm>
            <a:off x="3527220" y="1725504"/>
            <a:ext cx="4249000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我们组</a:t>
            </a: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人才济济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，各有分工。</a:t>
            </a:r>
          </a:p>
        </p:txBody>
      </p:sp>
      <p:sp>
        <p:nvSpPr>
          <p:cNvPr id="5" name="文本框 34"/>
          <p:cNvSpPr txBox="1"/>
          <p:nvPr/>
        </p:nvSpPr>
        <p:spPr>
          <a:xfrm>
            <a:off x="2977777" y="3367854"/>
            <a:ext cx="5829962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全校师生积极捐钱捐物，</a:t>
            </a: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救济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受灾群众。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17066" y="2523839"/>
            <a:ext cx="427434" cy="4385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济</a:t>
            </a:r>
          </a:p>
        </p:txBody>
      </p:sp>
      <p:grpSp>
        <p:nvGrpSpPr>
          <p:cNvPr id="7" name="组合 20"/>
          <p:cNvGrpSpPr/>
          <p:nvPr/>
        </p:nvGrpSpPr>
        <p:grpSpPr>
          <a:xfrm>
            <a:off x="1144500" y="1600627"/>
            <a:ext cx="2633662" cy="2308324"/>
            <a:chOff x="2196323" y="2842914"/>
            <a:chExt cx="3058986" cy="1807122"/>
          </a:xfrm>
        </p:grpSpPr>
        <p:sp>
          <p:nvSpPr>
            <p:cNvPr id="8" name="左大括号 7"/>
            <p:cNvSpPr/>
            <p:nvPr/>
          </p:nvSpPr>
          <p:spPr>
            <a:xfrm>
              <a:off x="2196323" y="3111361"/>
              <a:ext cx="232328" cy="1251633"/>
            </a:xfrm>
            <a:prstGeom prst="leftBrac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3429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 b="1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9" name="TextBox 59"/>
            <p:cNvSpPr txBox="1"/>
            <p:nvPr/>
          </p:nvSpPr>
          <p:spPr>
            <a:xfrm>
              <a:off x="2428421" y="2842914"/>
              <a:ext cx="2826888" cy="18071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342900">
                <a:lnSpc>
                  <a:spcPct val="150000"/>
                </a:lnSpc>
                <a:defRPr/>
              </a:pPr>
              <a:r>
                <a:rPr lang="en-US" altLang="zh-CN" sz="2400" dirty="0" err="1">
                  <a:solidFill>
                    <a:srgbClr val="FF0000"/>
                  </a:solidFill>
                  <a:cs typeface="+mn-ea"/>
                  <a:sym typeface="+mn-lt"/>
                </a:rPr>
                <a:t>jǐ</a:t>
              </a:r>
              <a:r>
                <a:rPr lang="zh-CN" altLang="en-US" sz="2400" b="1" dirty="0">
                  <a:solidFill>
                    <a:srgbClr val="FF0000"/>
                  </a:solidFill>
                  <a:cs typeface="+mn-ea"/>
                  <a:sym typeface="+mn-lt"/>
                </a:rPr>
                <a:t>（</a:t>
              </a:r>
              <a:r>
                <a:rPr lang="zh-CN" altLang="en-US" sz="2400" b="1" dirty="0">
                  <a:solidFill>
                    <a:prstClr val="black"/>
                  </a:solidFill>
                  <a:cs typeface="+mn-ea"/>
                  <a:sym typeface="+mn-lt"/>
                </a:rPr>
                <a:t>人才济济</a:t>
              </a:r>
              <a:r>
                <a:rPr lang="zh-CN" altLang="en-US" sz="2400" b="1" dirty="0">
                  <a:solidFill>
                    <a:srgbClr val="FF0000"/>
                  </a:solidFill>
                  <a:cs typeface="+mn-ea"/>
                  <a:sym typeface="+mn-lt"/>
                </a:rPr>
                <a:t>）</a:t>
              </a:r>
              <a:endParaRPr lang="zh-CN" altLang="en-US" sz="2400" b="1" dirty="0">
                <a:solidFill>
                  <a:prstClr val="black"/>
                </a:solidFill>
                <a:cs typeface="+mn-ea"/>
                <a:sym typeface="+mn-lt"/>
              </a:endParaRPr>
            </a:p>
            <a:p>
              <a:pPr defTabSz="342900">
                <a:lnSpc>
                  <a:spcPct val="150000"/>
                </a:lnSpc>
                <a:defRPr/>
              </a:pPr>
              <a:endParaRPr lang="zh-CN" altLang="en-US" sz="2400" b="1" dirty="0">
                <a:solidFill>
                  <a:srgbClr val="FF0000"/>
                </a:solidFill>
                <a:cs typeface="+mn-ea"/>
                <a:sym typeface="+mn-lt"/>
              </a:endParaRPr>
            </a:p>
            <a:p>
              <a:pPr defTabSz="342900">
                <a:lnSpc>
                  <a:spcPct val="150000"/>
                </a:lnSpc>
                <a:defRPr/>
              </a:pPr>
              <a:endParaRPr lang="en-US" altLang="zh-CN" sz="2400" b="1" dirty="0">
                <a:solidFill>
                  <a:srgbClr val="FF0000"/>
                </a:solidFill>
                <a:cs typeface="+mn-ea"/>
                <a:sym typeface="+mn-lt"/>
              </a:endParaRPr>
            </a:p>
            <a:p>
              <a:pPr defTabSz="342900">
                <a:lnSpc>
                  <a:spcPct val="150000"/>
                </a:lnSpc>
                <a:defRPr/>
              </a:pPr>
              <a:r>
                <a:rPr lang="en-US" altLang="zh-CN" sz="2400" dirty="0" err="1">
                  <a:solidFill>
                    <a:srgbClr val="FF0000"/>
                  </a:solidFill>
                  <a:cs typeface="+mn-ea"/>
                  <a:sym typeface="+mn-lt"/>
                </a:rPr>
                <a:t>jì</a:t>
              </a:r>
              <a:r>
                <a:rPr lang="zh-CN" altLang="en-US" sz="2400" b="1" dirty="0">
                  <a:solidFill>
                    <a:srgbClr val="FF0000"/>
                  </a:solidFill>
                  <a:cs typeface="+mn-ea"/>
                  <a:sym typeface="+mn-lt"/>
                </a:rPr>
                <a:t>（</a:t>
              </a:r>
              <a:r>
                <a:rPr lang="zh-CN" altLang="en-US" sz="2400" b="1" dirty="0">
                  <a:solidFill>
                    <a:prstClr val="black"/>
                  </a:solidFill>
                  <a:cs typeface="+mn-ea"/>
                  <a:sym typeface="+mn-lt"/>
                </a:rPr>
                <a:t>救济</a:t>
              </a:r>
              <a:r>
                <a:rPr lang="zh-CN" altLang="en-US" sz="2400" b="1" dirty="0">
                  <a:solidFill>
                    <a:srgbClr val="FF0000"/>
                  </a:solidFill>
                  <a:cs typeface="+mn-ea"/>
                  <a:sym typeface="+mn-lt"/>
                </a:rPr>
                <a:t>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76441" y="1434174"/>
            <a:ext cx="1292662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5B9BD5"/>
                </a:solidFill>
                <a:cs typeface="+mn-ea"/>
                <a:sym typeface="+mn-lt"/>
              </a:rPr>
              <a:t>词语学习：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149068" y="1715272"/>
            <a:ext cx="1444229" cy="22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4200"/>
              </a:lnSpc>
              <a:defRPr/>
            </a:pPr>
            <a:r>
              <a:rPr lang="en-US" altLang="zh-CN" sz="1800" b="1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18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风靡</a:t>
            </a:r>
            <a:r>
              <a:rPr lang="en-US" altLang="zh-CN" sz="1800" b="1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】</a:t>
            </a:r>
            <a:endParaRPr lang="zh-CN" altLang="en-US" sz="1800" b="1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ts val="4200"/>
              </a:lnSpc>
              <a:defRPr/>
            </a:pPr>
            <a:r>
              <a:rPr lang="en-US" altLang="zh-CN" sz="1800" b="1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18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恍惚</a:t>
            </a:r>
            <a:r>
              <a:rPr lang="en-US" altLang="zh-CN" sz="18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】</a:t>
            </a:r>
          </a:p>
          <a:p>
            <a:pPr>
              <a:lnSpc>
                <a:spcPts val="4200"/>
              </a:lnSpc>
              <a:defRPr/>
            </a:pPr>
            <a:r>
              <a:rPr lang="en-US" altLang="zh-CN" sz="1800" b="1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18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沮丧</a:t>
            </a:r>
            <a:r>
              <a:rPr lang="en-US" altLang="zh-CN" sz="1800" b="1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】</a:t>
            </a:r>
          </a:p>
          <a:p>
            <a:pPr>
              <a:lnSpc>
                <a:spcPts val="4200"/>
              </a:lnSpc>
              <a:defRPr/>
            </a:pPr>
            <a:r>
              <a:rPr lang="en-US" altLang="zh-CN" sz="1800" b="1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18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轮廓</a:t>
            </a:r>
            <a:r>
              <a:rPr lang="en-US" altLang="zh-CN" sz="1800" b="1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】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2315351" y="2125799"/>
            <a:ext cx="822722" cy="59412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274417" y="2628532"/>
            <a:ext cx="887016" cy="6143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矩形 5"/>
          <p:cNvSpPr>
            <a:spLocks noChangeArrowheads="1"/>
          </p:cNvSpPr>
          <p:nvPr/>
        </p:nvSpPr>
        <p:spPr bwMode="auto">
          <a:xfrm>
            <a:off x="3224470" y="3564556"/>
            <a:ext cx="4881083" cy="34624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灰心，失望，伤心，灰心丧气。</a:t>
            </a:r>
          </a:p>
        </p:txBody>
      </p:sp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3193648" y="2478225"/>
            <a:ext cx="4636115" cy="34624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像风吹倒草木一样。形容事物流行得快。</a:t>
            </a:r>
          </a:p>
        </p:txBody>
      </p:sp>
      <p:sp>
        <p:nvSpPr>
          <p:cNvPr id="10" name="矩形 5"/>
          <p:cNvSpPr>
            <a:spLocks noChangeArrowheads="1"/>
          </p:cNvSpPr>
          <p:nvPr/>
        </p:nvSpPr>
        <p:spPr bwMode="auto">
          <a:xfrm>
            <a:off x="3207460" y="3053296"/>
            <a:ext cx="4945940" cy="34624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指精神游离在外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好像在想什么事情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打不起精神。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" name="矩形 5"/>
          <p:cNvSpPr>
            <a:spLocks noChangeArrowheads="1"/>
          </p:cNvSpPr>
          <p:nvPr/>
        </p:nvSpPr>
        <p:spPr bwMode="auto">
          <a:xfrm>
            <a:off x="3193648" y="1831477"/>
            <a:ext cx="4911905" cy="34624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指界定表现对象形体范围的边缘线。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2235485" y="3156490"/>
            <a:ext cx="933410" cy="58880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2173840" y="2100822"/>
            <a:ext cx="994025" cy="15488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知识梳理</a:t>
            </a:r>
          </a:p>
        </p:txBody>
      </p:sp>
      <p:sp>
        <p:nvSpPr>
          <p:cNvPr id="2" name="矩形 5"/>
          <p:cNvSpPr/>
          <p:nvPr/>
        </p:nvSpPr>
        <p:spPr>
          <a:xfrm>
            <a:off x="822816" y="1147763"/>
            <a:ext cx="7044214" cy="10387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题目“我们家的男子汉”中的“我们家”指的是谁家？</a:t>
            </a:r>
            <a:endParaRPr lang="en-US" altLang="zh-CN" sz="21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男子汉是指谁？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9086" y="2135982"/>
            <a:ext cx="2271713" cy="300751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adwysls">
      <a:majorFont>
        <a:latin typeface="Arial"/>
        <a:ea typeface="思源黑体 CN Regular"/>
        <a:cs typeface=""/>
      </a:majorFont>
      <a:minorFont>
        <a:latin typeface="Arial"/>
        <a:ea typeface="思源黑体 CN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1253</Words>
  <Application>Microsoft Office PowerPoint</Application>
  <PresentationFormat>全屏显示(16:9)</PresentationFormat>
  <Paragraphs>177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FandolFang R</vt:lpstr>
      <vt:lpstr>Meiryo</vt:lpstr>
      <vt:lpstr>思源黑体 CN Regular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23</cp:revision>
  <dcterms:created xsi:type="dcterms:W3CDTF">2020-08-05T18:38:00Z</dcterms:created>
  <dcterms:modified xsi:type="dcterms:W3CDTF">2021-09-24T00:06:11Z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