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5" r:id="rId2"/>
  </p:sldMasterIdLst>
  <p:notesMasterIdLst>
    <p:notesMasterId r:id="rId47"/>
  </p:notesMasterIdLst>
  <p:handoutMasterIdLst>
    <p:handoutMasterId r:id="rId48"/>
  </p:handoutMasterIdLst>
  <p:sldIdLst>
    <p:sldId id="256" r:id="rId3"/>
    <p:sldId id="642" r:id="rId4"/>
    <p:sldId id="368" r:id="rId5"/>
    <p:sldId id="732" r:id="rId6"/>
    <p:sldId id="571" r:id="rId7"/>
    <p:sldId id="564" r:id="rId8"/>
    <p:sldId id="419" r:id="rId9"/>
    <p:sldId id="790" r:id="rId10"/>
    <p:sldId id="791" r:id="rId11"/>
    <p:sldId id="416" r:id="rId12"/>
    <p:sldId id="786" r:id="rId13"/>
    <p:sldId id="433" r:id="rId14"/>
    <p:sldId id="436" r:id="rId15"/>
    <p:sldId id="421" r:id="rId16"/>
    <p:sldId id="684" r:id="rId17"/>
    <p:sldId id="799" r:id="rId18"/>
    <p:sldId id="800" r:id="rId19"/>
    <p:sldId id="345" r:id="rId20"/>
    <p:sldId id="344" r:id="rId21"/>
    <p:sldId id="787" r:id="rId22"/>
    <p:sldId id="788" r:id="rId23"/>
    <p:sldId id="776" r:id="rId24"/>
    <p:sldId id="775" r:id="rId25"/>
    <p:sldId id="778" r:id="rId26"/>
    <p:sldId id="793" r:id="rId27"/>
    <p:sldId id="782" r:id="rId28"/>
    <p:sldId id="794" r:id="rId29"/>
    <p:sldId id="795" r:id="rId30"/>
    <p:sldId id="796" r:id="rId31"/>
    <p:sldId id="751" r:id="rId32"/>
    <p:sldId id="752" r:id="rId33"/>
    <p:sldId id="434" r:id="rId34"/>
    <p:sldId id="753" r:id="rId35"/>
    <p:sldId id="360" r:id="rId36"/>
    <p:sldId id="772" r:id="rId37"/>
    <p:sldId id="641" r:id="rId38"/>
    <p:sldId id="362" r:id="rId39"/>
    <p:sldId id="781" r:id="rId40"/>
    <p:sldId id="365" r:id="rId41"/>
    <p:sldId id="783" r:id="rId42"/>
    <p:sldId id="797" r:id="rId43"/>
    <p:sldId id="798" r:id="rId44"/>
    <p:sldId id="367" r:id="rId45"/>
    <p:sldId id="801" r:id="rId46"/>
  </p:sldIdLst>
  <p:sldSz cx="9144000" cy="5143500" type="screen16x9"/>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71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FF0000"/>
    <a:srgbClr val="FFFFFF"/>
    <a:srgbClr val="FF3399"/>
    <a:srgbClr val="CCFFFF"/>
    <a:srgbClr val="FFE09E"/>
    <a:srgbClr val="FFFF00"/>
    <a:srgbClr val="D60093"/>
    <a:srgbClr val="FFAF01"/>
    <a:srgbClr val="A0A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howGuides="1">
      <p:cViewPr varScale="1">
        <p:scale>
          <a:sx n="143" d="100"/>
          <a:sy n="143" d="100"/>
        </p:scale>
        <p:origin x="684" y="132"/>
      </p:cViewPr>
      <p:guideLst>
        <p:guide orient="horz" pos="1713"/>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pPr/>
              <a:t>2021/9/23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pPr/>
              <a:t>‹#›</a:t>
            </a:fld>
            <a:endParaRPr lang="zh-CN" altLang="en-US"/>
          </a:p>
        </p:txBody>
      </p:sp>
    </p:spTree>
    <p:extLst>
      <p:ext uri="{BB962C8B-B14F-4D97-AF65-F5344CB8AC3E}">
        <p14:creationId xmlns:p14="http://schemas.microsoft.com/office/powerpoint/2010/main" val="23364315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楷体_GB2312" panose="0201060903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楷体_GB2312" panose="02010609030101010101" charset="-122"/>
              </a:defRPr>
            </a:lvl1pPr>
          </a:lstStyle>
          <a:p>
            <a:fld id="{D2A48B96-639E-45A3-A0BA-2464DFDB1FAA}" type="datetimeFigureOut">
              <a:rPr lang="zh-CN" altLang="en-US" smtClean="0"/>
              <a:pPr/>
              <a:t>2021/9/23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楷体_GB2312" panose="0201060903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楷体_GB2312" panose="02010609030101010101" charset="-122"/>
              </a:defRPr>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26708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楷体_GB2312" panose="02010609030101010101" charset="-122"/>
        <a:cs typeface="+mn-cs"/>
      </a:defRPr>
    </a:lvl1pPr>
    <a:lvl2pPr marL="457200" algn="l" defTabSz="914400" rtl="0" eaLnBrk="1" latinLnBrk="0" hangingPunct="1">
      <a:defRPr sz="1200" kern="1200">
        <a:solidFill>
          <a:schemeClr val="tx1"/>
        </a:solidFill>
        <a:latin typeface="+mn-lt"/>
        <a:ea typeface="楷体_GB2312" panose="02010609030101010101" charset="-122"/>
        <a:cs typeface="+mn-cs"/>
      </a:defRPr>
    </a:lvl2pPr>
    <a:lvl3pPr marL="914400" algn="l" defTabSz="914400" rtl="0" eaLnBrk="1" latinLnBrk="0" hangingPunct="1">
      <a:defRPr sz="1200" kern="1200">
        <a:solidFill>
          <a:schemeClr val="tx1"/>
        </a:solidFill>
        <a:latin typeface="+mn-lt"/>
        <a:ea typeface="楷体_GB2312" panose="02010609030101010101" charset="-122"/>
        <a:cs typeface="+mn-cs"/>
      </a:defRPr>
    </a:lvl3pPr>
    <a:lvl4pPr marL="1371600" algn="l" defTabSz="914400" rtl="0" eaLnBrk="1" latinLnBrk="0" hangingPunct="1">
      <a:defRPr sz="1200" kern="1200">
        <a:solidFill>
          <a:schemeClr val="tx1"/>
        </a:solidFill>
        <a:latin typeface="+mn-lt"/>
        <a:ea typeface="楷体_GB2312" panose="02010609030101010101" charset="-122"/>
        <a:cs typeface="+mn-cs"/>
      </a:defRPr>
    </a:lvl4pPr>
    <a:lvl5pPr marL="1828800" algn="l" defTabSz="914400" rtl="0" eaLnBrk="1" latinLnBrk="0" hangingPunct="1">
      <a:defRPr sz="1200" kern="1200">
        <a:solidFill>
          <a:schemeClr val="tx1"/>
        </a:solidFill>
        <a:latin typeface="+mn-lt"/>
        <a:ea typeface="楷体_GB2312" panose="02010609030101010101"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630261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31</a:t>
            </a:fld>
            <a:endParaRPr lang="zh-CN" altLang="en-US"/>
          </a:p>
        </p:txBody>
      </p:sp>
    </p:spTree>
    <p:extLst>
      <p:ext uri="{BB962C8B-B14F-4D97-AF65-F5344CB8AC3E}">
        <p14:creationId xmlns:p14="http://schemas.microsoft.com/office/powerpoint/2010/main" val="1263802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4777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31289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88315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176061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907664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669501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47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6793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5820302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27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456300" y="1117800"/>
            <a:ext cx="8226900" cy="35694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3429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685800" marR="0" lvl="2"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028700" marR="0" lvl="3"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371600" marR="0" lvl="4"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pPr/>
              <a:t>2021/9/23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2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3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3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3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3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3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3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4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4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4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4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4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92143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3882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55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0426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22902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31781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697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7964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76628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89456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122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2021/9/23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50" Type="http://schemas.openxmlformats.org/officeDocument/2006/relationships/tags" Target="../tags/tag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ags" Target="../tags/tag6.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ags" Target="../tags/tag5.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ags" Target="../tags/tag1.xml"/><Relationship Id="rId8" Type="http://schemas.openxmlformats.org/officeDocument/2006/relationships/slideLayout" Target="../slideLayouts/slideLayout8.xml"/><Relationship Id="rId51" Type="http://schemas.openxmlformats.org/officeDocument/2006/relationships/tags" Target="../tags/tag4.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48"/>
            </p:custDataLst>
          </p:nvPr>
        </p:nvSpPr>
        <p:spPr>
          <a:xfrm>
            <a:off x="456300" y="456300"/>
            <a:ext cx="8226900" cy="486000"/>
          </a:xfrm>
          <a:prstGeom prst="rect">
            <a:avLst/>
          </a:prstGeom>
        </p:spPr>
        <p:txBody>
          <a:bodyPr vert="horz" lIns="101600" tIns="38100" rIns="76200" bIns="3810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49"/>
            </p:custDataLst>
          </p:nvPr>
        </p:nvSpPr>
        <p:spPr>
          <a:xfrm>
            <a:off x="456300" y="1136700"/>
            <a:ext cx="8226900" cy="355266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50"/>
            </p:custDataLst>
          </p:nvPr>
        </p:nvSpPr>
        <p:spPr>
          <a:xfrm>
            <a:off x="459000" y="4735800"/>
            <a:ext cx="2025000" cy="237600"/>
          </a:xfrm>
          <a:prstGeom prst="rect">
            <a:avLst/>
          </a:prstGeom>
        </p:spPr>
        <p:txBody>
          <a:bodyPr vert="horz" lIns="91440" tIns="45720" rIns="91440" bIns="45720" rtlCol="0" anchor="ctr">
            <a:normAutofit/>
          </a:bodyPr>
          <a:lstStyle>
            <a:lvl1pPr algn="l">
              <a:defRPr sz="750" baseline="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pPr/>
              <a:t>2021/9/23</a:t>
            </a:fld>
            <a:endParaRPr lang="zh-CN" altLang="en-US"/>
          </a:p>
        </p:txBody>
      </p:sp>
      <p:sp>
        <p:nvSpPr>
          <p:cNvPr id="5" name="页脚占位符 4"/>
          <p:cNvSpPr>
            <a:spLocks noGrp="1"/>
          </p:cNvSpPr>
          <p:nvPr>
            <p:ph type="ftr" sz="quarter" idx="3"/>
            <p:custDataLst>
              <p:tags r:id="rId51"/>
            </p:custDataLst>
          </p:nvPr>
        </p:nvSpPr>
        <p:spPr>
          <a:xfrm>
            <a:off x="3087000" y="4735800"/>
            <a:ext cx="2970000" cy="237600"/>
          </a:xfrm>
          <a:prstGeom prst="rect">
            <a:avLst/>
          </a:prstGeom>
        </p:spPr>
        <p:txBody>
          <a:bodyPr vert="horz" lIns="91440" tIns="45720" rIns="91440" bIns="45720" rtlCol="0" anchor="ctr">
            <a:normAutofit/>
          </a:bodyPr>
          <a:lstStyle>
            <a:lvl1pPr algn="ctr">
              <a:defRPr sz="750" baseline="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52"/>
            </p:custDataLst>
          </p:nvPr>
        </p:nvSpPr>
        <p:spPr>
          <a:xfrm>
            <a:off x="6658200" y="4735800"/>
            <a:ext cx="2025000" cy="237600"/>
          </a:xfrm>
          <a:prstGeom prst="rect">
            <a:avLst/>
          </a:prstGeom>
        </p:spPr>
        <p:txBody>
          <a:bodyPr vert="horz" lIns="91440" tIns="45720" rIns="91440" bIns="45720" rtlCol="0" anchor="ctr">
            <a:normAutofit/>
          </a:bodyPr>
          <a:lstStyle>
            <a:lvl1pPr algn="r">
              <a:defRPr sz="750" baseline="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pPr/>
              <a:t>‹#›</a:t>
            </a:fld>
            <a:endParaRPr lang="zh-CN" altLang="en-US" dirty="0"/>
          </a:p>
        </p:txBody>
      </p:sp>
      <p:sp>
        <p:nvSpPr>
          <p:cNvPr id="7" name="KSO_TEMPLATE" hidden="1"/>
          <p:cNvSpPr/>
          <p:nvPr>
            <p:custDataLst>
              <p:tags r:id="rId5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Lst>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2021/9/23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77415356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1.xml"/><Relationship Id="rId1" Type="http://schemas.openxmlformats.org/officeDocument/2006/relationships/slideLayout" Target="../slideLayouts/slideLayout5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WordArt 10"/>
          <p:cNvSpPr>
            <a:spLocks noTextEdit="1"/>
          </p:cNvSpPr>
          <p:nvPr/>
        </p:nvSpPr>
        <p:spPr>
          <a:xfrm>
            <a:off x="1428728" y="986582"/>
            <a:ext cx="6643734" cy="1357322"/>
          </a:xfrm>
          <a:prstGeom prst="rect">
            <a:avLst/>
          </a:prstGeom>
        </p:spPr>
        <p:txBody>
          <a:bodyPr wrap="none" fromWordArt="1">
            <a:prstTxWarp prst="textPlain">
              <a:avLst>
                <a:gd name="adj" fmla="val 50000"/>
              </a:avLst>
            </a:prstTxWarp>
            <a:normAutofit fontScale="92500" lnSpcReduction="10000"/>
          </a:bodyPr>
          <a:lstStyle/>
          <a:p>
            <a:pPr algn="ctr" eaLnBrk="0" hangingPunct="0"/>
            <a:endParaRPr lang="zh-CN" altLang="en-US" sz="96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8998"/>
                  </a:srgbClr>
                </a:outerShdw>
              </a:effectLst>
              <a:latin typeface="楷体_GB2312" panose="02010609030101010101" charset="-122"/>
              <a:ea typeface="楷体_GB2312" panose="02010609030101010101" charset="-122"/>
            </a:endParaRPr>
          </a:p>
        </p:txBody>
      </p:sp>
      <p:sp>
        <p:nvSpPr>
          <p:cNvPr id="4" name="椭圆 3"/>
          <p:cNvSpPr/>
          <p:nvPr/>
        </p:nvSpPr>
        <p:spPr>
          <a:xfrm>
            <a:off x="1785918" y="1704657"/>
            <a:ext cx="717550" cy="685800"/>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2071670" y="1714494"/>
            <a:ext cx="666750" cy="694055"/>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2053" name="TextBox 6"/>
          <p:cNvSpPr txBox="1"/>
          <p:nvPr/>
        </p:nvSpPr>
        <p:spPr>
          <a:xfrm>
            <a:off x="1979712" y="1485012"/>
            <a:ext cx="5072098" cy="1014730"/>
          </a:xfrm>
          <a:prstGeom prst="rect">
            <a:avLst/>
          </a:prstGeom>
          <a:noFill/>
          <a:ln w="9525">
            <a:noFill/>
          </a:ln>
        </p:spPr>
        <p:txBody>
          <a:bodyPr wrap="square">
            <a:spAutoFit/>
          </a:bodyPr>
          <a:lstStyle/>
          <a:p>
            <a:r>
              <a:rPr lang="en-US" altLang="zh-CN" sz="4800" b="1" dirty="0" smtClean="0">
                <a:latin typeface="楷体_GB2312" panose="02010609030101010101" charset="-122"/>
                <a:ea typeface="楷体_GB2312" panose="02010609030101010101" charset="-122"/>
              </a:rPr>
              <a:t>18</a:t>
            </a:r>
            <a:r>
              <a:rPr lang="zh-CN" altLang="en-US" sz="6000" b="1" dirty="0" smtClean="0">
                <a:solidFill>
                  <a:srgbClr val="FF0000"/>
                </a:solidFill>
                <a:latin typeface="楷体" panose="02010609060101010101" pitchFamily="49" charset="-122"/>
                <a:ea typeface="楷体" panose="02010609060101010101" pitchFamily="49" charset="-122"/>
              </a:rPr>
              <a:t> 小英雄雨来</a:t>
            </a:r>
            <a:endParaRPr lang="zh-CN" altLang="zh-CN" sz="4800" b="1" dirty="0">
              <a:solidFill>
                <a:srgbClr val="FF0000"/>
              </a:solidFill>
              <a:latin typeface="楷体" panose="02010609060101010101" pitchFamily="49" charset="-122"/>
              <a:ea typeface="楷体" panose="02010609060101010101" pitchFamily="49" charset="-122"/>
            </a:endParaRPr>
          </a:p>
        </p:txBody>
      </p:sp>
      <p:sp>
        <p:nvSpPr>
          <p:cNvPr id="1026" name="副标题 2"/>
          <p:cNvSpPr txBox="1"/>
          <p:nvPr/>
        </p:nvSpPr>
        <p:spPr>
          <a:xfrm>
            <a:off x="2857487" y="2853055"/>
            <a:ext cx="3071835" cy="438150"/>
          </a:xfrm>
          <a:prstGeom prst="rect">
            <a:avLst/>
          </a:prstGeom>
          <a:solidFill>
            <a:srgbClr val="FFFFFF">
              <a:alpha val="56863"/>
            </a:srgbClr>
          </a:solidFill>
          <a:ln w="9525">
            <a:noFill/>
          </a:ln>
        </p:spPr>
        <p:txBody>
          <a:bodyPr/>
          <a:lstStyle/>
          <a:p>
            <a:pPr algn="ctr" eaLnBrk="1" hangingPunct="1">
              <a:buFont typeface="Arial" panose="020B0604020202020204" pitchFamily="34" charset="0"/>
            </a:pPr>
            <a:r>
              <a:rPr lang="en-US" altLang="zh-CN" sz="2000" b="1" dirty="0">
                <a:solidFill>
                  <a:srgbClr val="000000"/>
                </a:solidFill>
                <a:latin typeface="楷体" panose="02010609060101010101" pitchFamily="49" charset="-122"/>
                <a:ea typeface="楷体" panose="02010609060101010101" pitchFamily="49" charset="-122"/>
              </a:rPr>
              <a:t>RJ</a:t>
            </a:r>
            <a:r>
              <a:rPr lang="en-US" altLang="zh-CN" sz="2000" b="1" dirty="0" smtClean="0">
                <a:solidFill>
                  <a:srgbClr val="000000"/>
                </a:solidFill>
                <a:latin typeface="楷体" panose="02010609060101010101" pitchFamily="49" charset="-122"/>
                <a:ea typeface="楷体" panose="02010609060101010101" pitchFamily="49" charset="-122"/>
              </a:rPr>
              <a:t>·</a:t>
            </a:r>
            <a:r>
              <a:rPr lang="zh-CN" altLang="en-US" sz="2000" b="1" dirty="0" smtClean="0">
                <a:solidFill>
                  <a:srgbClr val="000000"/>
                </a:solidFill>
                <a:latin typeface="楷体" panose="02010609060101010101" pitchFamily="49" charset="-122"/>
                <a:ea typeface="楷体" panose="02010609060101010101" pitchFamily="49" charset="-122"/>
              </a:rPr>
              <a:t>四</a:t>
            </a:r>
            <a:r>
              <a:rPr lang="zh-CN" altLang="en-US" sz="2000" dirty="0" smtClean="0">
                <a:solidFill>
                  <a:srgbClr val="000000"/>
                </a:solidFill>
                <a:latin typeface="楷体" panose="02010609060101010101" pitchFamily="49" charset="-122"/>
                <a:ea typeface="楷体" panose="02010609060101010101" pitchFamily="49" charset="-122"/>
              </a:rPr>
              <a:t>年级下册</a:t>
            </a:r>
            <a:endParaRPr lang="zh-CN" altLang="en-US" sz="2000" dirty="0">
              <a:solidFill>
                <a:srgbClr val="000000"/>
              </a:solidFill>
              <a:latin typeface="楷体" panose="02010609060101010101" pitchFamily="49" charset="-122"/>
              <a:ea typeface="楷体" panose="02010609060101010101" pitchFamily="49" charset="-122"/>
            </a:endParaRPr>
          </a:p>
        </p:txBody>
      </p:sp>
      <p:cxnSp>
        <p:nvCxnSpPr>
          <p:cNvPr id="15" name="直接连接符 14"/>
          <p:cNvCxnSpPr/>
          <p:nvPr/>
        </p:nvCxnSpPr>
        <p:spPr>
          <a:xfrm>
            <a:off x="2000232" y="2788920"/>
            <a:ext cx="504063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30722" name="AutoShape 2" descr="http://img1.imgtn.bdimg.com/it/u=3085791674,1160315759&amp;fm=26&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2" name="AutoShape 2" descr="http://img5.imgtn.bdimg.com/it/u=4204089271,3263272658&amp;fm=26&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10" name="矩形 9"/>
          <p:cNvSpPr/>
          <p:nvPr/>
        </p:nvSpPr>
        <p:spPr>
          <a:xfrm>
            <a:off x="0" y="4371950"/>
            <a:ext cx="9144000" cy="344325"/>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600" kern="0" dirty="0" smtClean="0">
                <a:solidFill>
                  <a:srgbClr val="000000"/>
                </a:solidFill>
                <a:latin typeface="微软雅黑" panose="020B0503020204020204" pitchFamily="34" charset="-122"/>
                <a:ea typeface="微软雅黑" panose="020B0503020204020204" pitchFamily="34" charset="-122"/>
              </a:rPr>
              <a:t>优品</a:t>
            </a:r>
            <a:r>
              <a:rPr lang="en-US" altLang="zh-CN" sz="1600" kern="0" dirty="0" smtClean="0">
                <a:solidFill>
                  <a:srgbClr val="000000"/>
                </a:solidFill>
                <a:latin typeface="微软雅黑" panose="020B0503020204020204" pitchFamily="34" charset="-122"/>
                <a:ea typeface="微软雅黑" panose="020B0503020204020204" pitchFamily="34" charset="-122"/>
              </a:rPr>
              <a:t>PPT</a:t>
            </a:r>
            <a:endParaRPr lang="en-US" altLang="zh-CN" sz="16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800" decel="100000"/>
                                        <p:tgtEl>
                                          <p:spTgt spid="2050"/>
                                        </p:tgtEl>
                                      </p:cBhvr>
                                    </p:animEffect>
                                    <p:anim calcmode="lin" valueType="num">
                                      <p:cBhvr>
                                        <p:cTn id="8" dur="800" decel="100000" fill="hold"/>
                                        <p:tgtEl>
                                          <p:spTgt spid="2050"/>
                                        </p:tgtEl>
                                        <p:attrNameLst>
                                          <p:attrName>style.rotation</p:attrName>
                                        </p:attrNameLst>
                                      </p:cBhvr>
                                      <p:tavLst>
                                        <p:tav tm="0">
                                          <p:val>
                                            <p:fltVal val="-90"/>
                                          </p:val>
                                        </p:tav>
                                        <p:tav tm="100000">
                                          <p:val>
                                            <p:fltVal val="0"/>
                                          </p:val>
                                        </p:tav>
                                      </p:tavLst>
                                    </p:anim>
                                    <p:anim calcmode="lin" valueType="num">
                                      <p:cBhvr>
                                        <p:cTn id="9" dur="800" decel="100000" fill="hold"/>
                                        <p:tgtEl>
                                          <p:spTgt spid="2050"/>
                                        </p:tgtEl>
                                        <p:attrNameLst>
                                          <p:attrName>ppt_x</p:attrName>
                                        </p:attrNameLst>
                                      </p:cBhvr>
                                      <p:tavLst>
                                        <p:tav tm="0">
                                          <p:val>
                                            <p:strVal val="#ppt_x+0.4"/>
                                          </p:val>
                                        </p:tav>
                                        <p:tav tm="100000">
                                          <p:val>
                                            <p:strVal val="#ppt_x-0.05"/>
                                          </p:val>
                                        </p:tav>
                                      </p:tavLst>
                                    </p:anim>
                                    <p:anim calcmode="lin" valueType="num">
                                      <p:cBhvr>
                                        <p:cTn id="10" dur="800" decel="100000" fill="hold"/>
                                        <p:tgtEl>
                                          <p:spTgt spid="205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5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5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428596" y="1264920"/>
            <a:ext cx="8056274" cy="3335655"/>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4" name="TextBox 3"/>
          <p:cNvSpPr txBox="1"/>
          <p:nvPr/>
        </p:nvSpPr>
        <p:spPr>
          <a:xfrm>
            <a:off x="930248" y="790514"/>
            <a:ext cx="184731" cy="369332"/>
          </a:xfrm>
          <a:prstGeom prst="rect">
            <a:avLst/>
          </a:prstGeom>
          <a:noFill/>
        </p:spPr>
        <p:txBody>
          <a:bodyPr wrap="none" rtlCol="0">
            <a:spAutoFit/>
          </a:bodyPr>
          <a:lstStyle/>
          <a:p>
            <a:endParaRPr lang="zh-CN" altLang="en-US">
              <a:ea typeface="楷体_GB2312" panose="02010609030101010101" charset="-122"/>
            </a:endParaRPr>
          </a:p>
        </p:txBody>
      </p:sp>
      <p:sp>
        <p:nvSpPr>
          <p:cNvPr id="225" name="矩形 71"/>
          <p:cNvSpPr>
            <a:spLocks noChangeArrowheads="1"/>
          </p:cNvSpPr>
          <p:nvPr/>
        </p:nvSpPr>
        <p:spPr bwMode="auto">
          <a:xfrm>
            <a:off x="428596" y="1500180"/>
            <a:ext cx="2071702" cy="2332946"/>
          </a:xfrm>
          <a:prstGeom prst="rect">
            <a:avLst/>
          </a:prstGeom>
          <a:noFill/>
          <a:ln w="9525">
            <a:noFill/>
            <a:miter lim="800000"/>
          </a:ln>
        </p:spPr>
        <p:txBody>
          <a:bodyPr wrap="square">
            <a:spAutoFit/>
          </a:bodyPr>
          <a:lstStyle/>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黝黑：</a:t>
            </a:r>
            <a:endParaRPr lang="en-US" altLang="zh-CN" sz="2800" b="1" dirty="0" smtClean="0">
              <a:solidFill>
                <a:srgbClr val="FF0000"/>
              </a:solidFill>
              <a:latin typeface="楷体" panose="02010609060101010101" pitchFamily="49" charset="-122"/>
              <a:ea typeface="楷体" panose="02010609060101010101" pitchFamily="49" charset="-122"/>
            </a:endParaRPr>
          </a:p>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光溜溜：</a:t>
            </a:r>
            <a:endParaRPr lang="en-US" altLang="zh-CN" sz="2800" b="1" dirty="0" smtClean="0">
              <a:solidFill>
                <a:srgbClr val="FF0000"/>
              </a:solidFill>
              <a:latin typeface="楷体" panose="02010609060101010101" pitchFamily="49" charset="-122"/>
              <a:ea typeface="楷体" panose="02010609060101010101" pitchFamily="49" charset="-122"/>
            </a:endParaRPr>
          </a:p>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推推搡搡：</a:t>
            </a:r>
            <a:endParaRPr lang="en-US" altLang="zh-CN" sz="2800" b="1" dirty="0" smtClean="0">
              <a:solidFill>
                <a:srgbClr val="FF0000"/>
              </a:solidFill>
              <a:latin typeface="楷体" panose="02010609060101010101" pitchFamily="49" charset="-122"/>
              <a:ea typeface="楷体" panose="02010609060101010101" pitchFamily="49" charset="-122"/>
            </a:endParaRPr>
          </a:p>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劫难：</a:t>
            </a:r>
            <a:endParaRPr lang="en-US" altLang="zh-CN" sz="2800" b="1" dirty="0" smtClean="0">
              <a:solidFill>
                <a:srgbClr val="FF0000"/>
              </a:solidFill>
              <a:latin typeface="楷体" panose="02010609060101010101" pitchFamily="49" charset="-122"/>
              <a:ea typeface="楷体" panose="02010609060101010101" pitchFamily="49" charset="-122"/>
            </a:endParaRPr>
          </a:p>
        </p:txBody>
      </p:sp>
      <p:sp>
        <p:nvSpPr>
          <p:cNvPr id="227" name="矩形 226"/>
          <p:cNvSpPr>
            <a:spLocks noChangeArrowheads="1"/>
          </p:cNvSpPr>
          <p:nvPr/>
        </p:nvSpPr>
        <p:spPr bwMode="auto">
          <a:xfrm>
            <a:off x="1500166" y="1543043"/>
            <a:ext cx="7858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a:defRPr/>
            </a:pPr>
            <a:r>
              <a:rPr lang="zh-CN" altLang="en-US" sz="2800" b="1" dirty="0" smtClean="0">
                <a:latin typeface="楷体" panose="02010609060101010101" pitchFamily="49" charset="-122"/>
                <a:ea typeface="楷体" panose="02010609060101010101" pitchFamily="49" charset="-122"/>
              </a:rPr>
              <a:t>黑。</a:t>
            </a:r>
            <a:endParaRPr lang="en-US" altLang="zh-CN" sz="2800" b="1" dirty="0" smtClean="0">
              <a:latin typeface="楷体" panose="02010609060101010101" pitchFamily="49" charset="-122"/>
              <a:ea typeface="楷体" panose="02010609060101010101" pitchFamily="49" charset="-122"/>
            </a:endParaRPr>
          </a:p>
        </p:txBody>
      </p:sp>
      <p:sp>
        <p:nvSpPr>
          <p:cNvPr id="3" name="文本框 2"/>
          <p:cNvSpPr txBox="1"/>
          <p:nvPr/>
        </p:nvSpPr>
        <p:spPr>
          <a:xfrm>
            <a:off x="960120" y="580231"/>
            <a:ext cx="2019300" cy="645160"/>
          </a:xfrm>
          <a:prstGeom prst="rect">
            <a:avLst/>
          </a:prstGeom>
          <a:noFill/>
          <a:ln w="9525">
            <a:noFill/>
          </a:ln>
        </p:spPr>
        <p:txBody>
          <a:bodyPr wrap="none" anchor="t">
            <a:spAutoFit/>
          </a:bodyPr>
          <a:lstStyle/>
          <a:p>
            <a:pPr eaLnBrk="1" hangingPunct="1"/>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词语解释</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pic>
        <p:nvPicPr>
          <p:cNvPr id="13" name="竖排内容占位符 12"/>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rot="928754">
            <a:off x="6572264" y="1357304"/>
            <a:ext cx="1551940" cy="2540000"/>
          </a:xfrm>
          <a:prstGeom prst="rect">
            <a:avLst/>
          </a:prstGeom>
        </p:spPr>
      </p:pic>
      <p:pic>
        <p:nvPicPr>
          <p:cNvPr id="6" name="竖排内容占位符 12"/>
          <p:cNvPicPr>
            <a:picLocks noGrp="1" noChangeAspect="1"/>
          </p:cNvPicPr>
          <p:nvPr/>
        </p:nvPicPr>
        <p:blipFill>
          <a:blip r:embed="rId3" cstate="email">
            <a:extLst>
              <a:ext uri="{28A0092B-C50C-407E-A947-70E740481C1C}">
                <a14:useLocalDpi xmlns:a14="http://schemas.microsoft.com/office/drawing/2010/main"/>
              </a:ext>
            </a:extLst>
          </a:blip>
          <a:stretch>
            <a:fillRect/>
          </a:stretch>
        </p:blipFill>
        <p:spPr>
          <a:xfrm rot="20262589" flipH="1">
            <a:off x="6187759" y="1493870"/>
            <a:ext cx="1574800" cy="2426335"/>
          </a:xfrm>
          <a:prstGeom prst="rect">
            <a:avLst/>
          </a:prstGeom>
        </p:spPr>
      </p:pic>
      <p:sp>
        <p:nvSpPr>
          <p:cNvPr id="5" name="椭圆 4"/>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9" name="矩形 18"/>
          <p:cNvSpPr>
            <a:spLocks noChangeArrowheads="1"/>
          </p:cNvSpPr>
          <p:nvPr/>
        </p:nvSpPr>
        <p:spPr bwMode="auto">
          <a:xfrm>
            <a:off x="1714480" y="2124072"/>
            <a:ext cx="69294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a:defRPr/>
            </a:pPr>
            <a:r>
              <a:rPr lang="zh-CN" altLang="en-US" sz="2800" b="1" dirty="0" smtClean="0">
                <a:latin typeface="楷体" panose="02010609060101010101" pitchFamily="49" charset="-122"/>
                <a:ea typeface="楷体" panose="02010609060101010101" pitchFamily="49" charset="-122"/>
              </a:rPr>
              <a:t>形容物体、地面、身体上没有遮盖的样子。</a:t>
            </a:r>
            <a:endParaRPr lang="en-US" altLang="zh-CN" sz="2800" b="1" dirty="0" smtClean="0">
              <a:latin typeface="楷体" panose="02010609060101010101" pitchFamily="49" charset="-122"/>
              <a:ea typeface="楷体" panose="02010609060101010101" pitchFamily="49" charset="-122"/>
            </a:endParaRPr>
          </a:p>
        </p:txBody>
      </p:sp>
      <p:sp>
        <p:nvSpPr>
          <p:cNvPr id="20" name="矩形 19"/>
          <p:cNvSpPr>
            <a:spLocks noChangeArrowheads="1"/>
          </p:cNvSpPr>
          <p:nvPr/>
        </p:nvSpPr>
        <p:spPr bwMode="auto">
          <a:xfrm>
            <a:off x="2214546" y="2643188"/>
            <a:ext cx="3429024"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800" b="1" dirty="0" smtClean="0">
                <a:latin typeface="楷体" panose="02010609060101010101" pitchFamily="49" charset="-122"/>
                <a:ea typeface="楷体" panose="02010609060101010101" pitchFamily="49" charset="-122"/>
              </a:rPr>
              <a:t>使劲推的样子。</a:t>
            </a:r>
            <a:endParaRPr lang="en-US" altLang="zh-CN" sz="2800" b="1" dirty="0" smtClean="0">
              <a:latin typeface="楷体" panose="02010609060101010101" pitchFamily="49" charset="-122"/>
              <a:ea typeface="楷体" panose="02010609060101010101" pitchFamily="49" charset="-122"/>
            </a:endParaRPr>
          </a:p>
        </p:txBody>
      </p:sp>
      <p:sp>
        <p:nvSpPr>
          <p:cNvPr id="21" name="矩形 20"/>
          <p:cNvSpPr>
            <a:spLocks noChangeArrowheads="1"/>
          </p:cNvSpPr>
          <p:nvPr/>
        </p:nvSpPr>
        <p:spPr bwMode="auto">
          <a:xfrm>
            <a:off x="1500166" y="3214692"/>
            <a:ext cx="221457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800" b="1" dirty="0" smtClean="0">
                <a:latin typeface="楷体" panose="02010609060101010101" pitchFamily="49" charset="-122"/>
                <a:ea typeface="楷体" panose="02010609060101010101" pitchFamily="49" charset="-122"/>
              </a:rPr>
              <a:t>灾难</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灾祸。</a:t>
            </a:r>
            <a:endParaRPr lang="en-US" altLang="zh-CN" sz="2800" b="1"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27"/>
                                        </p:tgtEl>
                                        <p:attrNameLst>
                                          <p:attrName>style.visibility</p:attrName>
                                        </p:attrNameLst>
                                      </p:cBhvr>
                                      <p:to>
                                        <p:strVal val="visible"/>
                                      </p:to>
                                    </p:set>
                                    <p:anim calcmode="lin" valueType="num">
                                      <p:cBhvr>
                                        <p:cTn id="7" dur="500" fill="hold"/>
                                        <p:tgtEl>
                                          <p:spTgt spid="227"/>
                                        </p:tgtEl>
                                        <p:attrNameLst>
                                          <p:attrName>ppt_w</p:attrName>
                                        </p:attrNameLst>
                                      </p:cBhvr>
                                      <p:tavLst>
                                        <p:tav tm="0">
                                          <p:val>
                                            <p:strVal val="#ppt_w*0.05"/>
                                          </p:val>
                                        </p:tav>
                                        <p:tav tm="100000">
                                          <p:val>
                                            <p:strVal val="#ppt_w"/>
                                          </p:val>
                                        </p:tav>
                                      </p:tavLst>
                                    </p:anim>
                                    <p:anim calcmode="lin" valueType="num">
                                      <p:cBhvr>
                                        <p:cTn id="8" dur="500" fill="hold"/>
                                        <p:tgtEl>
                                          <p:spTgt spid="227"/>
                                        </p:tgtEl>
                                        <p:attrNameLst>
                                          <p:attrName>ppt_h</p:attrName>
                                        </p:attrNameLst>
                                      </p:cBhvr>
                                      <p:tavLst>
                                        <p:tav tm="0">
                                          <p:val>
                                            <p:strVal val="#ppt_h"/>
                                          </p:val>
                                        </p:tav>
                                        <p:tav tm="100000">
                                          <p:val>
                                            <p:strVal val="#ppt_h"/>
                                          </p:val>
                                        </p:tav>
                                      </p:tavLst>
                                    </p:anim>
                                    <p:anim calcmode="lin" valueType="num">
                                      <p:cBhvr>
                                        <p:cTn id="9" dur="500" fill="hold"/>
                                        <p:tgtEl>
                                          <p:spTgt spid="227"/>
                                        </p:tgtEl>
                                        <p:attrNameLst>
                                          <p:attrName>ppt_x</p:attrName>
                                        </p:attrNameLst>
                                      </p:cBhvr>
                                      <p:tavLst>
                                        <p:tav tm="0">
                                          <p:val>
                                            <p:strVal val="#ppt_x-.2"/>
                                          </p:val>
                                        </p:tav>
                                        <p:tav tm="100000">
                                          <p:val>
                                            <p:strVal val="#ppt_x"/>
                                          </p:val>
                                        </p:tav>
                                      </p:tavLst>
                                    </p:anim>
                                    <p:anim calcmode="lin" valueType="num">
                                      <p:cBhvr>
                                        <p:cTn id="10" dur="500" fill="hold"/>
                                        <p:tgtEl>
                                          <p:spTgt spid="227"/>
                                        </p:tgtEl>
                                        <p:attrNameLst>
                                          <p:attrName>ppt_y</p:attrName>
                                        </p:attrNameLst>
                                      </p:cBhvr>
                                      <p:tavLst>
                                        <p:tav tm="0">
                                          <p:val>
                                            <p:strVal val="#ppt_y"/>
                                          </p:val>
                                        </p:tav>
                                        <p:tav tm="100000">
                                          <p:val>
                                            <p:strVal val="#ppt_y"/>
                                          </p:val>
                                        </p:tav>
                                      </p:tavLst>
                                    </p:anim>
                                    <p:animEffect transition="in" filter="fade">
                                      <p:cBhvr>
                                        <p:cTn id="11" dur="500"/>
                                        <p:tgtEl>
                                          <p:spTgt spid="227"/>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strVal val="#ppt_w*0.05"/>
                                          </p:val>
                                        </p:tav>
                                        <p:tav tm="100000">
                                          <p:val>
                                            <p:strVal val="#ppt_w"/>
                                          </p:val>
                                        </p:tav>
                                      </p:tavLst>
                                    </p:anim>
                                    <p:anim calcmode="lin" valueType="num">
                                      <p:cBhvr>
                                        <p:cTn id="17" dur="500" fill="hold"/>
                                        <p:tgtEl>
                                          <p:spTgt spid="19"/>
                                        </p:tgtEl>
                                        <p:attrNameLst>
                                          <p:attrName>ppt_h</p:attrName>
                                        </p:attrNameLst>
                                      </p:cBhvr>
                                      <p:tavLst>
                                        <p:tav tm="0">
                                          <p:val>
                                            <p:strVal val="#ppt_h"/>
                                          </p:val>
                                        </p:tav>
                                        <p:tav tm="100000">
                                          <p:val>
                                            <p:strVal val="#ppt_h"/>
                                          </p:val>
                                        </p:tav>
                                      </p:tavLst>
                                    </p:anim>
                                    <p:anim calcmode="lin" valueType="num">
                                      <p:cBhvr>
                                        <p:cTn id="18" dur="500" fill="hold"/>
                                        <p:tgtEl>
                                          <p:spTgt spid="19"/>
                                        </p:tgtEl>
                                        <p:attrNameLst>
                                          <p:attrName>ppt_x</p:attrName>
                                        </p:attrNameLst>
                                      </p:cBhvr>
                                      <p:tavLst>
                                        <p:tav tm="0">
                                          <p:val>
                                            <p:strVal val="#ppt_x-.2"/>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Effect transition="in" filter="fade">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strVal val="#ppt_w*0.05"/>
                                          </p:val>
                                        </p:tav>
                                        <p:tav tm="100000">
                                          <p:val>
                                            <p:strVal val="#ppt_w"/>
                                          </p:val>
                                        </p:tav>
                                      </p:tavLst>
                                    </p:anim>
                                    <p:anim calcmode="lin" valueType="num">
                                      <p:cBhvr>
                                        <p:cTn id="26" dur="500" fill="hold"/>
                                        <p:tgtEl>
                                          <p:spTgt spid="20"/>
                                        </p:tgtEl>
                                        <p:attrNameLst>
                                          <p:attrName>ppt_h</p:attrName>
                                        </p:attrNameLst>
                                      </p:cBhvr>
                                      <p:tavLst>
                                        <p:tav tm="0">
                                          <p:val>
                                            <p:strVal val="#ppt_h"/>
                                          </p:val>
                                        </p:tav>
                                        <p:tav tm="100000">
                                          <p:val>
                                            <p:strVal val="#ppt_h"/>
                                          </p:val>
                                        </p:tav>
                                      </p:tavLst>
                                    </p:anim>
                                    <p:anim calcmode="lin" valueType="num">
                                      <p:cBhvr>
                                        <p:cTn id="27" dur="500" fill="hold"/>
                                        <p:tgtEl>
                                          <p:spTgt spid="20"/>
                                        </p:tgtEl>
                                        <p:attrNameLst>
                                          <p:attrName>ppt_x</p:attrName>
                                        </p:attrNameLst>
                                      </p:cBhvr>
                                      <p:tavLst>
                                        <p:tav tm="0">
                                          <p:val>
                                            <p:strVal val="#ppt_x-.2"/>
                                          </p:val>
                                        </p:tav>
                                        <p:tav tm="100000">
                                          <p:val>
                                            <p:strVal val="#ppt_x"/>
                                          </p:val>
                                        </p:tav>
                                      </p:tavLst>
                                    </p:anim>
                                    <p:anim calcmode="lin" valueType="num">
                                      <p:cBhvr>
                                        <p:cTn id="28" dur="500" fill="hold"/>
                                        <p:tgtEl>
                                          <p:spTgt spid="20"/>
                                        </p:tgtEl>
                                        <p:attrNameLst>
                                          <p:attrName>ppt_y</p:attrName>
                                        </p:attrNameLst>
                                      </p:cBhvr>
                                      <p:tavLst>
                                        <p:tav tm="0">
                                          <p:val>
                                            <p:strVal val="#ppt_y"/>
                                          </p:val>
                                        </p:tav>
                                        <p:tav tm="100000">
                                          <p:val>
                                            <p:strVal val="#ppt_y"/>
                                          </p:val>
                                        </p:tav>
                                      </p:tavLst>
                                    </p:anim>
                                    <p:animEffect transition="in" filter="fade">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strVal val="#ppt_w*0.05"/>
                                          </p:val>
                                        </p:tav>
                                        <p:tav tm="100000">
                                          <p:val>
                                            <p:strVal val="#ppt_w"/>
                                          </p:val>
                                        </p:tav>
                                      </p:tavLst>
                                    </p:anim>
                                    <p:anim calcmode="lin" valueType="num">
                                      <p:cBhvr>
                                        <p:cTn id="35" dur="500" fill="hold"/>
                                        <p:tgtEl>
                                          <p:spTgt spid="21"/>
                                        </p:tgtEl>
                                        <p:attrNameLst>
                                          <p:attrName>ppt_h</p:attrName>
                                        </p:attrNameLst>
                                      </p:cBhvr>
                                      <p:tavLst>
                                        <p:tav tm="0">
                                          <p:val>
                                            <p:strVal val="#ppt_h"/>
                                          </p:val>
                                        </p:tav>
                                        <p:tav tm="100000">
                                          <p:val>
                                            <p:strVal val="#ppt_h"/>
                                          </p:val>
                                        </p:tav>
                                      </p:tavLst>
                                    </p:anim>
                                    <p:anim calcmode="lin" valueType="num">
                                      <p:cBhvr>
                                        <p:cTn id="36" dur="500" fill="hold"/>
                                        <p:tgtEl>
                                          <p:spTgt spid="21"/>
                                        </p:tgtEl>
                                        <p:attrNameLst>
                                          <p:attrName>ppt_x</p:attrName>
                                        </p:attrNameLst>
                                      </p:cBhvr>
                                      <p:tavLst>
                                        <p:tav tm="0">
                                          <p:val>
                                            <p:strVal val="#ppt_x-.2"/>
                                          </p:val>
                                        </p:tav>
                                        <p:tav tm="100000">
                                          <p:val>
                                            <p:strVal val="#ppt_x"/>
                                          </p:val>
                                        </p:tav>
                                      </p:tavLst>
                                    </p:anim>
                                    <p:anim calcmode="lin" valueType="num">
                                      <p:cBhvr>
                                        <p:cTn id="37" dur="500" fill="hold"/>
                                        <p:tgtEl>
                                          <p:spTgt spid="21"/>
                                        </p:tgtEl>
                                        <p:attrNameLst>
                                          <p:attrName>ppt_y</p:attrName>
                                        </p:attrNameLst>
                                      </p:cBhvr>
                                      <p:tavLst>
                                        <p:tav tm="0">
                                          <p:val>
                                            <p:strVal val="#ppt_y"/>
                                          </p:val>
                                        </p:tav>
                                        <p:tav tm="100000">
                                          <p:val>
                                            <p:strVal val="#ppt_y"/>
                                          </p:val>
                                        </p:tav>
                                      </p:tavLst>
                                    </p:anim>
                                    <p:animEffect transition="in" filter="fade">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714348" y="1264920"/>
            <a:ext cx="7770522" cy="3092779"/>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225" name="矩形 71"/>
          <p:cNvSpPr>
            <a:spLocks noChangeArrowheads="1"/>
          </p:cNvSpPr>
          <p:nvPr/>
        </p:nvSpPr>
        <p:spPr bwMode="auto">
          <a:xfrm>
            <a:off x="1285852" y="1596126"/>
            <a:ext cx="1285884" cy="1772793"/>
          </a:xfrm>
          <a:prstGeom prst="rect">
            <a:avLst/>
          </a:prstGeom>
          <a:noFill/>
          <a:ln w="9525">
            <a:noFill/>
            <a:miter lim="800000"/>
          </a:ln>
        </p:spPr>
        <p:txBody>
          <a:bodyPr wrap="square">
            <a:spAutoFit/>
          </a:bodyPr>
          <a:lstStyle/>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挣扎：</a:t>
            </a:r>
            <a:endParaRPr lang="en-US" altLang="zh-CN" sz="2800" b="1" dirty="0" smtClean="0">
              <a:solidFill>
                <a:srgbClr val="FF0000"/>
              </a:solidFill>
              <a:latin typeface="楷体" panose="02010609060101010101" pitchFamily="49" charset="-122"/>
              <a:ea typeface="楷体" panose="02010609060101010101" pitchFamily="49" charset="-122"/>
            </a:endParaRPr>
          </a:p>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趔趄：</a:t>
            </a:r>
            <a:endParaRPr lang="en-US" altLang="zh-CN" sz="2800" b="1" dirty="0" smtClean="0">
              <a:solidFill>
                <a:srgbClr val="FF0000"/>
              </a:solidFill>
              <a:latin typeface="楷体" panose="02010609060101010101" pitchFamily="49" charset="-122"/>
              <a:ea typeface="楷体" panose="02010609060101010101" pitchFamily="49" charset="-122"/>
            </a:endParaRPr>
          </a:p>
          <a:p>
            <a:pPr eaLnBrk="1" hangingPunct="1">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rPr>
              <a:t>睁眼瞎：</a:t>
            </a:r>
            <a:endParaRPr lang="en-US" altLang="zh-CN" sz="2800" b="1" dirty="0" smtClean="0">
              <a:solidFill>
                <a:srgbClr val="FF0000"/>
              </a:solidFill>
              <a:latin typeface="楷体" panose="02010609060101010101" pitchFamily="49" charset="-122"/>
              <a:ea typeface="楷体" panose="02010609060101010101" pitchFamily="49" charset="-122"/>
            </a:endParaRPr>
          </a:p>
        </p:txBody>
      </p:sp>
      <p:sp>
        <p:nvSpPr>
          <p:cNvPr id="227" name="矩形 226"/>
          <p:cNvSpPr>
            <a:spLocks noChangeArrowheads="1"/>
          </p:cNvSpPr>
          <p:nvPr/>
        </p:nvSpPr>
        <p:spPr bwMode="auto">
          <a:xfrm>
            <a:off x="2285984" y="1638989"/>
            <a:ext cx="27146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a:defRPr/>
            </a:pPr>
            <a:r>
              <a:rPr lang="zh-CN" altLang="en-US" sz="2800" b="1" dirty="0" smtClean="0">
                <a:latin typeface="楷体" panose="02010609060101010101" pitchFamily="49" charset="-122"/>
                <a:ea typeface="楷体" panose="02010609060101010101" pitchFamily="49" charset="-122"/>
              </a:rPr>
              <a:t>用力支撑。</a:t>
            </a:r>
            <a:endParaRPr lang="en-US" altLang="zh-CN" sz="2800" b="1" dirty="0" smtClean="0">
              <a:latin typeface="楷体" panose="02010609060101010101" pitchFamily="49" charset="-122"/>
              <a:ea typeface="楷体" panose="02010609060101010101" pitchFamily="49" charset="-122"/>
            </a:endParaRPr>
          </a:p>
        </p:txBody>
      </p:sp>
      <p:pic>
        <p:nvPicPr>
          <p:cNvPr id="13" name="竖排内容占位符 12"/>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rot="928754">
            <a:off x="6572264" y="1357304"/>
            <a:ext cx="1551940" cy="2540000"/>
          </a:xfrm>
          <a:prstGeom prst="rect">
            <a:avLst/>
          </a:prstGeom>
        </p:spPr>
      </p:pic>
      <p:pic>
        <p:nvPicPr>
          <p:cNvPr id="6" name="竖排内容占位符 12"/>
          <p:cNvPicPr>
            <a:picLocks noGrp="1" noChangeAspect="1"/>
          </p:cNvPicPr>
          <p:nvPr/>
        </p:nvPicPr>
        <p:blipFill>
          <a:blip r:embed="rId3" cstate="email">
            <a:extLst>
              <a:ext uri="{28A0092B-C50C-407E-A947-70E740481C1C}">
                <a14:useLocalDpi xmlns:a14="http://schemas.microsoft.com/office/drawing/2010/main"/>
              </a:ext>
            </a:extLst>
          </a:blip>
          <a:stretch>
            <a:fillRect/>
          </a:stretch>
        </p:blipFill>
        <p:spPr>
          <a:xfrm rot="20262589" flipH="1">
            <a:off x="6187759" y="1493870"/>
            <a:ext cx="1574800" cy="2426335"/>
          </a:xfrm>
          <a:prstGeom prst="rect">
            <a:avLst/>
          </a:prstGeom>
        </p:spPr>
      </p:pic>
      <p:sp>
        <p:nvSpPr>
          <p:cNvPr id="19" name="矩形 18"/>
          <p:cNvSpPr>
            <a:spLocks noChangeArrowheads="1"/>
          </p:cNvSpPr>
          <p:nvPr/>
        </p:nvSpPr>
        <p:spPr bwMode="auto">
          <a:xfrm>
            <a:off x="2285984" y="2191443"/>
            <a:ext cx="37147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a:defRPr/>
            </a:pPr>
            <a:r>
              <a:rPr lang="zh-CN" altLang="en-US" sz="2800" b="1" dirty="0" smtClean="0">
                <a:latin typeface="楷体" panose="02010609060101010101" pitchFamily="49" charset="-122"/>
                <a:ea typeface="楷体" panose="02010609060101010101" pitchFamily="49" charset="-122"/>
              </a:rPr>
              <a:t>身子歪斜，脚步不稳。</a:t>
            </a:r>
            <a:endParaRPr lang="en-US" altLang="zh-CN" sz="2800" b="1" dirty="0" smtClean="0">
              <a:latin typeface="楷体" panose="02010609060101010101" pitchFamily="49" charset="-122"/>
              <a:ea typeface="楷体" panose="02010609060101010101" pitchFamily="49" charset="-122"/>
            </a:endParaRPr>
          </a:p>
        </p:txBody>
      </p:sp>
      <p:sp>
        <p:nvSpPr>
          <p:cNvPr id="20" name="矩形 19"/>
          <p:cNvSpPr>
            <a:spLocks noChangeArrowheads="1"/>
          </p:cNvSpPr>
          <p:nvPr/>
        </p:nvSpPr>
        <p:spPr bwMode="auto">
          <a:xfrm>
            <a:off x="2714612" y="2728914"/>
            <a:ext cx="3857652" cy="54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800" b="1" dirty="0" smtClean="0">
                <a:latin typeface="楷体" panose="02010609060101010101" pitchFamily="49" charset="-122"/>
                <a:ea typeface="楷体" panose="02010609060101010101" pitchFamily="49" charset="-122"/>
              </a:rPr>
              <a:t>比喻不识字的人。</a:t>
            </a:r>
            <a:endParaRPr lang="en-US" altLang="zh-CN" sz="2800" b="1"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27"/>
                                        </p:tgtEl>
                                        <p:attrNameLst>
                                          <p:attrName>style.visibility</p:attrName>
                                        </p:attrNameLst>
                                      </p:cBhvr>
                                      <p:to>
                                        <p:strVal val="visible"/>
                                      </p:to>
                                    </p:set>
                                    <p:anim calcmode="lin" valueType="num">
                                      <p:cBhvr>
                                        <p:cTn id="7" dur="500" fill="hold"/>
                                        <p:tgtEl>
                                          <p:spTgt spid="227"/>
                                        </p:tgtEl>
                                        <p:attrNameLst>
                                          <p:attrName>ppt_w</p:attrName>
                                        </p:attrNameLst>
                                      </p:cBhvr>
                                      <p:tavLst>
                                        <p:tav tm="0">
                                          <p:val>
                                            <p:strVal val="#ppt_w*0.05"/>
                                          </p:val>
                                        </p:tav>
                                        <p:tav tm="100000">
                                          <p:val>
                                            <p:strVal val="#ppt_w"/>
                                          </p:val>
                                        </p:tav>
                                      </p:tavLst>
                                    </p:anim>
                                    <p:anim calcmode="lin" valueType="num">
                                      <p:cBhvr>
                                        <p:cTn id="8" dur="500" fill="hold"/>
                                        <p:tgtEl>
                                          <p:spTgt spid="227"/>
                                        </p:tgtEl>
                                        <p:attrNameLst>
                                          <p:attrName>ppt_h</p:attrName>
                                        </p:attrNameLst>
                                      </p:cBhvr>
                                      <p:tavLst>
                                        <p:tav tm="0">
                                          <p:val>
                                            <p:strVal val="#ppt_h"/>
                                          </p:val>
                                        </p:tav>
                                        <p:tav tm="100000">
                                          <p:val>
                                            <p:strVal val="#ppt_h"/>
                                          </p:val>
                                        </p:tav>
                                      </p:tavLst>
                                    </p:anim>
                                    <p:anim calcmode="lin" valueType="num">
                                      <p:cBhvr>
                                        <p:cTn id="9" dur="500" fill="hold"/>
                                        <p:tgtEl>
                                          <p:spTgt spid="227"/>
                                        </p:tgtEl>
                                        <p:attrNameLst>
                                          <p:attrName>ppt_x</p:attrName>
                                        </p:attrNameLst>
                                      </p:cBhvr>
                                      <p:tavLst>
                                        <p:tav tm="0">
                                          <p:val>
                                            <p:strVal val="#ppt_x-.2"/>
                                          </p:val>
                                        </p:tav>
                                        <p:tav tm="100000">
                                          <p:val>
                                            <p:strVal val="#ppt_x"/>
                                          </p:val>
                                        </p:tav>
                                      </p:tavLst>
                                    </p:anim>
                                    <p:anim calcmode="lin" valueType="num">
                                      <p:cBhvr>
                                        <p:cTn id="10" dur="500" fill="hold"/>
                                        <p:tgtEl>
                                          <p:spTgt spid="227"/>
                                        </p:tgtEl>
                                        <p:attrNameLst>
                                          <p:attrName>ppt_y</p:attrName>
                                        </p:attrNameLst>
                                      </p:cBhvr>
                                      <p:tavLst>
                                        <p:tav tm="0">
                                          <p:val>
                                            <p:strVal val="#ppt_y"/>
                                          </p:val>
                                        </p:tav>
                                        <p:tav tm="100000">
                                          <p:val>
                                            <p:strVal val="#ppt_y"/>
                                          </p:val>
                                        </p:tav>
                                      </p:tavLst>
                                    </p:anim>
                                    <p:animEffect transition="in" filter="fade">
                                      <p:cBhvr>
                                        <p:cTn id="11" dur="500"/>
                                        <p:tgtEl>
                                          <p:spTgt spid="227"/>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strVal val="#ppt_w*0.05"/>
                                          </p:val>
                                        </p:tav>
                                        <p:tav tm="100000">
                                          <p:val>
                                            <p:strVal val="#ppt_w"/>
                                          </p:val>
                                        </p:tav>
                                      </p:tavLst>
                                    </p:anim>
                                    <p:anim calcmode="lin" valueType="num">
                                      <p:cBhvr>
                                        <p:cTn id="17" dur="500" fill="hold"/>
                                        <p:tgtEl>
                                          <p:spTgt spid="19"/>
                                        </p:tgtEl>
                                        <p:attrNameLst>
                                          <p:attrName>ppt_h</p:attrName>
                                        </p:attrNameLst>
                                      </p:cBhvr>
                                      <p:tavLst>
                                        <p:tav tm="0">
                                          <p:val>
                                            <p:strVal val="#ppt_h"/>
                                          </p:val>
                                        </p:tav>
                                        <p:tav tm="100000">
                                          <p:val>
                                            <p:strVal val="#ppt_h"/>
                                          </p:val>
                                        </p:tav>
                                      </p:tavLst>
                                    </p:anim>
                                    <p:anim calcmode="lin" valueType="num">
                                      <p:cBhvr>
                                        <p:cTn id="18" dur="500" fill="hold"/>
                                        <p:tgtEl>
                                          <p:spTgt spid="19"/>
                                        </p:tgtEl>
                                        <p:attrNameLst>
                                          <p:attrName>ppt_x</p:attrName>
                                        </p:attrNameLst>
                                      </p:cBhvr>
                                      <p:tavLst>
                                        <p:tav tm="0">
                                          <p:val>
                                            <p:strVal val="#ppt_x-.2"/>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Effect transition="in" filter="fade">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strVal val="#ppt_w*0.05"/>
                                          </p:val>
                                        </p:tav>
                                        <p:tav tm="100000">
                                          <p:val>
                                            <p:strVal val="#ppt_w"/>
                                          </p:val>
                                        </p:tav>
                                      </p:tavLst>
                                    </p:anim>
                                    <p:anim calcmode="lin" valueType="num">
                                      <p:cBhvr>
                                        <p:cTn id="26" dur="500" fill="hold"/>
                                        <p:tgtEl>
                                          <p:spTgt spid="20"/>
                                        </p:tgtEl>
                                        <p:attrNameLst>
                                          <p:attrName>ppt_h</p:attrName>
                                        </p:attrNameLst>
                                      </p:cBhvr>
                                      <p:tavLst>
                                        <p:tav tm="0">
                                          <p:val>
                                            <p:strVal val="#ppt_h"/>
                                          </p:val>
                                        </p:tav>
                                        <p:tav tm="100000">
                                          <p:val>
                                            <p:strVal val="#ppt_h"/>
                                          </p:val>
                                        </p:tav>
                                      </p:tavLst>
                                    </p:anim>
                                    <p:anim calcmode="lin" valueType="num">
                                      <p:cBhvr>
                                        <p:cTn id="27" dur="500" fill="hold"/>
                                        <p:tgtEl>
                                          <p:spTgt spid="20"/>
                                        </p:tgtEl>
                                        <p:attrNameLst>
                                          <p:attrName>ppt_x</p:attrName>
                                        </p:attrNameLst>
                                      </p:cBhvr>
                                      <p:tavLst>
                                        <p:tav tm="0">
                                          <p:val>
                                            <p:strVal val="#ppt_x-.2"/>
                                          </p:val>
                                        </p:tav>
                                        <p:tav tm="100000">
                                          <p:val>
                                            <p:strVal val="#ppt_x"/>
                                          </p:val>
                                        </p:tav>
                                      </p:tavLst>
                                    </p:anim>
                                    <p:anim calcmode="lin" valueType="num">
                                      <p:cBhvr>
                                        <p:cTn id="28" dur="500" fill="hold"/>
                                        <p:tgtEl>
                                          <p:spTgt spid="20"/>
                                        </p:tgtEl>
                                        <p:attrNameLst>
                                          <p:attrName>ppt_y</p:attrName>
                                        </p:attrNameLst>
                                      </p:cBhvr>
                                      <p:tavLst>
                                        <p:tav tm="0">
                                          <p:val>
                                            <p:strVal val="#ppt_y"/>
                                          </p:val>
                                        </p:tav>
                                        <p:tav tm="100000">
                                          <p:val>
                                            <p:strVal val="#ppt_y"/>
                                          </p:val>
                                        </p:tav>
                                      </p:tavLst>
                                    </p:anim>
                                    <p:animEffect transition="in" filter="fade">
                                      <p:cBhvr>
                                        <p:cTn id="2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p:bldP spid="19"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圆角矩形 3"/>
          <p:cNvSpPr/>
          <p:nvPr/>
        </p:nvSpPr>
        <p:spPr>
          <a:xfrm>
            <a:off x="642910" y="769620"/>
            <a:ext cx="7538720" cy="1802130"/>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31" name="TextBox 30"/>
          <p:cNvSpPr txBox="1"/>
          <p:nvPr/>
        </p:nvSpPr>
        <p:spPr>
          <a:xfrm>
            <a:off x="1500166" y="1190377"/>
            <a:ext cx="1785950" cy="52197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商量</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2" name="TextBox 31"/>
          <p:cNvSpPr txBox="1"/>
          <p:nvPr/>
        </p:nvSpPr>
        <p:spPr>
          <a:xfrm>
            <a:off x="2755219" y="1190377"/>
            <a:ext cx="1143008" cy="52197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协商</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33" name="TextBox 32"/>
          <p:cNvSpPr txBox="1"/>
          <p:nvPr/>
        </p:nvSpPr>
        <p:spPr>
          <a:xfrm>
            <a:off x="3643306" y="1190377"/>
            <a:ext cx="1673827"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温和</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4" name="TextBox 33"/>
          <p:cNvSpPr txBox="1"/>
          <p:nvPr/>
        </p:nvSpPr>
        <p:spPr>
          <a:xfrm>
            <a:off x="4959943" y="1175094"/>
            <a:ext cx="1000132"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温柔</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35" name="TextBox 34"/>
          <p:cNvSpPr txBox="1"/>
          <p:nvPr/>
        </p:nvSpPr>
        <p:spPr>
          <a:xfrm>
            <a:off x="5786446" y="1141501"/>
            <a:ext cx="1857388"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凶恶</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6" name="TextBox 35"/>
          <p:cNvSpPr txBox="1"/>
          <p:nvPr/>
        </p:nvSpPr>
        <p:spPr>
          <a:xfrm>
            <a:off x="7072330" y="1126810"/>
            <a:ext cx="928694"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凶狠</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37" name="TextBox 36"/>
          <p:cNvSpPr txBox="1"/>
          <p:nvPr/>
        </p:nvSpPr>
        <p:spPr>
          <a:xfrm>
            <a:off x="1571604" y="1721468"/>
            <a:ext cx="1500198"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防备</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8" name="TextBox 37"/>
          <p:cNvSpPr txBox="1"/>
          <p:nvPr/>
        </p:nvSpPr>
        <p:spPr>
          <a:xfrm>
            <a:off x="2857488" y="1698314"/>
            <a:ext cx="1064374"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戒备</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755576" y="126390"/>
            <a:ext cx="1560195" cy="645160"/>
          </a:xfrm>
          <a:prstGeom prst="rect">
            <a:avLst/>
          </a:prstGeom>
          <a:noFill/>
          <a:ln w="9525">
            <a:noFill/>
          </a:ln>
        </p:spPr>
        <p:txBody>
          <a:bodyPr wrap="none" anchor="t">
            <a:spAutoFit/>
          </a:bodyPr>
          <a:lstStyle/>
          <a:p>
            <a:pPr eaLnBrk="1" hangingPunct="1"/>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近义词</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sp>
        <p:nvSpPr>
          <p:cNvPr id="12" name="圆角矩形 11"/>
          <p:cNvSpPr/>
          <p:nvPr/>
        </p:nvSpPr>
        <p:spPr>
          <a:xfrm>
            <a:off x="571472" y="3217892"/>
            <a:ext cx="7538720" cy="1802130"/>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13" name="TextBox 12"/>
          <p:cNvSpPr txBox="1"/>
          <p:nvPr/>
        </p:nvSpPr>
        <p:spPr>
          <a:xfrm>
            <a:off x="2214546" y="3459178"/>
            <a:ext cx="1785950" cy="52197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柔软</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14" name="TextBox 13"/>
          <p:cNvSpPr txBox="1"/>
          <p:nvPr/>
        </p:nvSpPr>
        <p:spPr>
          <a:xfrm>
            <a:off x="3393399" y="3459178"/>
            <a:ext cx="1143008"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rPr>
              <a:t> </a:t>
            </a:r>
            <a:r>
              <a:rPr lang="zh-CN" altLang="en-US" sz="2800" dirty="0" smtClean="0">
                <a:solidFill>
                  <a:srgbClr val="FF0000"/>
                </a:solidFill>
                <a:latin typeface="楷体" panose="02010609060101010101" pitchFamily="49" charset="-122"/>
                <a:ea typeface="楷体" panose="02010609060101010101" pitchFamily="49" charset="-122"/>
              </a:rPr>
              <a:t>坚硬</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4857749" y="3457908"/>
            <a:ext cx="1571636"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喜欢</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16" name="TextBox 15"/>
          <p:cNvSpPr txBox="1"/>
          <p:nvPr/>
        </p:nvSpPr>
        <p:spPr>
          <a:xfrm>
            <a:off x="6216976" y="3457606"/>
            <a:ext cx="995369"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讨厌</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2271697" y="4003710"/>
            <a:ext cx="2409842"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停止</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18" name="TextBox 17"/>
          <p:cNvSpPr txBox="1"/>
          <p:nvPr/>
        </p:nvSpPr>
        <p:spPr>
          <a:xfrm>
            <a:off x="3700457" y="4003710"/>
            <a:ext cx="1157295"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开始</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21" name="文本框 1"/>
          <p:cNvSpPr txBox="1"/>
          <p:nvPr/>
        </p:nvSpPr>
        <p:spPr>
          <a:xfrm>
            <a:off x="640076" y="2571750"/>
            <a:ext cx="1574470" cy="646331"/>
          </a:xfrm>
          <a:prstGeom prst="rect">
            <a:avLst/>
          </a:prstGeom>
          <a:noFill/>
          <a:ln w="9525">
            <a:noFill/>
          </a:ln>
        </p:spPr>
        <p:txBody>
          <a:bodyPr wrap="none" anchor="t">
            <a:spAutoFit/>
          </a:bodyPr>
          <a:lstStyle/>
          <a:p>
            <a:pPr eaLnBrk="1" hangingPunct="1"/>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反义词</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sp>
        <p:nvSpPr>
          <p:cNvPr id="22" name="TextBox 21"/>
          <p:cNvSpPr txBox="1"/>
          <p:nvPr/>
        </p:nvSpPr>
        <p:spPr>
          <a:xfrm>
            <a:off x="3857620" y="1707181"/>
            <a:ext cx="1928826"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光溜溜</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23" name="TextBox 22"/>
          <p:cNvSpPr txBox="1"/>
          <p:nvPr/>
        </p:nvSpPr>
        <p:spPr>
          <a:xfrm>
            <a:off x="5507890" y="1684027"/>
            <a:ext cx="1421564"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光秃秃</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24" name="TextBox 23"/>
          <p:cNvSpPr txBox="1"/>
          <p:nvPr/>
        </p:nvSpPr>
        <p:spPr>
          <a:xfrm>
            <a:off x="4959985" y="3989423"/>
            <a:ext cx="2409842" cy="523220"/>
          </a:xfrm>
          <a:prstGeom prst="rect">
            <a:avLst/>
          </a:prstGeom>
          <a:noFill/>
        </p:spPr>
        <p:txBody>
          <a:bodyPr wrap="square" rtlCol="0">
            <a:spAutoFit/>
          </a:bodyPr>
          <a:lstStyle/>
          <a:p>
            <a:r>
              <a:rPr lang="zh-CN" altLang="en-US" sz="2800" dirty="0" smtClean="0">
                <a:latin typeface="楷体" panose="02010609060101010101" pitchFamily="49" charset="-122"/>
                <a:ea typeface="楷体" panose="02010609060101010101" pitchFamily="49" charset="-122"/>
              </a:rPr>
              <a:t>温和</a:t>
            </a:r>
            <a:r>
              <a:rPr lang="en-US" altLang="zh-CN"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25" name="TextBox 24"/>
          <p:cNvSpPr txBox="1"/>
          <p:nvPr/>
        </p:nvSpPr>
        <p:spPr>
          <a:xfrm>
            <a:off x="6217295" y="3981168"/>
            <a:ext cx="1157295"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rPr>
              <a:t>严厉</a:t>
            </a:r>
            <a:endParaRPr lang="zh-CN" altLang="en-US" sz="28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left)">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left)">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500"/>
                                        <p:tgtEl>
                                          <p:spTgt spid="16"/>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500"/>
                                        <p:tgtEl>
                                          <p:spTgt spid="24"/>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wipe(left)">
                                      <p:cBhvr>
                                        <p:cTn id="9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13" grpId="0"/>
      <p:bldP spid="14" grpId="0"/>
      <p:bldP spid="15" grpId="0"/>
      <p:bldP spid="16" grpId="0"/>
      <p:bldP spid="17" grpId="0"/>
      <p:bldP spid="18"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a:off x="1043524" y="426392"/>
            <a:ext cx="2478405" cy="645160"/>
          </a:xfrm>
          <a:prstGeom prst="rect">
            <a:avLst/>
          </a:prstGeom>
          <a:noFill/>
          <a:ln>
            <a:noFill/>
          </a:ln>
        </p:spPr>
        <p:txBody>
          <a:bodyPr wrap="none" rtlCol="0" anchor="t">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近义词辨析</a:t>
            </a:r>
            <a:endParaRPr lang="zh-CN" altLang="en-US" sz="3600" b="1" u="dbl" dirty="0" smtClean="0">
              <a:solidFill>
                <a:srgbClr val="92D050"/>
              </a:solidFill>
              <a:latin typeface="楷体_GB2312" panose="02010609030101010101" charset="-122"/>
              <a:ea typeface="楷体_GB2312" panose="02010609030101010101" charset="-122"/>
              <a:sym typeface="+mn-ea"/>
            </a:endParaRPr>
          </a:p>
        </p:txBody>
      </p:sp>
      <p:graphicFrame>
        <p:nvGraphicFramePr>
          <p:cNvPr id="5" name="表格 4"/>
          <p:cNvGraphicFramePr/>
          <p:nvPr/>
        </p:nvGraphicFramePr>
        <p:xfrm>
          <a:off x="714348" y="1038215"/>
          <a:ext cx="7643839" cy="2481580"/>
        </p:xfrm>
        <a:graphic>
          <a:graphicData uri="http://schemas.openxmlformats.org/drawingml/2006/table">
            <a:tbl>
              <a:tblPr firstRow="1" bandRow="1">
                <a:tableStyleId>{5C22544A-7EE6-4342-B048-85BDC9FD1C3A}</a:tableStyleId>
              </a:tblPr>
              <a:tblGrid>
                <a:gridCol w="1276350"/>
                <a:gridCol w="2033905"/>
                <a:gridCol w="4333584"/>
              </a:tblGrid>
              <a:tr h="342900">
                <a:tc>
                  <a:txBody>
                    <a:bodyPr/>
                    <a:lstStyle/>
                    <a:p>
                      <a:pPr>
                        <a:buNone/>
                      </a:pPr>
                      <a:endParaRPr lang="zh-CN" altLang="en-US" sz="1800" dirty="0">
                        <a:latin typeface="楷体_GB2312" panose="02010609030101010101" charset="-122"/>
                        <a:ea typeface="楷体_GB2312" panose="02010609030101010101" charset="-122"/>
                      </a:endParaRPr>
                    </a:p>
                  </a:txBody>
                  <a:tcPr marT="34290" marB="34290">
                    <a:solidFill>
                      <a:srgbClr val="FFAF01"/>
                    </a:solidFill>
                  </a:tcPr>
                </a:tc>
                <a:tc>
                  <a:txBody>
                    <a:bodyPr/>
                    <a:lstStyle/>
                    <a:p>
                      <a:pPr>
                        <a:buNone/>
                      </a:pPr>
                      <a:r>
                        <a:rPr lang="zh-CN" altLang="en-US" sz="1800" dirty="0">
                          <a:latin typeface="楷体" panose="02010609060101010101" pitchFamily="49" charset="-122"/>
                          <a:ea typeface="楷体" panose="02010609060101010101" pitchFamily="49" charset="-122"/>
                        </a:rPr>
                        <a:t>相同点</a:t>
                      </a:r>
                    </a:p>
                  </a:txBody>
                  <a:tcPr marT="34290" marB="34290">
                    <a:solidFill>
                      <a:srgbClr val="FFAF01"/>
                    </a:solidFill>
                  </a:tcPr>
                </a:tc>
                <a:tc>
                  <a:txBody>
                    <a:bodyPr/>
                    <a:lstStyle/>
                    <a:p>
                      <a:pPr>
                        <a:buNone/>
                      </a:pPr>
                      <a:r>
                        <a:rPr lang="zh-CN" altLang="en-US" sz="1800" dirty="0">
                          <a:latin typeface="楷体" panose="02010609060101010101" pitchFamily="49" charset="-122"/>
                          <a:ea typeface="楷体" panose="02010609060101010101" pitchFamily="49" charset="-122"/>
                        </a:rPr>
                        <a:t>不同点</a:t>
                      </a:r>
                    </a:p>
                  </a:txBody>
                  <a:tcPr marT="34290" marB="34290">
                    <a:solidFill>
                      <a:srgbClr val="FFAF01"/>
                    </a:solidFill>
                  </a:tcPr>
                </a:tc>
              </a:tr>
              <a:tr h="1287780">
                <a:tc>
                  <a:txBody>
                    <a:bodyPr/>
                    <a:lstStyle/>
                    <a:p>
                      <a:pPr>
                        <a:buNone/>
                      </a:pPr>
                      <a:endParaRPr lang="zh-CN" altLang="en-US" sz="2000" b="1" dirty="0">
                        <a:latin typeface="楷体" panose="02010609060101010101" pitchFamily="49" charset="-122"/>
                        <a:ea typeface="楷体" panose="02010609060101010101" pitchFamily="49" charset="-122"/>
                      </a:endParaRPr>
                    </a:p>
                    <a:p>
                      <a:pPr>
                        <a:buNone/>
                      </a:pPr>
                      <a:r>
                        <a:rPr lang="zh-CN" altLang="en-US" sz="2000" b="1" dirty="0" smtClean="0">
                          <a:latin typeface="楷体" panose="02010609060101010101" pitchFamily="49" charset="-122"/>
                          <a:ea typeface="楷体" panose="02010609060101010101" pitchFamily="49" charset="-122"/>
                        </a:rPr>
                        <a:t>凶恶</a:t>
                      </a:r>
                      <a:endParaRPr lang="en-US" altLang="zh-CN" sz="2000" b="1" dirty="0">
                        <a:latin typeface="楷体" panose="02010609060101010101" pitchFamily="49" charset="-122"/>
                        <a:ea typeface="楷体" panose="02010609060101010101" pitchFamily="49" charset="-122"/>
                      </a:endParaRPr>
                    </a:p>
                  </a:txBody>
                  <a:tcPr marT="34290" marB="34290">
                    <a:solidFill>
                      <a:srgbClr val="FFE09D"/>
                    </a:solidFill>
                  </a:tcPr>
                </a:tc>
                <a:tc rowSpan="2">
                  <a:txBody>
                    <a:bodyPr/>
                    <a:lstStyle/>
                    <a:p>
                      <a:pPr algn="ctr">
                        <a:buNone/>
                      </a:pPr>
                      <a:endParaRPr lang="zh-CN" altLang="en-US" sz="2000" b="1" dirty="0">
                        <a:latin typeface="楷体" panose="02010609060101010101" pitchFamily="49" charset="-122"/>
                        <a:ea typeface="楷体" panose="02010609060101010101" pitchFamily="49" charset="-122"/>
                        <a:sym typeface="+mn-ea"/>
                      </a:endParaRPr>
                    </a:p>
                    <a:p>
                      <a:pPr algn="ctr">
                        <a:buNone/>
                      </a:pPr>
                      <a:endParaRPr lang="zh-CN" altLang="en-US" sz="2000" b="1" dirty="0">
                        <a:latin typeface="楷体" panose="02010609060101010101" pitchFamily="49" charset="-122"/>
                        <a:ea typeface="楷体" panose="02010609060101010101" pitchFamily="49" charset="-122"/>
                        <a:sym typeface="+mn-ea"/>
                      </a:endParaRPr>
                    </a:p>
                    <a:p>
                      <a:pPr algn="l">
                        <a:buNone/>
                      </a:pPr>
                      <a:r>
                        <a:rPr lang="zh-CN" altLang="en-US" sz="1800" b="1" kern="1200" dirty="0" smtClean="0">
                          <a:solidFill>
                            <a:schemeClr val="dk1"/>
                          </a:solidFill>
                          <a:latin typeface="楷体" panose="02010609060101010101" pitchFamily="49" charset="-122"/>
                          <a:ea typeface="楷体" panose="02010609060101010101" pitchFamily="49" charset="-122"/>
                          <a:cs typeface="+mn-cs"/>
                        </a:rPr>
                        <a:t>都含有</a:t>
                      </a:r>
                      <a:r>
                        <a:rPr lang="en-US" altLang="zh-CN" sz="1800" b="1" kern="1200" dirty="0" smtClean="0">
                          <a:solidFill>
                            <a:schemeClr val="dk1"/>
                          </a:solidFill>
                          <a:latin typeface="楷体" panose="02010609060101010101" pitchFamily="49" charset="-122"/>
                          <a:ea typeface="楷体" panose="02010609060101010101" pitchFamily="49" charset="-122"/>
                          <a:cs typeface="+mn-cs"/>
                        </a:rPr>
                        <a:t>“</a:t>
                      </a:r>
                      <a:r>
                        <a:rPr lang="zh-CN" altLang="en-US" sz="1800" b="1" kern="1200" dirty="0" smtClean="0">
                          <a:solidFill>
                            <a:schemeClr val="dk1"/>
                          </a:solidFill>
                          <a:latin typeface="楷体" panose="02010609060101010101" pitchFamily="49" charset="-122"/>
                          <a:ea typeface="楷体" panose="02010609060101010101" pitchFamily="49" charset="-122"/>
                          <a:cs typeface="+mn-cs"/>
                        </a:rPr>
                        <a:t>凶暴、可怕</a:t>
                      </a:r>
                      <a:r>
                        <a:rPr lang="en-US" altLang="zh-CN" sz="1800" b="1" kern="1200" dirty="0" smtClean="0">
                          <a:solidFill>
                            <a:schemeClr val="dk1"/>
                          </a:solidFill>
                          <a:latin typeface="楷体" panose="02010609060101010101" pitchFamily="49" charset="-122"/>
                          <a:ea typeface="楷体" panose="02010609060101010101" pitchFamily="49" charset="-122"/>
                          <a:cs typeface="+mn-cs"/>
                        </a:rPr>
                        <a:t>”</a:t>
                      </a:r>
                      <a:r>
                        <a:rPr lang="zh-CN" altLang="en-US" sz="1800" b="1" kern="1200" dirty="0" smtClean="0">
                          <a:solidFill>
                            <a:schemeClr val="dk1"/>
                          </a:solidFill>
                          <a:latin typeface="楷体" panose="02010609060101010101" pitchFamily="49" charset="-122"/>
                          <a:ea typeface="楷体" panose="02010609060101010101" pitchFamily="49" charset="-122"/>
                          <a:cs typeface="+mn-cs"/>
                        </a:rPr>
                        <a:t>的意思</a:t>
                      </a:r>
                      <a:r>
                        <a:rPr lang="zh-CN" altLang="en-US" sz="2000" b="1" dirty="0" smtClean="0">
                          <a:latin typeface="楷体" panose="02010609060101010101" pitchFamily="49" charset="-122"/>
                          <a:ea typeface="楷体" panose="02010609060101010101" pitchFamily="49" charset="-122"/>
                          <a:sym typeface="+mn-ea"/>
                        </a:rPr>
                        <a:t>。</a:t>
                      </a:r>
                      <a:endParaRPr lang="zh-CN" altLang="en-US" sz="2000" b="1" dirty="0">
                        <a:latin typeface="楷体" panose="02010609060101010101" pitchFamily="49" charset="-122"/>
                        <a:ea typeface="楷体" panose="02010609060101010101" pitchFamily="49" charset="-122"/>
                        <a:sym typeface="+mn-ea"/>
                      </a:endParaRPr>
                    </a:p>
                  </a:txBody>
                  <a:tcPr marT="34290" marB="34290">
                    <a:solidFill>
                      <a:srgbClr val="FFE09D"/>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en-US" altLang="zh-CN"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p>
                      <a:pPr marL="0" marR="0" indent="0" algn="l" defTabSz="914400" rtl="0" eaLnBrk="1" fontAlgn="auto" latinLnBrk="0" hangingPunct="1">
                        <a:lnSpc>
                          <a:spcPct val="100000"/>
                        </a:lnSpc>
                        <a:spcBef>
                          <a:spcPts val="0"/>
                        </a:spcBef>
                        <a:spcAft>
                          <a:spcPts val="0"/>
                        </a:spcAft>
                        <a:buClrTx/>
                        <a:buSzTx/>
                        <a:buFontTx/>
                        <a:buNone/>
                        <a:defRPr/>
                      </a:pPr>
                      <a:r>
                        <a:rPr lang="zh-CN" altLang="en-US"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凶恶</a:t>
                      </a:r>
                      <a:r>
                        <a:rPr lang="en-US" altLang="zh-CN"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a:t>
                      </a:r>
                      <a:r>
                        <a:rPr lang="zh-CN" altLang="en-US"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侧重指凶暴、恶劣。可以形容人的外貌凶猛。</a:t>
                      </a:r>
                      <a:endParaRPr lang="zh-CN" altLang="en-US" sz="2000" b="1" dirty="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txBody>
                  <a:tcPr marT="34290" marB="34290">
                    <a:solidFill>
                      <a:srgbClr val="FFE09D"/>
                    </a:solidFill>
                  </a:tcPr>
                </a:tc>
              </a:tr>
              <a:tr h="850900">
                <a:tc>
                  <a:txBody>
                    <a:bodyPr/>
                    <a:lstStyle/>
                    <a:p>
                      <a:pPr>
                        <a:buNone/>
                      </a:pPr>
                      <a:endParaRPr lang="zh-CN" altLang="en-US" sz="2000" b="1" dirty="0">
                        <a:latin typeface="楷体" panose="02010609060101010101" pitchFamily="49" charset="-122"/>
                        <a:ea typeface="楷体" panose="02010609060101010101" pitchFamily="49" charset="-122"/>
                      </a:endParaRPr>
                    </a:p>
                    <a:p>
                      <a:pPr>
                        <a:buNone/>
                      </a:pPr>
                      <a:r>
                        <a:rPr lang="zh-CN" altLang="en-US" sz="2000" b="1" dirty="0" smtClean="0">
                          <a:latin typeface="楷体" panose="02010609060101010101" pitchFamily="49" charset="-122"/>
                          <a:ea typeface="楷体" panose="02010609060101010101" pitchFamily="49" charset="-122"/>
                        </a:rPr>
                        <a:t>凶狠</a:t>
                      </a:r>
                      <a:endParaRPr lang="zh-CN" altLang="en-US" sz="2000" b="1" dirty="0">
                        <a:latin typeface="楷体" panose="02010609060101010101" pitchFamily="49" charset="-122"/>
                        <a:ea typeface="楷体" panose="02010609060101010101" pitchFamily="49" charset="-122"/>
                      </a:endParaRPr>
                    </a:p>
                  </a:txBody>
                  <a:tcPr marT="34290" marB="34290">
                    <a:solidFill>
                      <a:srgbClr val="FFE09D"/>
                    </a:solidFill>
                  </a:tcPr>
                </a:tc>
                <a:tc vMerge="1">
                  <a:txBody>
                    <a:bodyPr/>
                    <a:lstStyle/>
                    <a:p>
                      <a:endParaRPr lang="zh-CN"/>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凶狠</a:t>
                      </a:r>
                      <a:r>
                        <a:rPr lang="en-US" altLang="zh-CN"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a:t>
                      </a:r>
                      <a:r>
                        <a:rPr lang="zh-CN" altLang="en-US" sz="20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侧重凶暴、狠毒，语义较重。可以形容动作有力，常用于体育比赛。</a:t>
                      </a:r>
                      <a:endParaRPr lang="zh-CN" altLang="en-US" sz="2000" b="1" dirty="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txBody>
                  <a:tcPr marT="34290" marB="34290">
                    <a:solidFill>
                      <a:srgbClr val="FFE09D"/>
                    </a:solidFill>
                  </a:tcPr>
                </a:tc>
              </a:tr>
            </a:tbl>
          </a:graphicData>
        </a:graphic>
      </p:graphicFrame>
      <p:sp>
        <p:nvSpPr>
          <p:cNvPr id="19" name="文本框 18"/>
          <p:cNvSpPr txBox="1"/>
          <p:nvPr/>
        </p:nvSpPr>
        <p:spPr>
          <a:xfrm>
            <a:off x="1684655" y="4018122"/>
            <a:ext cx="184731" cy="584775"/>
          </a:xfrm>
          <a:prstGeom prst="rect">
            <a:avLst/>
          </a:prstGeom>
          <a:noFill/>
          <a:ln w="9525">
            <a:noFill/>
          </a:ln>
        </p:spPr>
        <p:txBody>
          <a:bodyPr wrap="none">
            <a:spAutoFit/>
          </a:bodyPr>
          <a:lstStyle/>
          <a:p>
            <a:pPr eaLnBrk="1" hangingPunct="1"/>
            <a:endParaRPr lang="zh-CN" altLang="en-US" sz="3200" b="1" dirty="0">
              <a:solidFill>
                <a:srgbClr val="FF00FF"/>
              </a:solidFill>
              <a:latin typeface="楷体_GB2312" panose="02010609030101010101" charset="-122"/>
              <a:ea typeface="楷体_GB2312" panose="02010609030101010101" charset="-122"/>
            </a:endParaRPr>
          </a:p>
        </p:txBody>
      </p:sp>
      <p:sp>
        <p:nvSpPr>
          <p:cNvPr id="22" name="文本框 21"/>
          <p:cNvSpPr txBox="1"/>
          <p:nvPr/>
        </p:nvSpPr>
        <p:spPr>
          <a:xfrm>
            <a:off x="857224" y="3571882"/>
            <a:ext cx="7715276" cy="1198880"/>
          </a:xfrm>
          <a:prstGeom prst="rect">
            <a:avLst/>
          </a:prstGeom>
          <a:noFill/>
          <a:ln w="9525">
            <a:noFill/>
          </a:ln>
        </p:spPr>
        <p:txBody>
          <a:bodyPr wrap="square">
            <a:spAutoFit/>
          </a:bodyPr>
          <a:lstStyle/>
          <a:p>
            <a:pPr algn="l" eaLnBrk="1" hangingPunct="1"/>
            <a:endParaRPr lang="zh-CN" altLang="en-US" sz="2400" b="1" dirty="0">
              <a:latin typeface="楷体" panose="02010609060101010101" pitchFamily="49" charset="-122"/>
              <a:ea typeface="楷体" panose="02010609060101010101" pitchFamily="49" charset="-122"/>
              <a:cs typeface="楷体_GB2312" panose="02010609030101010101" charset="-122"/>
              <a:sym typeface="+mn-ea"/>
            </a:endParaRPr>
          </a:p>
          <a:p>
            <a:r>
              <a:rPr lang="en-US" altLang="zh-CN" sz="2400" b="1" dirty="0" smtClean="0">
                <a:latin typeface="楷体" panose="02010609060101010101" pitchFamily="49" charset="-122"/>
                <a:ea typeface="楷体" panose="02010609060101010101" pitchFamily="49" charset="-122"/>
                <a:cs typeface="楷体_GB2312" panose="02010609030101010101" charset="-122"/>
                <a:sym typeface="+mn-ea"/>
              </a:rPr>
              <a:t>1.</a:t>
            </a:r>
            <a:r>
              <a:rPr lang="zh-CN" altLang="en-US" sz="2400" b="1" dirty="0" smtClean="0">
                <a:latin typeface="楷体" panose="02010609060101010101" pitchFamily="49" charset="-122"/>
                <a:ea typeface="楷体" panose="02010609060101010101" pitchFamily="49" charset="-122"/>
                <a:cs typeface="楷体_GB2312" panose="02010609030101010101" charset="-122"/>
                <a:sym typeface="+mn-ea"/>
              </a:rPr>
              <a:t>阴谋败露时，他立刻现出了（     ）的本性。</a:t>
            </a:r>
            <a:endParaRPr lang="zh-CN" altLang="en-US" sz="2400" b="1" dirty="0">
              <a:latin typeface="楷体" panose="02010609060101010101" pitchFamily="49" charset="-122"/>
              <a:ea typeface="楷体" panose="02010609060101010101" pitchFamily="49" charset="-122"/>
              <a:cs typeface="楷体_GB2312" panose="02010609030101010101" charset="-122"/>
              <a:sym typeface="+mn-ea"/>
            </a:endParaRPr>
          </a:p>
          <a:p>
            <a:r>
              <a:rPr lang="en-US" altLang="zh-CN" sz="2400" b="1" dirty="0">
                <a:latin typeface="楷体" panose="02010609060101010101" pitchFamily="49" charset="-122"/>
                <a:ea typeface="楷体" panose="02010609060101010101" pitchFamily="49" charset="-122"/>
                <a:cs typeface="楷体_GB2312" panose="02010609030101010101" charset="-122"/>
                <a:sym typeface="+mn-ea"/>
              </a:rPr>
              <a:t>2</a:t>
            </a:r>
            <a:r>
              <a:rPr lang="en-US" altLang="zh-CN" sz="24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400" b="1" dirty="0" smtClean="0">
                <a:latin typeface="楷体" panose="02010609060101010101" pitchFamily="49" charset="-122"/>
                <a:ea typeface="楷体" panose="02010609060101010101" pitchFamily="49" charset="-122"/>
                <a:cs typeface="楷体_GB2312" panose="02010609030101010101" charset="-122"/>
                <a:sym typeface="+mn-ea"/>
              </a:rPr>
              <a:t>这场球赛很激烈，场上队员的扣球动作很（     ）。</a:t>
            </a:r>
            <a:endParaRPr lang="zh-CN" altLang="en-US" sz="2400" b="1" dirty="0">
              <a:solidFill>
                <a:srgbClr val="FF00FF"/>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6" name="文本框 8"/>
          <p:cNvSpPr txBox="1"/>
          <p:nvPr/>
        </p:nvSpPr>
        <p:spPr>
          <a:xfrm>
            <a:off x="7103760" y="4309122"/>
            <a:ext cx="928694" cy="461665"/>
          </a:xfrm>
          <a:prstGeom prst="rect">
            <a:avLst/>
          </a:prstGeom>
          <a:noFill/>
          <a:ln w="9525">
            <a:noFill/>
          </a:ln>
        </p:spPr>
        <p:txBody>
          <a:bodyPr wrap="square">
            <a:spAutoFit/>
          </a:bodyPr>
          <a:lstStyle/>
          <a:p>
            <a:pPr eaLnBrk="1" hangingPunct="1"/>
            <a:r>
              <a:rPr lang="zh-CN" altLang="en-US" sz="24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凶狠</a:t>
            </a:r>
            <a:endParaRPr lang="en-US" altLang="en-US" sz="2400" b="1" dirty="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7" name="文本框 8"/>
          <p:cNvSpPr txBox="1"/>
          <p:nvPr/>
        </p:nvSpPr>
        <p:spPr>
          <a:xfrm>
            <a:off x="5214942" y="3929072"/>
            <a:ext cx="928694" cy="461665"/>
          </a:xfrm>
          <a:prstGeom prst="rect">
            <a:avLst/>
          </a:prstGeom>
          <a:noFill/>
          <a:ln w="9525">
            <a:noFill/>
          </a:ln>
        </p:spPr>
        <p:txBody>
          <a:bodyPr wrap="square">
            <a:spAutoFit/>
          </a:bodyPr>
          <a:lstStyle/>
          <a:p>
            <a:pPr eaLnBrk="1" hangingPunct="1"/>
            <a:r>
              <a:rPr lang="zh-CN" altLang="en-US" sz="24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凶恶</a:t>
            </a:r>
            <a:endParaRPr lang="en-US" altLang="en-US" sz="2400" b="1" dirty="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4" name="椭圆 3"/>
          <p:cNvSpPr/>
          <p:nvPr/>
        </p:nvSpPr>
        <p:spPr>
          <a:xfrm>
            <a:off x="370312" y="519578"/>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516770"/>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ppt_x"/>
                                          </p:val>
                                        </p:tav>
                                        <p:tav tm="100000">
                                          <p:val>
                                            <p:strVal val="#ppt_x"/>
                                          </p:val>
                                        </p:tav>
                                      </p:tavLst>
                                    </p:anim>
                                    <p:anim calcmode="lin" valueType="num">
                                      <p:cBhvr additive="base">
                                        <p:cTn id="1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圆角矩形 6"/>
          <p:cNvSpPr/>
          <p:nvPr/>
        </p:nvSpPr>
        <p:spPr>
          <a:xfrm>
            <a:off x="946150" y="1264921"/>
            <a:ext cx="7054874" cy="2521276"/>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11" name="文本框 10"/>
          <p:cNvSpPr txBox="1"/>
          <p:nvPr/>
        </p:nvSpPr>
        <p:spPr>
          <a:xfrm>
            <a:off x="1038860" y="568221"/>
            <a:ext cx="2019300" cy="645160"/>
          </a:xfrm>
          <a:prstGeom prst="rect">
            <a:avLst/>
          </a:prstGeom>
          <a:noFill/>
        </p:spPr>
        <p:txBody>
          <a:bodyPr wrap="none" rtlCol="0">
            <a:spAutoFit/>
          </a:bodyPr>
          <a:lstStyle/>
          <a:p>
            <a:pPr algn="l"/>
            <a:r>
              <a:rPr lang="zh-CN" altLang="en-US" sz="3600" b="1" u="dbl" dirty="0" smtClean="0">
                <a:solidFill>
                  <a:schemeClr val="accent6"/>
                </a:solidFill>
                <a:uFillTx/>
                <a:latin typeface="方正新楷体_GBK" panose="02000000000000000000" charset="-122"/>
                <a:ea typeface="方正新楷体_GBK" panose="02000000000000000000" charset="-122"/>
              </a:rPr>
              <a:t>词语</a:t>
            </a:r>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积累</a:t>
            </a:r>
            <a:endParaRPr lang="zh-CN" altLang="en-US" sz="3600" b="1" u="dbl" dirty="0" smtClean="0">
              <a:solidFill>
                <a:srgbClr val="92D050"/>
              </a:solidFill>
              <a:latin typeface="楷体_GB2312" panose="02010609030101010101" charset="-122"/>
              <a:ea typeface="楷体_GB2312" panose="02010609030101010101" charset="-122"/>
            </a:endParaRPr>
          </a:p>
        </p:txBody>
      </p:sp>
      <p:sp>
        <p:nvSpPr>
          <p:cNvPr id="128" name="TextBox 127"/>
          <p:cNvSpPr txBox="1"/>
          <p:nvPr/>
        </p:nvSpPr>
        <p:spPr>
          <a:xfrm>
            <a:off x="1000100" y="1405245"/>
            <a:ext cx="7000924" cy="2015936"/>
          </a:xfrm>
          <a:prstGeom prst="rect">
            <a:avLst/>
          </a:prstGeom>
          <a:noFill/>
          <a:ln w="9525">
            <a:noFill/>
          </a:ln>
        </p:spPr>
        <p:txBody>
          <a:bodyPr wrap="square" rtlCol="0">
            <a:spAutoFit/>
          </a:bodyPr>
          <a:lstStyle/>
          <a:p>
            <a:pPr eaLnBrk="1" hangingPunct="1">
              <a:lnSpc>
                <a:spcPts val="5000"/>
              </a:lnSpc>
            </a:pPr>
            <a:r>
              <a:rPr lang="en-US" altLang="zh-CN" sz="2800" b="1" dirty="0" err="1" smtClean="0">
                <a:solidFill>
                  <a:srgbClr val="FF0000"/>
                </a:solidFill>
                <a:latin typeface="楷体" panose="02010609060101010101" pitchFamily="49" charset="-122"/>
                <a:ea typeface="楷体" panose="02010609060101010101" pitchFamily="49" charset="-122"/>
                <a:cs typeface="楷体" panose="02010609060101010101" pitchFamily="49" charset="-122"/>
              </a:rPr>
              <a:t>AABB</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式</a:t>
            </a:r>
            <a:r>
              <a:rPr lang="zh-CN" altLang="en-US" sz="28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rPr>
              <a:t>的词语：</a:t>
            </a:r>
            <a:endParaRPr lang="en-US" altLang="zh-CN" sz="2800" b="1" dirty="0" smtClean="0">
              <a:solidFill>
                <a:srgbClr val="00B0F0"/>
              </a:solidFill>
              <a:latin typeface="楷体" panose="02010609060101010101" pitchFamily="49" charset="-122"/>
              <a:ea typeface="楷体" panose="02010609060101010101" pitchFamily="49" charset="-122"/>
              <a:cs typeface="楷体" panose="02010609060101010101" pitchFamily="49" charset="-122"/>
            </a:endParaRPr>
          </a:p>
          <a:p>
            <a:pPr>
              <a:lnSpc>
                <a:spcPts val="5000"/>
              </a:lnSpc>
            </a:pP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飘飘悠悠</a:t>
            </a:r>
            <a:r>
              <a:rPr lang="en-US" altLang="zh-CN"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歪歪斜斜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端端正正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整整齐齐</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ts val="5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真真切切</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清清楚楚  明明白白  工工整整</a:t>
            </a:r>
            <a:endParaRPr lang="en-US" altLang="zh-CN" sz="2800" b="1" dirty="0" smtClean="0">
              <a:solidFill>
                <a:srgbClr val="150118"/>
              </a:solidFill>
              <a:latin typeface="楷体" panose="02010609060101010101" pitchFamily="49" charset="-122"/>
              <a:ea typeface="楷体" panose="02010609060101010101" pitchFamily="49" charset="-122"/>
              <a:cs typeface="楷体" panose="02010609060101010101" pitchFamily="49" charset="-122"/>
            </a:endParaRPr>
          </a:p>
        </p:txBody>
      </p:sp>
      <p:sp>
        <p:nvSpPr>
          <p:cNvPr id="2" name="椭圆 1"/>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anim calcmode="lin" valueType="num">
                                      <p:cBhvr>
                                        <p:cTn id="8" dur="1000" fill="hold"/>
                                        <p:tgtEl>
                                          <p:spTgt spid="128"/>
                                        </p:tgtEl>
                                        <p:attrNameLst>
                                          <p:attrName>ppt_x</p:attrName>
                                        </p:attrNameLst>
                                      </p:cBhvr>
                                      <p:tavLst>
                                        <p:tav tm="0">
                                          <p:val>
                                            <p:strVal val="#ppt_x"/>
                                          </p:val>
                                        </p:tav>
                                        <p:tav tm="100000">
                                          <p:val>
                                            <p:strVal val="#ppt_x"/>
                                          </p:val>
                                        </p:tav>
                                      </p:tavLst>
                                    </p:anim>
                                    <p:anim calcmode="lin" valueType="num">
                                      <p:cBhvr>
                                        <p:cTn id="9" dur="10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圆角矩形 2"/>
          <p:cNvSpPr/>
          <p:nvPr/>
        </p:nvSpPr>
        <p:spPr>
          <a:xfrm>
            <a:off x="538480" y="1362075"/>
            <a:ext cx="8105486" cy="2934335"/>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13" name="文本框 5"/>
          <p:cNvSpPr txBox="1"/>
          <p:nvPr/>
        </p:nvSpPr>
        <p:spPr>
          <a:xfrm>
            <a:off x="571789" y="2076756"/>
            <a:ext cx="5857599" cy="931024"/>
          </a:xfrm>
          <a:prstGeom prst="rect">
            <a:avLst/>
          </a:prstGeom>
          <a:noFill/>
        </p:spPr>
        <p:txBody>
          <a:bodyPr wrap="square" lIns="68580" tIns="34290" rIns="68580" bIns="34290">
            <a:spAutoFit/>
          </a:bodyPr>
          <a:lstStyle/>
          <a:p>
            <a:pPr>
              <a:spcBef>
                <a:spcPts val="1800"/>
              </a:spcBef>
              <a:buFont typeface="Wingdings" panose="05000000000000000000" pitchFamily="2" charset="2"/>
              <a:defRPr/>
            </a:pPr>
            <a:r>
              <a:rPr kumimoji="0" lang="en-US" altLang="zh-CN" sz="2800" b="1" kern="1200" cap="none" spc="0" normalizeH="0" baseline="0" noProof="0" dirty="0" smtClean="0">
                <a:latin typeface="楷体_GB2312" panose="02010609030101010101" charset="-122"/>
                <a:ea typeface="楷体_GB2312" panose="02010609030101010101" charset="-122"/>
                <a:cs typeface="楷体_GB2312" panose="02010609030101010101" charset="-122"/>
              </a:rPr>
              <a:t>    1.</a:t>
            </a:r>
            <a:r>
              <a:rPr kumimoji="0" lang="zh-CN" altLang="en-US" sz="2800" b="1" kern="1200" cap="none" spc="0" normalizeH="0" baseline="0" noProof="0" dirty="0" smtClean="0">
                <a:latin typeface="楷体_GB2312" panose="02010609030101010101" charset="-122"/>
                <a:ea typeface="楷体_GB2312" panose="02010609030101010101" charset="-122"/>
                <a:cs typeface="楷体_GB2312" panose="02010609030101010101" charset="-122"/>
              </a:rPr>
              <a:t> </a:t>
            </a:r>
            <a:r>
              <a:rPr lang="zh-CN" altLang="en-US" sz="2800" b="1" dirty="0" smtClean="0">
                <a:latin typeface="楷体_GB2312" panose="02010609030101010101" charset="-122"/>
                <a:ea typeface="楷体_GB2312" panose="02010609030101010101" charset="-122"/>
                <a:cs typeface="楷体_GB2312" panose="02010609030101010101" charset="-122"/>
              </a:rPr>
              <a:t>课文主要讲述了一个什么故事？</a:t>
            </a:r>
            <a:endParaRPr kumimoji="0" lang="zh-CN" altLang="en-US" sz="2800" b="1" kern="1200" cap="none" spc="0" normalizeH="0" baseline="0" noProof="0" dirty="0">
              <a:latin typeface="楷体_GB2312" panose="02010609030101010101" charset="-122"/>
              <a:ea typeface="楷体_GB2312" panose="02010609030101010101" charset="-122"/>
              <a:cs typeface="楷体_GB2312" panose="02010609030101010101" charset="-122"/>
            </a:endParaRPr>
          </a:p>
        </p:txBody>
      </p:sp>
      <p:sp>
        <p:nvSpPr>
          <p:cNvPr id="10256" name="TextBox 3"/>
          <p:cNvSpPr txBox="1"/>
          <p:nvPr/>
        </p:nvSpPr>
        <p:spPr>
          <a:xfrm>
            <a:off x="928662" y="3000378"/>
            <a:ext cx="7429552" cy="953135"/>
          </a:xfrm>
          <a:prstGeom prst="rect">
            <a:avLst/>
          </a:prstGeom>
          <a:solidFill>
            <a:schemeClr val="accent4"/>
          </a:solidFill>
        </p:spPr>
        <p:style>
          <a:lnRef idx="3">
            <a:schemeClr val="lt1"/>
          </a:lnRef>
          <a:fillRef idx="1">
            <a:schemeClr val="accent5"/>
          </a:fillRef>
          <a:effectRef idx="1">
            <a:schemeClr val="accent5"/>
          </a:effectRef>
          <a:fontRef idx="minor">
            <a:schemeClr val="lt1"/>
          </a:fontRef>
        </p:style>
        <p:txBody>
          <a:bodyPr wrap="square">
            <a:spAutoFit/>
          </a:bodyPr>
          <a:lstStyle/>
          <a:p>
            <a:r>
              <a:rPr lang="zh-CN" altLang="en-US" sz="2800" b="1" dirty="0" smtClean="0">
                <a:solidFill>
                  <a:srgbClr val="FF0000"/>
                </a:solidFill>
                <a:latin typeface="楷体_GB2312" panose="02010609030101010101" charset="-122"/>
                <a:ea typeface="楷体_GB2312" panose="02010609030101010101" charset="-122"/>
              </a:rPr>
              <a:t>    抗日战争时期，晋察冀边区的少年雨来为了掩护交通员李大叔和敌人英勇斗争的故事。</a:t>
            </a:r>
            <a:endParaRPr lang="zh-CN" altLang="en-US" sz="2800" b="1" dirty="0">
              <a:solidFill>
                <a:srgbClr val="FF0000"/>
              </a:solidFill>
              <a:latin typeface="楷体_GB2312" panose="02010609030101010101" charset="-122"/>
              <a:ea typeface="楷体_GB2312" panose="02010609030101010101" charset="-122"/>
            </a:endParaRPr>
          </a:p>
        </p:txBody>
      </p:sp>
      <p:sp>
        <p:nvSpPr>
          <p:cNvPr id="2" name="文本框 1"/>
          <p:cNvSpPr txBox="1"/>
          <p:nvPr/>
        </p:nvSpPr>
        <p:spPr>
          <a:xfrm>
            <a:off x="1015365" y="571976"/>
            <a:ext cx="2019300" cy="645160"/>
          </a:xfrm>
          <a:prstGeom prst="rect">
            <a:avLst/>
          </a:prstGeom>
          <a:noFill/>
        </p:spPr>
        <p:txBody>
          <a:bodyPr wrap="none" rtlCol="0">
            <a:spAutoFit/>
          </a:bodyPr>
          <a:lstStyle/>
          <a:p>
            <a:r>
              <a:rPr lang="zh-CN" altLang="en-US" sz="3600" b="1" u="dbl" dirty="0" smtClean="0">
                <a:solidFill>
                  <a:schemeClr val="accent6"/>
                </a:solidFill>
                <a:uFillTx/>
                <a:latin typeface="方正新楷体_GBK" panose="02000000000000000000" charset="-122"/>
                <a:ea typeface="方正新楷体_GBK" panose="02000000000000000000" charset="-122"/>
              </a:rPr>
              <a:t>初读感知</a:t>
            </a:r>
            <a:endParaRPr lang="zh-CN" altLang="zh-CN" sz="3600" b="1" u="dbl" dirty="0" smtClean="0">
              <a:solidFill>
                <a:srgbClr val="92D050"/>
              </a:solidFill>
              <a:uFillTx/>
              <a:latin typeface="楷体_GB2312" panose="02010609030101010101" charset="-122"/>
              <a:ea typeface="楷体_GB2312" panose="02010609030101010101" charset="-122"/>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pic>
        <p:nvPicPr>
          <p:cNvPr id="15" name="Picture 2" descr="https://ss0.bdstatic.com/70cFvHSh_Q1YnxGkpoWK1HF6hhy/it/u=3478437222,1095974296&amp;fm=26&amp;gp=0.jpg"/>
          <p:cNvPicPr>
            <a:picLocks noChangeAspect="1" noChangeArrowheads="1"/>
          </p:cNvPicPr>
          <p:nvPr/>
        </p:nvPicPr>
        <p:blipFill>
          <a:blip r:embed="rId3" cstate="email">
            <a:lum contrast="40000"/>
            <a:extLst>
              <a:ext uri="{28A0092B-C50C-407E-A947-70E740481C1C}">
                <a14:useLocalDpi xmlns:a14="http://schemas.microsoft.com/office/drawing/2010/main"/>
              </a:ext>
            </a:extLst>
          </a:blip>
          <a:srcRect/>
          <a:stretch>
            <a:fillRect/>
          </a:stretch>
        </p:blipFill>
        <p:spPr bwMode="auto">
          <a:xfrm>
            <a:off x="6357950" y="1428742"/>
            <a:ext cx="2362217" cy="171451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256"/>
                                        </p:tgtEl>
                                        <p:attrNameLst>
                                          <p:attrName>style.visibility</p:attrName>
                                        </p:attrNameLst>
                                      </p:cBhvr>
                                      <p:to>
                                        <p:strVal val="visible"/>
                                      </p:to>
                                    </p:set>
                                    <p:animEffect transition="in" filter="diamond(in)">
                                      <p:cBhvr>
                                        <p:cTn id="12" dur="2000"/>
                                        <p:tgtEl>
                                          <p:spTgt spid="10256"/>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25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611560" y="1131590"/>
            <a:ext cx="7024547" cy="2441575"/>
          </a:xfrm>
          <a:prstGeom prst="rect">
            <a:avLst/>
          </a:prstGeom>
          <a:noFill/>
          <a:ln w="9525">
            <a:noFill/>
          </a:ln>
        </p:spPr>
        <p:txBody>
          <a:bodyPr wrap="square">
            <a:spAutoFit/>
          </a:bodyPr>
          <a:lstStyle/>
          <a:p>
            <a:pPr algn="l" eaLnBrk="1" hangingPunct="1"/>
            <a:r>
              <a:rPr lang="en-US" altLang="zh-CN" sz="2800" b="1" dirty="0">
                <a:solidFill>
                  <a:schemeClr val="tx1"/>
                </a:solidFill>
                <a:latin typeface="楷体_GB2312" panose="02010609030101010101" charset="-122"/>
                <a:ea typeface="楷体_GB2312" panose="02010609030101010101" charset="-122"/>
                <a:cs typeface="楷体_GB2312" panose="02010609030101010101" charset="-122"/>
              </a:rPr>
              <a:t>2.</a:t>
            </a:r>
            <a:r>
              <a:rPr lang="zh-CN" altLang="en-US" sz="2800" b="1" dirty="0">
                <a:solidFill>
                  <a:schemeClr val="tx1"/>
                </a:solidFill>
                <a:latin typeface="楷体_GB2312" panose="02010609030101010101" charset="-122"/>
                <a:ea typeface="楷体_GB2312" panose="02010609030101010101" charset="-122"/>
                <a:cs typeface="楷体_GB2312" panose="02010609030101010101" charset="-122"/>
              </a:rPr>
              <a:t>根据课文内容填空。</a:t>
            </a:r>
            <a:endParaRPr lang="zh-CN" altLang="en-US" sz="2800" b="1" dirty="0">
              <a:solidFill>
                <a:schemeClr val="tx1"/>
              </a:solidFill>
              <a:latin typeface="楷体" panose="02010609060101010101" pitchFamily="49" charset="-122"/>
              <a:ea typeface="楷体" panose="02010609060101010101" pitchFamily="49" charset="-122"/>
            </a:endParaRPr>
          </a:p>
          <a:p>
            <a:pPr algn="l" eaLnBrk="1" hangingPunct="1">
              <a:lnSpc>
                <a:spcPct val="130000"/>
              </a:lnSpc>
            </a:pPr>
            <a:r>
              <a:rPr lang="zh-CN" altLang="en-US" sz="2800" dirty="0">
                <a:latin typeface="楷体" panose="02010609060101010101" pitchFamily="49" charset="-122"/>
                <a:ea typeface="楷体" panose="02010609060101010101" pitchFamily="49" charset="-122"/>
                <a:sym typeface="+mn-ea"/>
              </a:rPr>
              <a:t>    </a:t>
            </a:r>
            <a:r>
              <a:rPr lang="zh-CN" altLang="en-US" sz="3200" dirty="0" smtClean="0">
                <a:latin typeface="楷体" panose="02010609060101010101" pitchFamily="49" charset="-122"/>
                <a:ea typeface="楷体" panose="02010609060101010101" pitchFamily="49" charset="-122"/>
                <a:sym typeface="+mn-ea"/>
              </a:rPr>
              <a:t>课文中反复出现的突出雨来爱国思想的句子是：</a:t>
            </a:r>
            <a:r>
              <a:rPr lang="en-US" altLang="zh-CN" sz="3200" dirty="0" smtClean="0">
                <a:latin typeface="楷体" panose="02010609060101010101" pitchFamily="49" charset="-122"/>
                <a:ea typeface="楷体" panose="02010609060101010101" pitchFamily="49" charset="-122"/>
                <a:sym typeface="+mn-ea"/>
              </a:rPr>
              <a:t>_________________</a:t>
            </a:r>
            <a:r>
              <a:rPr lang="zh-CN" altLang="en-US" sz="3200" dirty="0" smtClean="0">
                <a:latin typeface="楷体" panose="02010609060101010101" pitchFamily="49" charset="-122"/>
                <a:ea typeface="楷体" panose="02010609060101010101" pitchFamily="49" charset="-122"/>
                <a:sym typeface="+mn-ea"/>
              </a:rPr>
              <a:t>，</a:t>
            </a:r>
            <a:r>
              <a:rPr lang="en-US" altLang="zh-CN" sz="3200" dirty="0" smtClean="0">
                <a:latin typeface="楷体" panose="02010609060101010101" pitchFamily="49" charset="-122"/>
                <a:ea typeface="楷体" panose="02010609060101010101" pitchFamily="49" charset="-122"/>
                <a:sym typeface="+mn-ea"/>
              </a:rPr>
              <a:t>___________________</a:t>
            </a:r>
            <a:r>
              <a:rPr lang="zh-CN" altLang="en-US" sz="3200" dirty="0" smtClean="0">
                <a:latin typeface="楷体" panose="02010609060101010101" pitchFamily="49" charset="-122"/>
                <a:ea typeface="楷体" panose="02010609060101010101" pitchFamily="49" charset="-122"/>
                <a:sym typeface="+mn-ea"/>
              </a:rPr>
              <a:t>。</a:t>
            </a:r>
            <a:endParaRPr lang="zh-CN" altLang="en-US" sz="3200" b="1" u="sng" dirty="0">
              <a:solidFill>
                <a:schemeClr val="tx1"/>
              </a:solidFill>
              <a:latin typeface="楷体_GB2312" panose="02010609030101010101" charset="-122"/>
              <a:ea typeface="楷体_GB2312" panose="02010609030101010101" charset="-122"/>
              <a:cs typeface="楷体_GB2312" panose="02010609030101010101" charset="-122"/>
              <a:sym typeface="+mn-ea"/>
            </a:endParaRPr>
          </a:p>
        </p:txBody>
      </p:sp>
      <p:sp>
        <p:nvSpPr>
          <p:cNvPr id="8" name="文本框 3"/>
          <p:cNvSpPr txBox="1"/>
          <p:nvPr/>
        </p:nvSpPr>
        <p:spPr>
          <a:xfrm>
            <a:off x="3591876" y="2310445"/>
            <a:ext cx="2786082" cy="523220"/>
          </a:xfrm>
          <a:prstGeom prst="rect">
            <a:avLst/>
          </a:prstGeom>
          <a:noFill/>
          <a:ln w="9525">
            <a:noFill/>
          </a:ln>
        </p:spPr>
        <p:txBody>
          <a:bodyPr wrap="squar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我们是中国人</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3"/>
          <p:cNvSpPr txBox="1"/>
          <p:nvPr/>
        </p:nvSpPr>
        <p:spPr>
          <a:xfrm>
            <a:off x="1071538" y="2928940"/>
            <a:ext cx="3214710" cy="523220"/>
          </a:xfrm>
          <a:prstGeom prst="rect">
            <a:avLst/>
          </a:prstGeom>
          <a:noFill/>
          <a:ln w="9525">
            <a:noFill/>
          </a:ln>
        </p:spPr>
        <p:txBody>
          <a:bodyPr wrap="squar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我们爱自己的祖国</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982674" y="578485"/>
            <a:ext cx="2019300" cy="645160"/>
          </a:xfrm>
          <a:prstGeom prst="rect">
            <a:avLst/>
          </a:prstGeom>
          <a:noFill/>
        </p:spPr>
        <p:txBody>
          <a:bodyPr wrap="none" rtlCol="0">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段落划分</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6" name="文本框 5"/>
          <p:cNvSpPr txBox="1"/>
          <p:nvPr/>
        </p:nvSpPr>
        <p:spPr>
          <a:xfrm>
            <a:off x="214282" y="1142990"/>
            <a:ext cx="8286808" cy="3449955"/>
          </a:xfrm>
          <a:prstGeom prst="rect">
            <a:avLst/>
          </a:prstGeom>
          <a:noFill/>
          <a:ln w="9525">
            <a:noFill/>
          </a:ln>
        </p:spPr>
        <p:txBody>
          <a:bodyPr wrap="square">
            <a:spAutoFit/>
          </a:bodyPr>
          <a:lstStyle/>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第一部分：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讲雨来的游泳本领高。</a:t>
            </a:r>
          </a:p>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第二部分：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讲雨来上夜校受到爱国主义教育。</a:t>
            </a:r>
            <a:endParaRPr lang="en-US" altLang="zh-CN" sz="2800" b="1" dirty="0" smtClean="0">
              <a:latin typeface="楷体" panose="02010609060101010101" pitchFamily="49" charset="-122"/>
              <a:ea typeface="楷体" panose="02010609060101010101" pitchFamily="49" charset="-122"/>
              <a:cs typeface="楷体_GB2312" panose="02010609030101010101" charset="-122"/>
            </a:endParaRPr>
          </a:p>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第三部分：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讲雨来掩护区交通员李大叔。</a:t>
            </a:r>
          </a:p>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第四部分：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讲雨来和鬼子进行不屈的斗争。</a:t>
            </a:r>
            <a:endParaRPr lang="en-US" altLang="zh-CN" sz="2800" b="1" dirty="0" smtClean="0">
              <a:latin typeface="楷体" panose="02010609060101010101" pitchFamily="49" charset="-122"/>
              <a:ea typeface="楷体" panose="02010609060101010101" pitchFamily="49" charset="-122"/>
              <a:cs typeface="楷体_GB2312" panose="02010609030101010101" charset="-122"/>
            </a:endParaRPr>
          </a:p>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第五部分：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讲芦花村的人们误以为雨来牺牲了。</a:t>
            </a:r>
          </a:p>
          <a:p>
            <a:pPr>
              <a:lnSpc>
                <a:spcPct val="130000"/>
              </a:lnSpc>
            </a:pP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    第六部分：</a:t>
            </a:r>
            <a:r>
              <a:rPr lang="zh-CN" altLang="en-US" sz="2800" b="1" dirty="0" smtClean="0">
                <a:latin typeface="楷体" panose="02010609060101010101" pitchFamily="49" charset="-122"/>
                <a:ea typeface="楷体" panose="02010609060101010101" pitchFamily="49" charset="-122"/>
                <a:cs typeface="楷体_GB2312" panose="02010609030101010101" charset="-122"/>
              </a:rPr>
              <a:t>讲雨来并没有死。 </a:t>
            </a:r>
          </a:p>
        </p:txBody>
      </p:sp>
      <p:sp>
        <p:nvSpPr>
          <p:cNvPr id="2" name="椭圆 1"/>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7" name="TextBox 1"/>
          <p:cNvSpPr txBox="1"/>
          <p:nvPr/>
        </p:nvSpPr>
        <p:spPr>
          <a:xfrm>
            <a:off x="611560" y="1285866"/>
            <a:ext cx="7488832" cy="953135"/>
          </a:xfrm>
          <a:prstGeom prst="rect">
            <a:avLst/>
          </a:prstGeom>
          <a:noFill/>
          <a:ln w="9525">
            <a:noFill/>
          </a:ln>
        </p:spPr>
        <p:txBody>
          <a:bodyPr wrap="square">
            <a:spAutoFit/>
          </a:bodyPr>
          <a:lstStyle/>
          <a:p>
            <a:pPr eaLnBrk="1" hangingPunct="1"/>
            <a:r>
              <a:rPr lang="zh-CN" altLang="en-US" sz="2800" b="1" dirty="0">
                <a:solidFill>
                  <a:srgbClr val="0000FF"/>
                </a:solidFill>
                <a:latin typeface="Arial" panose="020B0604020202020204" pitchFamily="34" charset="0"/>
                <a:ea typeface="楷体_GB2312" panose="02010609030101010101" charset="-122"/>
              </a:rPr>
              <a:t>     </a:t>
            </a:r>
            <a:r>
              <a:rPr lang="zh-CN" altLang="en-US" sz="2800" b="1" dirty="0">
                <a:solidFill>
                  <a:srgbClr val="0000FF"/>
                </a:solidFill>
                <a:latin typeface="楷体_GB2312" panose="02010609030101010101" charset="-122"/>
                <a:ea typeface="楷体_GB2312" panose="02010609030101010101" charset="-122"/>
                <a:cs typeface="楷体_GB2312" panose="02010609030101010101" charset="-122"/>
              </a:rPr>
              <a:t> </a:t>
            </a:r>
            <a:r>
              <a:rPr lang="zh-CN" altLang="en-US" sz="2800" b="1" dirty="0" smtClean="0">
                <a:latin typeface="楷体" panose="02010609060101010101" pitchFamily="49" charset="-122"/>
                <a:ea typeface="楷体" panose="02010609060101010101" pitchFamily="49" charset="-122"/>
                <a:cs typeface="楷体_GB2312" panose="02010609030101010101" charset="-122"/>
              </a:rPr>
              <a:t>默读课文，思考：雨来是一位怎样的少年，他又是如何和敌人斗争的？</a:t>
            </a:r>
            <a:endParaRPr lang="zh-CN" altLang="en-US" sz="2800" b="1" dirty="0">
              <a:latin typeface="楷体" panose="02010609060101010101" pitchFamily="49" charset="-122"/>
              <a:ea typeface="楷体" panose="02010609060101010101" pitchFamily="49" charset="-122"/>
              <a:cs typeface="楷体_GB2312" panose="02010609030101010101" charset="-122"/>
            </a:endParaRPr>
          </a:p>
        </p:txBody>
      </p:sp>
      <p:sp>
        <p:nvSpPr>
          <p:cNvPr id="2" name="文本框 1"/>
          <p:cNvSpPr txBox="1"/>
          <p:nvPr/>
        </p:nvSpPr>
        <p:spPr>
          <a:xfrm>
            <a:off x="1049655" y="626428"/>
            <a:ext cx="2019300" cy="645160"/>
          </a:xfrm>
          <a:prstGeom prst="rect">
            <a:avLst/>
          </a:prstGeom>
          <a:noFill/>
        </p:spPr>
        <p:txBody>
          <a:bodyPr wrap="none" rtlCol="0">
            <a:spAutoFit/>
          </a:bodyPr>
          <a:lstStyle/>
          <a:p>
            <a:r>
              <a:rPr lang="zh-CN" altLang="en-US" sz="3600" b="1" u="dbl" dirty="0" smtClean="0">
                <a:solidFill>
                  <a:schemeClr val="accent6"/>
                </a:solidFill>
                <a:uFillTx/>
                <a:latin typeface="方正新楷体_GBK" panose="02000000000000000000" charset="-122"/>
                <a:ea typeface="方正新楷体_GBK" panose="02000000000000000000" charset="-122"/>
              </a:rPr>
              <a:t>课文解读</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4" name="文本框 3"/>
          <p:cNvSpPr txBox="1"/>
          <p:nvPr/>
        </p:nvSpPr>
        <p:spPr>
          <a:xfrm>
            <a:off x="500034" y="3000378"/>
            <a:ext cx="8001056" cy="1200329"/>
          </a:xfrm>
          <a:prstGeom prst="rect">
            <a:avLst/>
          </a:prstGeom>
          <a:noFill/>
          <a:ln w="9525">
            <a:noFill/>
          </a:ln>
        </p:spPr>
        <p:txBody>
          <a:bodyPr wrap="square">
            <a:spAutoFit/>
          </a:bodyPr>
          <a:lstStyle/>
          <a:p>
            <a:r>
              <a:rPr lang="zh-CN" altLang="en-US" sz="2400" b="1" dirty="0" smtClean="0">
                <a:latin typeface="楷体" panose="02010609060101010101" pitchFamily="49" charset="-122"/>
                <a:ea typeface="楷体" panose="02010609060101010101" pitchFamily="49" charset="-122"/>
                <a:sym typeface="+mn-ea"/>
              </a:rPr>
              <a:t>    雨来最喜欢这条紧靠着村边的还乡河。每到夏天</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雨来和铁头、三钻儿</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还有很多小朋友</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好像一群鱼，在河里钻上钻下</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藏猫猫，狗刨，立浮，仰浮。</a:t>
            </a:r>
          </a:p>
        </p:txBody>
      </p:sp>
      <p:sp>
        <p:nvSpPr>
          <p:cNvPr id="8" name="椭圆 7"/>
          <p:cNvSpPr/>
          <p:nvPr/>
        </p:nvSpPr>
        <p:spPr>
          <a:xfrm>
            <a:off x="571472" y="2214560"/>
            <a:ext cx="2857520" cy="7143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游泳本领强</a:t>
            </a:r>
            <a:endParaRPr lang="zh-CN" altLang="en-US" sz="2800" b="1" dirty="0">
              <a:solidFill>
                <a:schemeClr val="tx1"/>
              </a:solidFill>
              <a:latin typeface="楷体_GB2312" panose="02010609030101010101" charset="-122"/>
              <a:ea typeface="楷体_GB2312" panose="02010609030101010101" charset="-122"/>
              <a:sym typeface="+mn-ea"/>
            </a:endParaRPr>
          </a:p>
        </p:txBody>
      </p:sp>
      <p:sp>
        <p:nvSpPr>
          <p:cNvPr id="5" name="椭圆 4"/>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7" name="椭圆 6"/>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cxnSp>
        <p:nvCxnSpPr>
          <p:cNvPr id="12" name="直接连接符 11"/>
          <p:cNvCxnSpPr/>
          <p:nvPr/>
        </p:nvCxnSpPr>
        <p:spPr>
          <a:xfrm>
            <a:off x="5214942" y="3786196"/>
            <a:ext cx="3071834"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圆角矩形标注 17"/>
          <p:cNvSpPr/>
          <p:nvPr/>
        </p:nvSpPr>
        <p:spPr>
          <a:xfrm>
            <a:off x="3286116" y="4286262"/>
            <a:ext cx="4643470" cy="716092"/>
          </a:xfrm>
          <a:prstGeom prst="wedgeRoundRectCallout">
            <a:avLst>
              <a:gd name="adj1" fmla="val -2"/>
              <a:gd name="adj2" fmla="val -109189"/>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    孩子们游泳的本领很高</a:t>
            </a:r>
            <a:r>
              <a:rPr lang="en-US" altLang="zh-CN" sz="2400" b="1" dirty="0" smtClean="0">
                <a:solidFill>
                  <a:srgbClr val="0070C0"/>
                </a:solidFill>
                <a:latin typeface="楷体" panose="02010609060101010101" pitchFamily="49" charset="-122"/>
                <a:ea typeface="楷体" panose="02010609060101010101" pitchFamily="49" charset="-122"/>
                <a:sym typeface="+mn-ea"/>
              </a:rPr>
              <a:t>,</a:t>
            </a:r>
            <a:r>
              <a:rPr lang="zh-CN" altLang="en-US" sz="2400" b="1" dirty="0" smtClean="0">
                <a:solidFill>
                  <a:srgbClr val="0070C0"/>
                </a:solidFill>
                <a:latin typeface="楷体" panose="02010609060101010101" pitchFamily="49" charset="-122"/>
                <a:ea typeface="楷体" panose="02010609060101010101" pitchFamily="49" charset="-122"/>
                <a:sym typeface="+mn-ea"/>
              </a:rPr>
              <a:t>在水里也能自由自在地玩耍 。</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5" name="直接连接符 14"/>
          <p:cNvCxnSpPr/>
          <p:nvPr/>
        </p:nvCxnSpPr>
        <p:spPr>
          <a:xfrm>
            <a:off x="642910" y="4162436"/>
            <a:ext cx="4643470"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367"/>
                                        </p:tgtEl>
                                        <p:attrNameLst>
                                          <p:attrName>style.visibility</p:attrName>
                                        </p:attrNameLst>
                                      </p:cBhvr>
                                      <p:to>
                                        <p:strVal val="visible"/>
                                      </p:to>
                                    </p:set>
                                    <p:animEffect transition="in" filter="blinds(horizontal)">
                                      <p:cBhvr>
                                        <p:cTn id="7" dur="500"/>
                                        <p:tgtEl>
                                          <p:spTgt spid="1136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dissolv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 grpId="0"/>
      <p:bldP spid="4" grpId="0"/>
      <p:bldP spid="8" grpId="0" bldLvl="0" animBg="1"/>
      <p:bldP spid="18"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357158" y="1357304"/>
            <a:ext cx="8001056" cy="1384995"/>
          </a:xfrm>
          <a:prstGeom prst="rect">
            <a:avLst/>
          </a:prstGeom>
          <a:noFill/>
          <a:ln w="9525">
            <a:noFill/>
          </a:ln>
        </p:spPr>
        <p:txBody>
          <a:bodyPr wrap="square">
            <a:spAutoFit/>
          </a:bodyPr>
          <a:lstStyle/>
          <a:p>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    忽然</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远远的水面上露出个小脑袋来。雨来像小鸭子一样抖着头上的水</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用手抹一下眼睛和鼻子</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嘴里吹着气</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望着妈妈笑。</a:t>
            </a:r>
            <a:endPar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endParaRPr>
          </a:p>
        </p:txBody>
      </p:sp>
      <p:sp>
        <p:nvSpPr>
          <p:cNvPr id="6" name="圆角矩形 5"/>
          <p:cNvSpPr/>
          <p:nvPr/>
        </p:nvSpPr>
        <p:spPr>
          <a:xfrm>
            <a:off x="2071670" y="1428742"/>
            <a:ext cx="1143040"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标注 15"/>
          <p:cNvSpPr/>
          <p:nvPr/>
        </p:nvSpPr>
        <p:spPr>
          <a:xfrm>
            <a:off x="3357554" y="500048"/>
            <a:ext cx="3786214" cy="642942"/>
          </a:xfrm>
          <a:prstGeom prst="wedgeRoundRectCallout">
            <a:avLst>
              <a:gd name="adj1" fmla="val -54765"/>
              <a:gd name="adj2" fmla="val 92048"/>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说明雨来游泳的速度很快。</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sp>
        <p:nvSpPr>
          <p:cNvPr id="17" name="圆角矩形标注 16"/>
          <p:cNvSpPr/>
          <p:nvPr/>
        </p:nvSpPr>
        <p:spPr>
          <a:xfrm>
            <a:off x="4143375" y="2714625"/>
            <a:ext cx="3114040" cy="643255"/>
          </a:xfrm>
          <a:prstGeom prst="wedgeRoundRectCallout">
            <a:avLst>
              <a:gd name="adj1" fmla="val -53189"/>
              <a:gd name="adj2" fmla="val -113877"/>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突出雨来的调皮可爱。</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0" name="直接连接符 9"/>
          <p:cNvCxnSpPr/>
          <p:nvPr/>
        </p:nvCxnSpPr>
        <p:spPr>
          <a:xfrm>
            <a:off x="500034" y="2285998"/>
            <a:ext cx="3571900"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6" grpId="0" bldLvl="0" animBg="1"/>
      <p:bldP spid="1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圆角矩形 5"/>
          <p:cNvSpPr/>
          <p:nvPr/>
        </p:nvSpPr>
        <p:spPr>
          <a:xfrm>
            <a:off x="428596" y="1285866"/>
            <a:ext cx="7858180" cy="3240360"/>
          </a:xfrm>
          <a:prstGeom prst="roundRect">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grpSp>
        <p:nvGrpSpPr>
          <p:cNvPr id="3" name="组合 1"/>
          <p:cNvGrpSpPr/>
          <p:nvPr/>
        </p:nvGrpSpPr>
        <p:grpSpPr>
          <a:xfrm>
            <a:off x="931979" y="594044"/>
            <a:ext cx="2234565" cy="645160"/>
            <a:chOff x="340723" y="-67919"/>
            <a:chExt cx="2234565" cy="861907"/>
          </a:xfrm>
        </p:grpSpPr>
        <p:sp>
          <p:nvSpPr>
            <p:cNvPr id="5236" name="文本框 13"/>
            <p:cNvSpPr txBox="1"/>
            <p:nvPr/>
          </p:nvSpPr>
          <p:spPr>
            <a:xfrm>
              <a:off x="340723" y="-67919"/>
              <a:ext cx="2234565" cy="861907"/>
            </a:xfrm>
            <a:prstGeom prst="rect">
              <a:avLst/>
            </a:prstGeom>
            <a:noFill/>
            <a:ln w="9525">
              <a:noFill/>
            </a:ln>
          </p:spPr>
          <p:txBody>
            <a:bodyPr wrap="square">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作者</a:t>
              </a:r>
              <a:r>
                <a:rPr lang="zh-CN" altLang="en-US" sz="3600" b="1" u="dbl" dirty="0" smtClean="0">
                  <a:solidFill>
                    <a:schemeClr val="accent6"/>
                  </a:solidFill>
                  <a:uFillTx/>
                  <a:latin typeface="楷体_GB2312" panose="02010609030101010101" charset="-122"/>
                  <a:ea typeface="楷体_GB2312" panose="02010609030101010101" charset="-122"/>
                </a:rPr>
                <a:t>简介</a:t>
              </a:r>
            </a:p>
          </p:txBody>
        </p:sp>
        <p:grpSp>
          <p:nvGrpSpPr>
            <p:cNvPr id="5" name="Group 4"/>
            <p:cNvGrpSpPr>
              <a:grpSpLocks noChangeAspect="1"/>
            </p:cNvGrpSpPr>
            <p:nvPr/>
          </p:nvGrpSpPr>
          <p:grpSpPr>
            <a:xfrm>
              <a:off x="2105319" y="434013"/>
              <a:ext cx="368573" cy="220789"/>
              <a:chOff x="2511" y="1362"/>
              <a:chExt cx="539" cy="322"/>
            </a:xfrm>
          </p:grpSpPr>
          <p:sp>
            <p:nvSpPr>
              <p:cNvPr id="19" name="Freeform 8"/>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20" name="Freeform 9"/>
              <p:cNvSpPr/>
              <p:nvPr/>
            </p:nvSpPr>
            <p:spPr bwMode="auto">
              <a:xfrm>
                <a:off x="2943" y="1497"/>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21" name="Freeform 10"/>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grpSp>
      </p:grpSp>
      <p:sp>
        <p:nvSpPr>
          <p:cNvPr id="2" name="文本框 1"/>
          <p:cNvSpPr txBox="1"/>
          <p:nvPr/>
        </p:nvSpPr>
        <p:spPr>
          <a:xfrm>
            <a:off x="714348" y="1428742"/>
            <a:ext cx="7358114" cy="2676525"/>
          </a:xfrm>
          <a:prstGeom prst="rect">
            <a:avLst/>
          </a:prstGeom>
          <a:noFill/>
          <a:ln w="9525">
            <a:noFill/>
          </a:ln>
        </p:spPr>
        <p:txBody>
          <a:bodyPr wrap="square" anchor="t">
            <a:spAutoFit/>
          </a:bodyPr>
          <a:lstStyle/>
          <a:p>
            <a:r>
              <a:rPr lang="zh-CN" altLang="en-US" sz="2800" b="1" dirty="0" smtClean="0">
                <a:latin typeface="楷体" panose="02010609060101010101" pitchFamily="49" charset="-122"/>
                <a:ea typeface="楷体" panose="02010609060101010101" pitchFamily="49" charset="-122"/>
              </a:rPr>
              <a:t>管桦，</a:t>
            </a:r>
            <a:r>
              <a:rPr lang="zh-CN" altLang="en-US" sz="2800" dirty="0" smtClean="0">
                <a:latin typeface="楷体" panose="02010609060101010101" pitchFamily="49" charset="-122"/>
                <a:ea typeface="楷体" panose="02010609060101010101" pitchFamily="49" charset="-122"/>
              </a:rPr>
              <a:t>原名鲍化普。河北丰润人。中共党员。</a:t>
            </a:r>
            <a:r>
              <a:rPr lang="en-US" altLang="zh-CN" sz="2800" dirty="0" smtClean="0">
                <a:latin typeface="楷体" panose="02010609060101010101" pitchFamily="49" charset="-122"/>
                <a:ea typeface="楷体" panose="02010609060101010101" pitchFamily="49" charset="-122"/>
              </a:rPr>
              <a:t>1942</a:t>
            </a:r>
            <a:r>
              <a:rPr lang="zh-CN" altLang="en-US" sz="2800" dirty="0" smtClean="0">
                <a:latin typeface="楷体" panose="02010609060101010101" pitchFamily="49" charset="-122"/>
                <a:ea typeface="楷体" panose="02010609060101010101" pitchFamily="49" charset="-122"/>
              </a:rPr>
              <a:t>年开始发表作品。</a:t>
            </a:r>
            <a:r>
              <a:rPr lang="en-US" altLang="zh-CN" sz="2800" dirty="0" smtClean="0">
                <a:latin typeface="楷体" panose="02010609060101010101" pitchFamily="49" charset="-122"/>
                <a:ea typeface="楷体" panose="02010609060101010101" pitchFamily="49" charset="-122"/>
              </a:rPr>
              <a:t>1949</a:t>
            </a:r>
            <a:r>
              <a:rPr lang="zh-CN" altLang="en-US" sz="2800" dirty="0" smtClean="0">
                <a:latin typeface="楷体" panose="02010609060101010101" pitchFamily="49" charset="-122"/>
                <a:ea typeface="楷体" panose="02010609060101010101" pitchFamily="49" charset="-122"/>
              </a:rPr>
              <a:t>年加入中国作家协会。主要作品有中篇小说</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小英雄雨来</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，长篇小说</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将军河</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深渊</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，由他作词的儿童歌曲有</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听妈妈讲那过去的故事</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我们的田野</a:t>
            </a:r>
            <a:r>
              <a:rPr lang="en-US" altLang="zh-CN" sz="2800" dirty="0" smtClean="0">
                <a:latin typeface="楷体" panose="02010609060101010101" pitchFamily="49" charset="-122"/>
                <a:ea typeface="楷体" panose="02010609060101010101" pitchFamily="49" charset="-122"/>
              </a:rPr>
              <a:t>》</a:t>
            </a:r>
            <a:r>
              <a:rPr lang="zh-CN" altLang="en-US" sz="2800" dirty="0" smtClean="0">
                <a:latin typeface="楷体" panose="02010609060101010101" pitchFamily="49" charset="-122"/>
                <a:ea typeface="楷体" panose="02010609060101010101" pitchFamily="49" charset="-122"/>
              </a:rPr>
              <a:t>等。</a:t>
            </a:r>
            <a:endParaRPr lang="zh-CN" altLang="en-US" sz="2800" dirty="0" smtClean="0">
              <a:solidFill>
                <a:schemeClr val="tx1"/>
              </a:solidFill>
              <a:latin typeface="楷体" panose="02010609060101010101" pitchFamily="49" charset="-122"/>
              <a:ea typeface="楷体" panose="02010609060101010101" pitchFamily="49" charset="-122"/>
              <a:cs typeface="楷体" panose="02010609060101010101" pitchFamily="49" charset="-122"/>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41986" name="AutoShape 2" descr="http://img3.imgtn.bdimg.com/it/u=3357718648,435483944&amp;fm=214&amp;gp=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zh-CN" altLang="en-US"/>
          </a:p>
        </p:txBody>
      </p:sp>
      <p:sp>
        <p:nvSpPr>
          <p:cNvPr id="7" name="文本框 6"/>
          <p:cNvSpPr txBox="1"/>
          <p:nvPr/>
        </p:nvSpPr>
        <p:spPr>
          <a:xfrm>
            <a:off x="2991980" y="3867894"/>
            <a:ext cx="2156084" cy="307777"/>
          </a:xfrm>
          <a:prstGeom prst="rect">
            <a:avLst/>
          </a:prstGeom>
          <a:noFill/>
        </p:spPr>
        <p:txBody>
          <a:bodyPr wrap="square" rtlCol="0">
            <a:spAutoFit/>
          </a:bodyPr>
          <a:lstStyle/>
          <a:p>
            <a:r>
              <a:rPr lang="en-US" altLang="zh-CN" sz="1400" dirty="0">
                <a:solidFill>
                  <a:srgbClr val="F2F2F2"/>
                </a:solidFill>
              </a:rPr>
              <a:t>https://www.ypppt.com/</a:t>
            </a:r>
            <a:endParaRPr lang="zh-CN" altLang="en-US" sz="1400" dirty="0">
              <a:solidFill>
                <a:srgbClr val="F2F2F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642620" y="1714500"/>
            <a:ext cx="8051800" cy="1814830"/>
          </a:xfrm>
          <a:prstGeom prst="rect">
            <a:avLst/>
          </a:prstGeom>
        </p:spPr>
        <p:txBody>
          <a:bodyPr wrap="square">
            <a:spAutoFit/>
          </a:bodyPr>
          <a:lstStyle/>
          <a:p>
            <a:r>
              <a:rPr lang="zh-CN" altLang="en-US" sz="2800"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雨来从口袋里掏出课本，这是用土纸油印的</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软鼓囊囊的。雨来怕揉坏了</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向妈妈要了一块红布</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包了个书皮，上面用铅笔歪歪斜斜地写了“雨来</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两个字。</a:t>
            </a:r>
            <a:endParaRPr lang="zh-CN" altLang="en-US" sz="2800" b="1" dirty="0">
              <a:latin typeface="楷体" panose="02010609060101010101" pitchFamily="49" charset="-122"/>
              <a:ea typeface="楷体" panose="02010609060101010101" pitchFamily="49" charset="-122"/>
            </a:endParaRPr>
          </a:p>
        </p:txBody>
      </p:sp>
      <p:sp>
        <p:nvSpPr>
          <p:cNvPr id="3" name="圆角矩形标注 2"/>
          <p:cNvSpPr/>
          <p:nvPr/>
        </p:nvSpPr>
        <p:spPr>
          <a:xfrm flipH="1">
            <a:off x="1928794" y="3357568"/>
            <a:ext cx="2500330" cy="642942"/>
          </a:xfrm>
          <a:prstGeom prst="wedgeRoundRectCallout">
            <a:avLst>
              <a:gd name="adj1" fmla="val -50318"/>
              <a:gd name="adj2" fmla="val -161284"/>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雨来很珍惜课本。</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4" name="直接连接符 3"/>
          <p:cNvCxnSpPr/>
          <p:nvPr/>
        </p:nvCxnSpPr>
        <p:spPr>
          <a:xfrm>
            <a:off x="3571868" y="2643188"/>
            <a:ext cx="1500198"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214282" y="642924"/>
            <a:ext cx="2714644" cy="100013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受到爱国主义教育</a:t>
            </a:r>
            <a:endParaRPr lang="zh-CN" altLang="en-US" sz="2800" b="1" dirty="0">
              <a:solidFill>
                <a:schemeClr val="tx1"/>
              </a:solidFill>
              <a:latin typeface="楷体_GB2312" panose="02010609030101010101" charset="-122"/>
              <a:ea typeface="楷体_GB2312" panose="0201060903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dissolve">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P spid="6"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500034" y="785800"/>
            <a:ext cx="7858180" cy="1814830"/>
          </a:xfrm>
          <a:prstGeom prst="rect">
            <a:avLst/>
          </a:prstGeom>
        </p:spPr>
        <p:txBody>
          <a:bodyPr wrap="square">
            <a:spAutoFit/>
          </a:bodyPr>
          <a:lstStyle/>
          <a:p>
            <a:r>
              <a:rPr lang="zh-CN" altLang="en-US" sz="2800" b="1" dirty="0" smtClean="0">
                <a:latin typeface="楷体" panose="02010609060101010101" pitchFamily="49" charset="-122"/>
                <a:ea typeface="楷体" panose="02010609060101010101" pitchFamily="49" charset="-122"/>
              </a:rPr>
              <a:t>大家就随着女老师的手指</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齐声轻轻地念起</a:t>
            </a:r>
            <a:r>
              <a:rPr lang="en-US" altLang="zh-CN" sz="2800" b="1" dirty="0" smtClean="0">
                <a:latin typeface="楷体" panose="02010609060101010101" pitchFamily="49" charset="-122"/>
                <a:ea typeface="楷体" panose="02010609060101010101" pitchFamily="49" charset="-122"/>
              </a:rPr>
              <a:t>:</a:t>
            </a:r>
          </a:p>
          <a:p>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我们</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是</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中国人，</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我们</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爱</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自己的</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祖国。</a:t>
            </a:r>
            <a:r>
              <a:rPr lang="en-US" altLang="zh-CN" sz="28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 </a:t>
            </a:r>
            <a:endParaRPr lang="zh-CN" altLang="en-US" sz="2400" dirty="0" smtClean="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
        <p:nvSpPr>
          <p:cNvPr id="11" name="矩形 10"/>
          <p:cNvSpPr/>
          <p:nvPr/>
        </p:nvSpPr>
        <p:spPr>
          <a:xfrm>
            <a:off x="571500" y="2228850"/>
            <a:ext cx="7715250" cy="521970"/>
          </a:xfrm>
          <a:prstGeom prst="rect">
            <a:avLst/>
          </a:prstGeom>
        </p:spPr>
        <p:txBody>
          <a:bodyPr wrap="squar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思考：</a:t>
            </a:r>
            <a:r>
              <a:rPr lang="zh-CN" altLang="en-US" sz="2800" b="1" dirty="0" smtClean="0">
                <a:latin typeface="楷体" panose="02010609060101010101" pitchFamily="49" charset="-122"/>
                <a:ea typeface="楷体" panose="02010609060101010101" pitchFamily="49" charset="-122"/>
              </a:rPr>
              <a:t>破折号的作用是什么，你能体会到什么？</a:t>
            </a:r>
            <a:endParaRPr lang="zh-CN" altLang="en-US" sz="2800" b="1" dirty="0">
              <a:latin typeface="楷体" panose="02010609060101010101" pitchFamily="49" charset="-122"/>
              <a:ea typeface="楷体" panose="02010609060101010101" pitchFamily="49" charset="-122"/>
            </a:endParaRPr>
          </a:p>
        </p:txBody>
      </p:sp>
      <p:sp>
        <p:nvSpPr>
          <p:cNvPr id="13" name="矩形 12"/>
          <p:cNvSpPr/>
          <p:nvPr/>
        </p:nvSpPr>
        <p:spPr>
          <a:xfrm>
            <a:off x="499716" y="2891790"/>
            <a:ext cx="7715304" cy="1568450"/>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rPr>
              <a:t>    破折号表示声音的延长。破折号用在这里一方面说明孩子们读得不够流畅；另一方面突出了师生的爱国情怀，正是因为雨来深爱自己的祖国，才有了后面智救交通员、勇斗敌人的故事。</a:t>
            </a:r>
            <a:endParaRPr lang="zh-CN" altLang="en-US" sz="24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285720" y="1714494"/>
            <a:ext cx="8215370" cy="954107"/>
          </a:xfrm>
          <a:prstGeom prst="rect">
            <a:avLst/>
          </a:prstGeom>
          <a:noFill/>
          <a:ln w="9525">
            <a:noFill/>
          </a:ln>
        </p:spPr>
        <p:txBody>
          <a:bodyPr wrap="square">
            <a:spAutoFit/>
          </a:bodyPr>
          <a:lstStyle/>
          <a:p>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    忽然听见街上咕咚咕咚有人跑</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把屋子震得好像摇晃起来，窗户纸哗啦哗啦响。</a:t>
            </a:r>
          </a:p>
        </p:txBody>
      </p:sp>
      <p:sp>
        <p:nvSpPr>
          <p:cNvPr id="12" name="椭圆 11"/>
          <p:cNvSpPr/>
          <p:nvPr/>
        </p:nvSpPr>
        <p:spPr>
          <a:xfrm>
            <a:off x="357158" y="714362"/>
            <a:ext cx="3000396" cy="7143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掩护李大叔</a:t>
            </a:r>
            <a:endParaRPr lang="zh-CN" altLang="en-US" sz="2800" b="1" dirty="0">
              <a:solidFill>
                <a:schemeClr val="tx1"/>
              </a:solidFill>
              <a:latin typeface="楷体_GB2312" panose="02010609030101010101" charset="-122"/>
              <a:ea typeface="楷体_GB2312" panose="02010609030101010101" charset="-122"/>
              <a:sym typeface="+mn-ea"/>
            </a:endParaRPr>
          </a:p>
        </p:txBody>
      </p:sp>
      <p:sp>
        <p:nvSpPr>
          <p:cNvPr id="16" name="圆角矩形标注 15"/>
          <p:cNvSpPr/>
          <p:nvPr/>
        </p:nvSpPr>
        <p:spPr>
          <a:xfrm>
            <a:off x="4929510" y="511480"/>
            <a:ext cx="3571900" cy="785818"/>
          </a:xfrm>
          <a:prstGeom prst="wedgeRoundRectCallout">
            <a:avLst>
              <a:gd name="adj1" fmla="val -54462"/>
              <a:gd name="adj2" fmla="val 198525"/>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说明街上出现了紧急情况，暗示将要发生事情 。</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3" name="直接连接符 12"/>
          <p:cNvCxnSpPr/>
          <p:nvPr/>
        </p:nvCxnSpPr>
        <p:spPr>
          <a:xfrm>
            <a:off x="3143240" y="2214560"/>
            <a:ext cx="1500198"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571868" y="2643188"/>
            <a:ext cx="1714512"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下箭头 17"/>
          <p:cNvSpPr/>
          <p:nvPr/>
        </p:nvSpPr>
        <p:spPr>
          <a:xfrm>
            <a:off x="3286116" y="2857502"/>
            <a:ext cx="214314"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流程图: 终止 18"/>
          <p:cNvSpPr/>
          <p:nvPr/>
        </p:nvSpPr>
        <p:spPr>
          <a:xfrm>
            <a:off x="1071538" y="3214692"/>
            <a:ext cx="5000660" cy="714380"/>
          </a:xfrm>
          <a:prstGeom prst="flowChartTerminator">
            <a:avLst/>
          </a:prstGeom>
          <a:solidFill>
            <a:schemeClr val="accent3">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FF0000"/>
                </a:solidFill>
                <a:latin typeface="楷体" panose="02010609060101010101" pitchFamily="49" charset="-122"/>
                <a:ea typeface="楷体" panose="02010609060101010101" pitchFamily="49" charset="-122"/>
              </a:rPr>
              <a:t>描写了日本侵略者到来时的情景。</a:t>
            </a:r>
            <a:endParaRPr lang="zh-CN" altLang="en-US" sz="24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dissolv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ldLvl="0" animBg="1"/>
      <p:bldP spid="16" grpId="0" bldLvl="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714348" y="1142990"/>
            <a:ext cx="7072362" cy="737235"/>
          </a:xfrm>
          <a:prstGeom prst="rect">
            <a:avLst/>
          </a:prstGeom>
          <a:noFill/>
          <a:ln w="9525">
            <a:noFill/>
          </a:ln>
        </p:spPr>
        <p:txBody>
          <a:bodyPr wrap="square">
            <a:spAutoFit/>
          </a:bodyPr>
          <a:lstStyle/>
          <a:p>
            <a:pPr>
              <a:lnSpc>
                <a:spcPct val="150000"/>
              </a:lnSpc>
            </a:pPr>
            <a:r>
              <a:rPr lang="zh-CN" altLang="en-US" sz="2400" b="1" dirty="0" smtClean="0">
                <a:latin typeface="楷体" panose="02010609060101010101" pitchFamily="49" charset="-122"/>
                <a:ea typeface="楷体" panose="02010609060101010101" pitchFamily="49" charset="-122"/>
                <a:cs typeface="楷体_GB2312" panose="02010609030101010101" charset="-122"/>
                <a:sym typeface="+mn-ea"/>
              </a:rPr>
              <a:t> 十二</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岁的雨来使尽气力，才把缸挪回到原地。</a:t>
            </a:r>
          </a:p>
        </p:txBody>
      </p:sp>
      <p:cxnSp>
        <p:nvCxnSpPr>
          <p:cNvPr id="13" name="直接连接符 12"/>
          <p:cNvCxnSpPr/>
          <p:nvPr/>
        </p:nvCxnSpPr>
        <p:spPr>
          <a:xfrm>
            <a:off x="2643174" y="1785932"/>
            <a:ext cx="1571636"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圆角矩形标注 17"/>
          <p:cNvSpPr/>
          <p:nvPr/>
        </p:nvSpPr>
        <p:spPr>
          <a:xfrm>
            <a:off x="2714612" y="2214560"/>
            <a:ext cx="5214974" cy="857256"/>
          </a:xfrm>
          <a:prstGeom prst="wedgeRoundRectCallout">
            <a:avLst>
              <a:gd name="adj1" fmla="val -39727"/>
              <a:gd name="adj2" fmla="val -90174"/>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说明雨来明白自己必须保护李大权的安全，所以拼命把缸挪回了原地 。</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dissolv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矩形 8"/>
          <p:cNvSpPr/>
          <p:nvPr/>
        </p:nvSpPr>
        <p:spPr>
          <a:xfrm>
            <a:off x="428596" y="1000114"/>
            <a:ext cx="8001056" cy="1814830"/>
          </a:xfrm>
          <a:prstGeom prst="rect">
            <a:avLst/>
          </a:prstGeom>
        </p:spPr>
        <p:txBody>
          <a:bodyPr wrap="square">
            <a:spAutoFit/>
          </a:bodyPr>
          <a:lstStyle/>
          <a:p>
            <a:r>
              <a:rPr lang="zh-CN" altLang="en-US" sz="2800"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雨来刚到堂屋，见十几把雪亮的刺刀从前门进来，他撒腿就往后院跑。背后咔啦</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声枪栓响，有人大声叫道</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站住</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雨来没理他，脚下像踩着风，一直朝后院跑去。</a:t>
            </a:r>
          </a:p>
        </p:txBody>
      </p:sp>
      <p:sp>
        <p:nvSpPr>
          <p:cNvPr id="18" name="圆角矩形标注 17"/>
          <p:cNvSpPr/>
          <p:nvPr/>
        </p:nvSpPr>
        <p:spPr>
          <a:xfrm>
            <a:off x="2535555" y="2917825"/>
            <a:ext cx="4072255" cy="1028065"/>
          </a:xfrm>
          <a:prstGeom prst="wedgeRoundRectCallout">
            <a:avLst>
              <a:gd name="adj1" fmla="val -49873"/>
              <a:gd name="adj2" fmla="val -93136"/>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雨来想利用自己引开敌人，以保护李大叔。</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7" name="直接连接符 6"/>
          <p:cNvCxnSpPr/>
          <p:nvPr/>
        </p:nvCxnSpPr>
        <p:spPr>
          <a:xfrm>
            <a:off x="2357422" y="1500180"/>
            <a:ext cx="1785950"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71472" y="2390774"/>
            <a:ext cx="2428892"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dissolve">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857224" y="1928808"/>
            <a:ext cx="7286676" cy="953135"/>
          </a:xfrm>
          <a:prstGeom prst="rect">
            <a:avLst/>
          </a:prstGeom>
          <a:noFill/>
          <a:ln w="9525">
            <a:noFill/>
          </a:ln>
        </p:spPr>
        <p:txBody>
          <a:bodyPr wrap="square">
            <a:spAutoFit/>
          </a:bodyPr>
          <a:lstStyle/>
          <a:p>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鬼子把前后院都翻遍了。</a:t>
            </a:r>
            <a:endPar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endParaRPr>
          </a:p>
          <a:p>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屋子里遭了劫难，连枕头都给刺刀挑破了。</a:t>
            </a:r>
          </a:p>
        </p:txBody>
      </p:sp>
      <p:sp>
        <p:nvSpPr>
          <p:cNvPr id="12" name="椭圆 11"/>
          <p:cNvSpPr/>
          <p:nvPr/>
        </p:nvSpPr>
        <p:spPr>
          <a:xfrm>
            <a:off x="357158" y="714362"/>
            <a:ext cx="3857652" cy="7143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勇斗日本侵略者</a:t>
            </a:r>
            <a:endParaRPr lang="zh-CN" altLang="en-US" sz="2800" b="1" dirty="0">
              <a:solidFill>
                <a:schemeClr val="tx1"/>
              </a:solidFill>
              <a:latin typeface="楷体_GB2312" panose="02010609030101010101" charset="-122"/>
              <a:ea typeface="楷体_GB2312" panose="02010609030101010101" charset="-122"/>
              <a:sym typeface="+mn-ea"/>
            </a:endParaRPr>
          </a:p>
        </p:txBody>
      </p:sp>
      <p:sp>
        <p:nvSpPr>
          <p:cNvPr id="16" name="圆角矩形标注 15"/>
          <p:cNvSpPr/>
          <p:nvPr/>
        </p:nvSpPr>
        <p:spPr>
          <a:xfrm>
            <a:off x="4572000" y="1214428"/>
            <a:ext cx="3571900" cy="785818"/>
          </a:xfrm>
          <a:prstGeom prst="wedgeRoundRectCallout">
            <a:avLst>
              <a:gd name="adj1" fmla="val -51049"/>
              <a:gd name="adj2" fmla="val 101072"/>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鬼子搜查很彻底，却没有发现地道。</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3" name="直接连接符 12"/>
          <p:cNvCxnSpPr/>
          <p:nvPr/>
        </p:nvCxnSpPr>
        <p:spPr>
          <a:xfrm>
            <a:off x="3143240" y="2428874"/>
            <a:ext cx="1428760"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143372" y="2857502"/>
            <a:ext cx="3500462"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圆角矩形标注 10"/>
          <p:cNvSpPr/>
          <p:nvPr/>
        </p:nvSpPr>
        <p:spPr>
          <a:xfrm>
            <a:off x="3000364" y="3286130"/>
            <a:ext cx="3786214" cy="785818"/>
          </a:xfrm>
          <a:prstGeom prst="wedgeRoundRectCallout">
            <a:avLst>
              <a:gd name="adj1" fmla="val -2783"/>
              <a:gd name="adj2" fmla="val -104987"/>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日本侵略者的残暴、凶狠。</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dissolv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dissolv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ldLvl="0" animBg="1"/>
      <p:bldP spid="16" grpId="0" bldLvl="0" animBg="1"/>
      <p:bldP spid="11"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500034" y="1357304"/>
            <a:ext cx="7858180" cy="1814830"/>
          </a:xfrm>
          <a:prstGeom prst="rect">
            <a:avLst/>
          </a:prstGeom>
        </p:spPr>
        <p:txBody>
          <a:bodyPr wrap="square">
            <a:spAutoFit/>
          </a:bodyPr>
          <a:lstStyle/>
          <a:p>
            <a:r>
              <a:rPr lang="zh-CN" altLang="en-US" sz="2800"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 那双手就像鹰的爪子，扭着雨来的两只耳朵</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向两边拉。雨来疼得直咧嘴。鬼子又抽出一只手来，在雨来的脸上打了两巴掌，又把他脸上的肉揪起一块</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咬着牙拧。</a:t>
            </a:r>
            <a:endParaRPr lang="zh-CN" altLang="en-US" sz="2800" b="1" dirty="0">
              <a:latin typeface="楷体" panose="02010609060101010101" pitchFamily="49" charset="-122"/>
              <a:ea typeface="楷体" panose="02010609060101010101" pitchFamily="49" charset="-122"/>
            </a:endParaRPr>
          </a:p>
        </p:txBody>
      </p:sp>
      <p:cxnSp>
        <p:nvCxnSpPr>
          <p:cNvPr id="4" name="直接连接符 3"/>
          <p:cNvCxnSpPr/>
          <p:nvPr/>
        </p:nvCxnSpPr>
        <p:spPr>
          <a:xfrm>
            <a:off x="2786050" y="1857370"/>
            <a:ext cx="1571636"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圆角矩形标注 8"/>
          <p:cNvSpPr/>
          <p:nvPr/>
        </p:nvSpPr>
        <p:spPr>
          <a:xfrm>
            <a:off x="4357686" y="642924"/>
            <a:ext cx="2857520" cy="642942"/>
          </a:xfrm>
          <a:prstGeom prst="wedgeRoundRectCallout">
            <a:avLst>
              <a:gd name="adj1" fmla="val -48484"/>
              <a:gd name="adj2" fmla="val 123159"/>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比喻，表达了作者对敌人的憎恶痛恨。</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sp>
        <p:nvSpPr>
          <p:cNvPr id="14" name="圆角矩形标注 13"/>
          <p:cNvSpPr/>
          <p:nvPr/>
        </p:nvSpPr>
        <p:spPr>
          <a:xfrm>
            <a:off x="4143372" y="3214692"/>
            <a:ext cx="3286148" cy="642942"/>
          </a:xfrm>
          <a:prstGeom prst="wedgeRoundRectCallout">
            <a:avLst>
              <a:gd name="adj1" fmla="val -58136"/>
              <a:gd name="adj2" fmla="val -63507"/>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日本侵略者凶残无情</a:t>
            </a:r>
            <a:r>
              <a:rPr lang="en-US" altLang="zh-CN" sz="2400" b="1" dirty="0" smtClean="0">
                <a:solidFill>
                  <a:srgbClr val="0070C0"/>
                </a:solidFill>
                <a:latin typeface="楷体" panose="02010609060101010101" pitchFamily="49" charset="-122"/>
                <a:ea typeface="楷体" panose="02010609060101010101" pitchFamily="49" charset="-122"/>
                <a:sym typeface="+mn-ea"/>
              </a:rPr>
              <a:t> </a:t>
            </a:r>
            <a:r>
              <a:rPr lang="zh-CN" altLang="en-US" sz="2400" b="1" dirty="0" smtClean="0">
                <a:solidFill>
                  <a:srgbClr val="0070C0"/>
                </a:solidFill>
                <a:latin typeface="楷体" panose="02010609060101010101" pitchFamily="49" charset="-122"/>
                <a:ea typeface="楷体" panose="02010609060101010101" pitchFamily="49" charset="-122"/>
                <a:sym typeface="+mn-ea"/>
              </a:rPr>
              <a:t>。</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0" name="直接连接符 9"/>
          <p:cNvCxnSpPr/>
          <p:nvPr/>
        </p:nvCxnSpPr>
        <p:spPr>
          <a:xfrm>
            <a:off x="642910" y="3143254"/>
            <a:ext cx="3286148"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dissolv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142844" y="1500180"/>
            <a:ext cx="8715436" cy="1383665"/>
          </a:xfrm>
          <a:prstGeom prst="rect">
            <a:avLst/>
          </a:prstGeom>
        </p:spPr>
        <p:txBody>
          <a:bodyPr wrap="square">
            <a:spAutoFit/>
          </a:bodyPr>
          <a:lstStyle/>
          <a:p>
            <a:r>
              <a:rPr lang="zh-CN" altLang="en-US" sz="2800"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鬼子打得累了，雨来还是咬着牙，说</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没看见</a:t>
            </a:r>
            <a:r>
              <a:rPr lang="en-US" altLang="zh-CN" sz="2800" b="1" dirty="0" smtClean="0">
                <a:latin typeface="楷体" panose="02010609060101010101" pitchFamily="49" charset="-122"/>
                <a:ea typeface="楷体" panose="02010609060101010101" pitchFamily="49" charset="-122"/>
              </a:rPr>
              <a:t>!”</a:t>
            </a:r>
          </a:p>
          <a:p>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扁鼻子军官气得暴跳起来</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嗷嗷地叫</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枪毙，枪毙</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拉出去</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拉出去</a:t>
            </a:r>
            <a:r>
              <a:rPr lang="en-US" altLang="zh-CN"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cxnSp>
        <p:nvCxnSpPr>
          <p:cNvPr id="4" name="直接连接符 3"/>
          <p:cNvCxnSpPr/>
          <p:nvPr/>
        </p:nvCxnSpPr>
        <p:spPr>
          <a:xfrm>
            <a:off x="3786182" y="2000246"/>
            <a:ext cx="4572032"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圆角矩形标注 8"/>
          <p:cNvSpPr/>
          <p:nvPr/>
        </p:nvSpPr>
        <p:spPr>
          <a:xfrm>
            <a:off x="3000375" y="499745"/>
            <a:ext cx="4820285" cy="643255"/>
          </a:xfrm>
          <a:prstGeom prst="wedgeRoundRectCallout">
            <a:avLst>
              <a:gd name="adj1" fmla="val 38076"/>
              <a:gd name="adj2" fmla="val 179455"/>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雨来的坚决，即使遭受毒打，他也绝对不会说出李大叔的下落。</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sp>
        <p:nvSpPr>
          <p:cNvPr id="14" name="圆角矩形标注 13"/>
          <p:cNvSpPr/>
          <p:nvPr/>
        </p:nvSpPr>
        <p:spPr>
          <a:xfrm>
            <a:off x="3857620" y="2928940"/>
            <a:ext cx="4429156" cy="642942"/>
          </a:xfrm>
          <a:prstGeom prst="wedgeRoundRectCallout">
            <a:avLst>
              <a:gd name="adj1" fmla="val -49964"/>
              <a:gd name="adj2" fmla="val -112396"/>
              <a:gd name="adj3" fmla="val 16667"/>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0070C0"/>
                </a:solidFill>
                <a:latin typeface="楷体" panose="02010609060101010101" pitchFamily="49" charset="-122"/>
                <a:ea typeface="楷体" panose="02010609060101010101" pitchFamily="49" charset="-122"/>
                <a:sym typeface="+mn-ea"/>
              </a:rPr>
              <a:t>日本侵略者生气到了极点，拿雨来一点儿办法都没有了</a:t>
            </a:r>
            <a:r>
              <a:rPr lang="en-US" altLang="zh-CN" sz="2400" b="1" dirty="0" smtClean="0">
                <a:solidFill>
                  <a:srgbClr val="0070C0"/>
                </a:solidFill>
                <a:latin typeface="楷体" panose="02010609060101010101" pitchFamily="49" charset="-122"/>
                <a:ea typeface="楷体" panose="02010609060101010101" pitchFamily="49" charset="-122"/>
                <a:sym typeface="+mn-ea"/>
              </a:rPr>
              <a:t> </a:t>
            </a:r>
            <a:r>
              <a:rPr lang="zh-CN" altLang="en-US" sz="2400" b="1" dirty="0" smtClean="0">
                <a:solidFill>
                  <a:srgbClr val="0070C0"/>
                </a:solidFill>
                <a:latin typeface="楷体" panose="02010609060101010101" pitchFamily="49" charset="-122"/>
                <a:ea typeface="楷体" panose="02010609060101010101" pitchFamily="49" charset="-122"/>
                <a:sym typeface="+mn-ea"/>
              </a:rPr>
              <a:t>。</a:t>
            </a:r>
            <a:endParaRPr lang="zh-CN" altLang="en-US" sz="2400" b="1" dirty="0">
              <a:solidFill>
                <a:srgbClr val="0070C0"/>
              </a:solidFill>
              <a:latin typeface="楷体" panose="02010609060101010101" pitchFamily="49" charset="-122"/>
              <a:ea typeface="楷体" panose="02010609060101010101" pitchFamily="49" charset="-122"/>
              <a:sym typeface="+mn-ea"/>
            </a:endParaRPr>
          </a:p>
        </p:txBody>
      </p:sp>
      <p:cxnSp>
        <p:nvCxnSpPr>
          <p:cNvPr id="10" name="直接连接符 9"/>
          <p:cNvCxnSpPr/>
          <p:nvPr/>
        </p:nvCxnSpPr>
        <p:spPr>
          <a:xfrm>
            <a:off x="3500430" y="2428874"/>
            <a:ext cx="3071834" cy="158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dissolv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714348" y="1571618"/>
            <a:ext cx="7286676" cy="1814830"/>
          </a:xfrm>
          <a:prstGeom prst="rect">
            <a:avLst/>
          </a:prstGeom>
          <a:noFill/>
          <a:ln w="9525">
            <a:noFill/>
          </a:ln>
        </p:spPr>
        <p:txBody>
          <a:bodyPr wrap="square">
            <a:spAutoFit/>
          </a:bodyPr>
          <a:lstStyle/>
          <a:p>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    芦花村里的人听到河沿上响了几枪。老人们含着泪，说</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p>
          <a:p>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雨来是个好孩子</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死得可惜</a:t>
            </a: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a:t>
            </a:r>
          </a:p>
          <a:p>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有志不在年高。”</a:t>
            </a:r>
          </a:p>
        </p:txBody>
      </p:sp>
      <p:sp>
        <p:nvSpPr>
          <p:cNvPr id="12" name="椭圆 11"/>
          <p:cNvSpPr/>
          <p:nvPr/>
        </p:nvSpPr>
        <p:spPr>
          <a:xfrm>
            <a:off x="357158" y="714362"/>
            <a:ext cx="3857652" cy="7143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雨来是个好孩子</a:t>
            </a:r>
            <a:endParaRPr lang="zh-CN" altLang="en-US" sz="2800" b="1" dirty="0">
              <a:solidFill>
                <a:schemeClr val="tx1"/>
              </a:solidFill>
              <a:latin typeface="楷体_GB2312" panose="02010609030101010101" charset="-122"/>
              <a:ea typeface="楷体_GB2312" panose="02010609030101010101" charset="-122"/>
              <a:sym typeface="+mn-ea"/>
            </a:endParaRPr>
          </a:p>
        </p:txBody>
      </p:sp>
      <p:sp>
        <p:nvSpPr>
          <p:cNvPr id="9" name="下箭头 8"/>
          <p:cNvSpPr/>
          <p:nvPr/>
        </p:nvSpPr>
        <p:spPr>
          <a:xfrm>
            <a:off x="3428992" y="3429006"/>
            <a:ext cx="214314"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终止 9"/>
          <p:cNvSpPr/>
          <p:nvPr/>
        </p:nvSpPr>
        <p:spPr>
          <a:xfrm>
            <a:off x="285720" y="3857634"/>
            <a:ext cx="7358114" cy="714380"/>
          </a:xfrm>
          <a:prstGeom prst="flowChartTerminator">
            <a:avLst/>
          </a:prstGeom>
          <a:solidFill>
            <a:schemeClr val="accent3">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rgbClr val="FF0000"/>
                </a:solidFill>
                <a:latin typeface="楷体" panose="02010609060101010101" pitchFamily="49" charset="-122"/>
                <a:ea typeface="楷体" panose="02010609060101010101" pitchFamily="49" charset="-122"/>
              </a:rPr>
              <a:t>这是人们对雨来的赞扬，雨来热爱祖国、勇敢机智的品质深深地感动、激励着芦花村的人们 。</a:t>
            </a:r>
            <a:endParaRPr lang="zh-CN" altLang="en-US" sz="24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ldLvl="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99745" y="2143125"/>
            <a:ext cx="7777480" cy="1814830"/>
          </a:xfrm>
          <a:prstGeom prst="rect">
            <a:avLst/>
          </a:prstGeom>
          <a:noFill/>
          <a:ln w="9525">
            <a:noFill/>
          </a:ln>
        </p:spPr>
        <p:txBody>
          <a:bodyPr wrap="square">
            <a:spAutoFit/>
          </a:bodyPr>
          <a:lstStyle/>
          <a:p>
            <a:r>
              <a:rPr lang="zh-CN" altLang="en-US" sz="2800" dirty="0" smtClean="0">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rPr>
              <a:t>原来枪响以前，雨来就趁鬼子不防备，一头扎到河里去。鬼子慌忙向水里打枪，可是我们的小英维雨来已经从水底游到远处去了。</a:t>
            </a:r>
          </a:p>
          <a:p>
            <a:endParaRPr lang="zh-CN" altLang="en-US" sz="2800" b="1" dirty="0" smtClean="0">
              <a:latin typeface="楷体" panose="02010609060101010101" pitchFamily="49" charset="-122"/>
              <a:ea typeface="楷体" panose="02010609060101010101" pitchFamily="49" charset="-122"/>
              <a:cs typeface="楷体_GB2312" panose="02010609030101010101" charset="-122"/>
              <a:sym typeface="+mn-ea"/>
            </a:endParaRPr>
          </a:p>
        </p:txBody>
      </p:sp>
      <p:sp>
        <p:nvSpPr>
          <p:cNvPr id="12" name="椭圆 11"/>
          <p:cNvSpPr/>
          <p:nvPr/>
        </p:nvSpPr>
        <p:spPr>
          <a:xfrm>
            <a:off x="357158" y="714362"/>
            <a:ext cx="2714644" cy="714380"/>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eaLnBrk="1" hangingPunct="1"/>
            <a:r>
              <a:rPr lang="zh-CN" altLang="en-US" sz="2800" b="1" dirty="0" smtClean="0">
                <a:solidFill>
                  <a:schemeClr val="tx1"/>
                </a:solidFill>
                <a:latin typeface="楷体_GB2312" panose="02010609030101010101" charset="-122"/>
                <a:ea typeface="楷体_GB2312" panose="02010609030101010101" charset="-122"/>
                <a:sym typeface="+mn-ea"/>
              </a:rPr>
              <a:t>脱险归来</a:t>
            </a:r>
            <a:endParaRPr lang="zh-CN" altLang="en-US" sz="2800" b="1" dirty="0">
              <a:solidFill>
                <a:schemeClr val="tx1"/>
              </a:solidFill>
              <a:latin typeface="楷体_GB2312" panose="02010609030101010101" charset="-122"/>
              <a:ea typeface="楷体_GB2312" panose="02010609030101010101" charset="-122"/>
              <a:sym typeface="+mn-ea"/>
            </a:endParaRPr>
          </a:p>
        </p:txBody>
      </p:sp>
      <p:sp>
        <p:nvSpPr>
          <p:cNvPr id="6" name="矩形 5"/>
          <p:cNvSpPr/>
          <p:nvPr/>
        </p:nvSpPr>
        <p:spPr>
          <a:xfrm>
            <a:off x="428596" y="1500180"/>
            <a:ext cx="5500726" cy="521970"/>
          </a:xfrm>
          <a:prstGeom prst="rect">
            <a:avLst/>
          </a:prstGeom>
        </p:spPr>
        <p:txBody>
          <a:bodyPr wrap="square">
            <a:spAutoFit/>
          </a:bodyPr>
          <a:lstStyle/>
          <a:p>
            <a:r>
              <a:rPr lang="zh-CN" altLang="en-US" sz="2800" dirty="0" smtClean="0">
                <a:solidFill>
                  <a:srgbClr val="FF0000"/>
                </a:solidFill>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思考：</a:t>
            </a:r>
            <a:r>
              <a:rPr lang="zh-CN" altLang="en-US" sz="2800" b="1" dirty="0" smtClean="0">
                <a:latin typeface="楷体" panose="02010609060101010101" pitchFamily="49" charset="-122"/>
                <a:ea typeface="楷体" panose="02010609060101010101" pitchFamily="49" charset="-122"/>
              </a:rPr>
              <a:t>雨来是如何脱险的呢？</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fltVal val="0"/>
                                          </p:val>
                                        </p:tav>
                                        <p:tav tm="100000">
                                          <p:val>
                                            <p:strVal val="#ppt_w"/>
                                          </p:val>
                                        </p:tav>
                                      </p:tavLst>
                                    </p:anim>
                                    <p:anim calcmode="lin" valueType="num">
                                      <p:cBhvr>
                                        <p:cTn id="13" dur="1000" fill="hold"/>
                                        <p:tgtEl>
                                          <p:spTgt spid="6"/>
                                        </p:tgtEl>
                                        <p:attrNameLst>
                                          <p:attrName>ppt_h</p:attrName>
                                        </p:attrNameLst>
                                      </p:cBhvr>
                                      <p:tavLst>
                                        <p:tav tm="0">
                                          <p:val>
                                            <p:fltVal val="0"/>
                                          </p:val>
                                        </p:tav>
                                        <p:tav tm="100000">
                                          <p:val>
                                            <p:strVal val="#ppt_h"/>
                                          </p:val>
                                        </p:tav>
                                      </p:tavLst>
                                    </p:anim>
                                    <p:anim calcmode="lin" valueType="num">
                                      <p:cBhvr>
                                        <p:cTn id="14"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bldLvl="0" animBg="1"/>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圆角矩形 5"/>
          <p:cNvSpPr/>
          <p:nvPr/>
        </p:nvSpPr>
        <p:spPr>
          <a:xfrm>
            <a:off x="928662" y="1500180"/>
            <a:ext cx="7572427" cy="2428892"/>
          </a:xfrm>
          <a:prstGeom prst="roundRect">
            <a:avLst/>
          </a:prstGeom>
          <a:solidFill>
            <a:srgbClr val="FFE09E"/>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grpSp>
        <p:nvGrpSpPr>
          <p:cNvPr id="5226" name="组合 1"/>
          <p:cNvGrpSpPr/>
          <p:nvPr/>
        </p:nvGrpSpPr>
        <p:grpSpPr>
          <a:xfrm>
            <a:off x="872924" y="599123"/>
            <a:ext cx="2234565" cy="971507"/>
            <a:chOff x="627743" y="-643091"/>
            <a:chExt cx="2234565" cy="1297893"/>
          </a:xfrm>
        </p:grpSpPr>
        <p:sp>
          <p:nvSpPr>
            <p:cNvPr id="5236" name="文本框 13"/>
            <p:cNvSpPr txBox="1"/>
            <p:nvPr/>
          </p:nvSpPr>
          <p:spPr>
            <a:xfrm>
              <a:off x="627743" y="-643091"/>
              <a:ext cx="2234565" cy="861907"/>
            </a:xfrm>
            <a:prstGeom prst="rect">
              <a:avLst/>
            </a:prstGeom>
            <a:noFill/>
            <a:ln w="9525">
              <a:noFill/>
            </a:ln>
          </p:spPr>
          <p:txBody>
            <a:bodyPr wrap="square">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助读资料</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grpSp>
          <p:nvGrpSpPr>
            <p:cNvPr id="5238" name="Group 4"/>
            <p:cNvGrpSpPr>
              <a:grpSpLocks noChangeAspect="1"/>
            </p:cNvGrpSpPr>
            <p:nvPr/>
          </p:nvGrpSpPr>
          <p:grpSpPr>
            <a:xfrm>
              <a:off x="2105319" y="434013"/>
              <a:ext cx="368573" cy="220789"/>
              <a:chOff x="2511" y="1362"/>
              <a:chExt cx="539" cy="322"/>
            </a:xfrm>
          </p:grpSpPr>
          <p:sp>
            <p:nvSpPr>
              <p:cNvPr id="19" name="Freeform 8"/>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20" name="Freeform 9"/>
              <p:cNvSpPr/>
              <p:nvPr/>
            </p:nvSpPr>
            <p:spPr bwMode="auto">
              <a:xfrm>
                <a:off x="2943" y="1497"/>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21" name="Freeform 10"/>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grpSp>
      </p:grpSp>
      <p:sp>
        <p:nvSpPr>
          <p:cNvPr id="2" name="文本框 1"/>
          <p:cNvSpPr txBox="1"/>
          <p:nvPr/>
        </p:nvSpPr>
        <p:spPr>
          <a:xfrm>
            <a:off x="1071538" y="1500180"/>
            <a:ext cx="7215238" cy="2245360"/>
          </a:xfrm>
          <a:prstGeom prst="rect">
            <a:avLst/>
          </a:prstGeom>
          <a:noFill/>
          <a:ln w="9525">
            <a:noFill/>
          </a:ln>
        </p:spPr>
        <p:txBody>
          <a:bodyPr wrap="square" anchor="t">
            <a:spAutoFit/>
          </a:bodyPr>
          <a:lstStyle/>
          <a:p>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晋察冀边区是抗日战争时期中国共产党领导的敌后抗日根据地之一。</a:t>
            </a:r>
            <a:r>
              <a:rPr lang="en-US" altLang="zh-CN" sz="2800" b="1" dirty="0" smtClean="0">
                <a:latin typeface="楷体" panose="02010609060101010101" pitchFamily="49" charset="-122"/>
                <a:ea typeface="楷体" panose="02010609060101010101" pitchFamily="49" charset="-122"/>
              </a:rPr>
              <a:t>1937</a:t>
            </a:r>
            <a:r>
              <a:rPr lang="zh-CN" altLang="en-US" sz="2800" b="1" dirty="0" smtClean="0">
                <a:latin typeface="楷体" panose="02010609060101010101" pitchFamily="49" charset="-122"/>
                <a:ea typeface="楷体" panose="02010609060101010101" pitchFamily="49" charset="-122"/>
              </a:rPr>
              <a:t>年</a:t>
            </a:r>
            <a:r>
              <a:rPr lang="en-US" altLang="zh-CN" sz="2800" b="1" dirty="0" smtClean="0">
                <a:latin typeface="楷体" panose="02010609060101010101" pitchFamily="49" charset="-122"/>
                <a:ea typeface="楷体" panose="02010609060101010101" pitchFamily="49" charset="-122"/>
              </a:rPr>
              <a:t>10</a:t>
            </a:r>
            <a:r>
              <a:rPr lang="zh-CN" altLang="en-US" sz="2800" b="1" dirty="0" smtClean="0">
                <a:latin typeface="楷体" panose="02010609060101010101" pitchFamily="49" charset="-122"/>
                <a:ea typeface="楷体" panose="02010609060101010101" pitchFamily="49" charset="-122"/>
              </a:rPr>
              <a:t>月，聂荣臻率八路军一一五晋察冀边区师部在河北省保定市阜平县开辟晋察冀根据地。</a:t>
            </a:r>
          </a:p>
        </p:txBody>
      </p:sp>
      <p:sp>
        <p:nvSpPr>
          <p:cNvPr id="4" name="云形标注 3"/>
          <p:cNvSpPr/>
          <p:nvPr/>
        </p:nvSpPr>
        <p:spPr>
          <a:xfrm>
            <a:off x="3571868" y="500048"/>
            <a:ext cx="4218332" cy="1121569"/>
          </a:xfrm>
          <a:prstGeom prst="cloudCallout">
            <a:avLst/>
          </a:prstGeom>
          <a:gradFill>
            <a:gsLst>
              <a:gs pos="0">
                <a:srgbClr val="FEE042"/>
              </a:gs>
              <a:gs pos="100000">
                <a:srgbClr val="FB7894"/>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hangingPunct="1"/>
            <a:r>
              <a:rPr lang="en-US" altLang="zh-CN" sz="2400" b="1" dirty="0">
                <a:solidFill>
                  <a:schemeClr val="tx1"/>
                </a:solidFill>
                <a:latin typeface="汉仪旗黑-55" panose="00020600040101010101" charset="-122"/>
                <a:ea typeface="汉仪旗黑-55" panose="00020600040101010101" charset="-122"/>
                <a:sym typeface="+mn-ea"/>
              </a:rPr>
              <a:t>   </a:t>
            </a:r>
            <a:r>
              <a:rPr lang="zh-CN" altLang="en-US" sz="20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同学们</a:t>
            </a:r>
            <a:r>
              <a:rPr lang="zh-CN" altLang="en-US" sz="20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，我们来了解一下故事发生的地点。</a:t>
            </a:r>
            <a:endParaRPr lang="zh-CN" altLang="en-US" sz="20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 name="椭圆 2"/>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1000100" y="928676"/>
            <a:ext cx="6715172" cy="521970"/>
          </a:xfrm>
          <a:prstGeom prst="rect">
            <a:avLst/>
          </a:prstGeom>
        </p:spPr>
        <p:txBody>
          <a:bodyPr wrap="squar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思考：</a:t>
            </a:r>
            <a:r>
              <a:rPr lang="zh-CN" altLang="en-US" sz="2800" b="1" dirty="0" smtClean="0">
                <a:latin typeface="楷体" panose="02010609060101010101" pitchFamily="49" charset="-122"/>
                <a:ea typeface="楷体" panose="02010609060101010101" pitchFamily="49" charset="-122"/>
              </a:rPr>
              <a:t>雨来能成为小英雄的原因是什么</a:t>
            </a:r>
            <a:r>
              <a:rPr lang="en-US" altLang="zh-CN"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8" name="矩形 7"/>
          <p:cNvSpPr/>
          <p:nvPr/>
        </p:nvSpPr>
        <p:spPr>
          <a:xfrm>
            <a:off x="714348" y="1571618"/>
            <a:ext cx="7929618" cy="2676525"/>
          </a:xfrm>
          <a:prstGeom prst="rect">
            <a:avLst/>
          </a:prstGeom>
        </p:spPr>
        <p:txBody>
          <a:bodyPr wrap="square">
            <a:spAutoFit/>
          </a:bodyPr>
          <a:lstStyle/>
          <a:p>
            <a:r>
              <a:rPr lang="zh-CN" altLang="en-US" sz="2800" dirty="0" smtClean="0">
                <a:solidFill>
                  <a:srgbClr val="FF0000"/>
                </a:solidFill>
                <a:latin typeface="楷体" panose="02010609060101010101" pitchFamily="49" charset="-122"/>
                <a:ea typeface="楷体" panose="02010609060101010101" pitchFamily="49" charset="-122"/>
              </a:rPr>
              <a:t>    </a:t>
            </a:r>
            <a:r>
              <a:rPr lang="en-US" altLang="zh-CN" sz="2800" dirty="0" smtClean="0">
                <a:solidFill>
                  <a:srgbClr val="FF0000"/>
                </a:solidFill>
                <a:latin typeface="楷体" panose="02010609060101010101" pitchFamily="49" charset="-122"/>
                <a:ea typeface="楷体" panose="02010609060101010101" pitchFamily="49" charset="-122"/>
              </a:rPr>
              <a:t>1.</a:t>
            </a:r>
            <a:r>
              <a:rPr lang="zh-CN" altLang="en-US" sz="2800" dirty="0" smtClean="0">
                <a:solidFill>
                  <a:srgbClr val="FF0000"/>
                </a:solidFill>
                <a:latin typeface="楷体" panose="02010609060101010101" pitchFamily="49" charset="-122"/>
                <a:ea typeface="楷体" panose="02010609060101010101" pitchFamily="49" charset="-122"/>
              </a:rPr>
              <a:t>雨来在夜校接受了爱国主义教育，这是他成为小英雄的思想基础</a:t>
            </a:r>
            <a:r>
              <a:rPr lang="en-US" altLang="zh-CN" sz="2800" dirty="0" smtClean="0">
                <a:solidFill>
                  <a:srgbClr val="FF0000"/>
                </a:solidFill>
                <a:latin typeface="楷体" panose="02010609060101010101" pitchFamily="49" charset="-122"/>
                <a:ea typeface="楷体" panose="02010609060101010101" pitchFamily="49" charset="-122"/>
              </a:rPr>
              <a:t>;</a:t>
            </a:r>
          </a:p>
          <a:p>
            <a:r>
              <a:rPr lang="en-US" altLang="zh-CN" sz="2800" dirty="0" smtClean="0">
                <a:solidFill>
                  <a:srgbClr val="FF0000"/>
                </a:solidFill>
                <a:latin typeface="楷体" panose="02010609060101010101" pitchFamily="49" charset="-122"/>
                <a:ea typeface="楷体" panose="02010609060101010101" pitchFamily="49" charset="-122"/>
              </a:rPr>
              <a:t>    2.</a:t>
            </a:r>
            <a:r>
              <a:rPr lang="zh-CN" altLang="en-US" sz="2800" dirty="0" smtClean="0">
                <a:solidFill>
                  <a:srgbClr val="FF0000"/>
                </a:solidFill>
                <a:latin typeface="楷体" panose="02010609060101010101" pitchFamily="49" charset="-122"/>
                <a:ea typeface="楷体" panose="02010609060101010101" pitchFamily="49" charset="-122"/>
              </a:rPr>
              <a:t>雨来生活在一个革命家庭中</a:t>
            </a:r>
            <a:r>
              <a:rPr lang="en-US" altLang="zh-CN" sz="2800" dirty="0" smtClean="0">
                <a:solidFill>
                  <a:srgbClr val="FF0000"/>
                </a:solidFill>
                <a:latin typeface="楷体" panose="02010609060101010101" pitchFamily="49" charset="-122"/>
                <a:ea typeface="楷体" panose="02010609060101010101" pitchFamily="49" charset="-122"/>
              </a:rPr>
              <a:t>,</a:t>
            </a:r>
            <a:r>
              <a:rPr lang="zh-CN" altLang="en-US" sz="2800" dirty="0" smtClean="0">
                <a:solidFill>
                  <a:srgbClr val="FF0000"/>
                </a:solidFill>
                <a:latin typeface="楷体" panose="02010609060101010101" pitchFamily="49" charset="-122"/>
                <a:ea typeface="楷体" panose="02010609060101010101" pitchFamily="49" charset="-122"/>
              </a:rPr>
              <a:t>爸爸妈妈是他学习的榜样</a:t>
            </a:r>
            <a:r>
              <a:rPr lang="en-US" altLang="zh-CN" sz="2800" dirty="0" smtClean="0">
                <a:solidFill>
                  <a:srgbClr val="FF0000"/>
                </a:solidFill>
                <a:latin typeface="楷体" panose="02010609060101010101" pitchFamily="49" charset="-122"/>
                <a:ea typeface="楷体" panose="02010609060101010101" pitchFamily="49" charset="-122"/>
              </a:rPr>
              <a:t>;</a:t>
            </a:r>
          </a:p>
          <a:p>
            <a:r>
              <a:rPr lang="en-US" altLang="zh-CN" sz="2800" dirty="0" smtClean="0">
                <a:solidFill>
                  <a:srgbClr val="FF0000"/>
                </a:solidFill>
                <a:latin typeface="楷体" panose="02010609060101010101" pitchFamily="49" charset="-122"/>
                <a:ea typeface="楷体" panose="02010609060101010101" pitchFamily="49" charset="-122"/>
              </a:rPr>
              <a:t>    3.</a:t>
            </a:r>
            <a:r>
              <a:rPr lang="zh-CN" altLang="en-US" sz="2800" dirty="0" smtClean="0">
                <a:solidFill>
                  <a:srgbClr val="FF0000"/>
                </a:solidFill>
                <a:latin typeface="楷体" panose="02010609060101010101" pitchFamily="49" charset="-122"/>
                <a:ea typeface="楷体" panose="02010609060101010101" pitchFamily="49" charset="-122"/>
              </a:rPr>
              <a:t>雨来机智勇敢，游泳本领高超，这是他成为小英雄的客观条件。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0034" y="1142990"/>
            <a:ext cx="7786742" cy="3571900"/>
          </a:xfrm>
          <a:prstGeom prst="rect">
            <a:avLst/>
          </a:prstGeom>
        </p:spPr>
      </p:pic>
      <p:sp>
        <p:nvSpPr>
          <p:cNvPr id="14" name="左大括号 13"/>
          <p:cNvSpPr/>
          <p:nvPr/>
        </p:nvSpPr>
        <p:spPr>
          <a:xfrm>
            <a:off x="2500298" y="1428742"/>
            <a:ext cx="142876" cy="3000396"/>
          </a:xfrm>
          <a:prstGeom prst="leftBrace">
            <a:avLst>
              <a:gd name="adj1" fmla="val 79956"/>
              <a:gd name="adj2" fmla="val 50000"/>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15" name="TextBox 14"/>
          <p:cNvSpPr txBox="1"/>
          <p:nvPr/>
        </p:nvSpPr>
        <p:spPr>
          <a:xfrm>
            <a:off x="2633649" y="1262054"/>
            <a:ext cx="2143140" cy="646331"/>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游泳本领高</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
        <p:nvSpPr>
          <p:cNvPr id="22534" name="TextBox 18"/>
          <p:cNvSpPr txBox="1"/>
          <p:nvPr/>
        </p:nvSpPr>
        <p:spPr>
          <a:xfrm>
            <a:off x="1857356" y="2071684"/>
            <a:ext cx="744819" cy="2000264"/>
          </a:xfrm>
          <a:prstGeom prst="rect">
            <a:avLst/>
          </a:prstGeom>
          <a:noFill/>
          <a:ln w="9525">
            <a:noFill/>
          </a:ln>
        </p:spPr>
        <p:txBody>
          <a:bodyPr vert="eaVert" wrap="square">
            <a:spAutoFit/>
          </a:bodyPr>
          <a:lstStyle/>
          <a:p>
            <a:pPr>
              <a:lnSpc>
                <a:spcPct val="130000"/>
              </a:lnSpc>
            </a:pPr>
            <a:r>
              <a:rPr lang="zh-CN" altLang="en-US" sz="2800" b="1" dirty="0" smtClean="0">
                <a:solidFill>
                  <a:schemeClr val="bg1"/>
                </a:solidFill>
                <a:latin typeface="楷体" panose="02010609060101010101" pitchFamily="49" charset="-122"/>
                <a:ea typeface="楷体" panose="02010609060101010101" pitchFamily="49" charset="-122"/>
              </a:rPr>
              <a:t>小英雄雨来</a:t>
            </a:r>
          </a:p>
        </p:txBody>
      </p:sp>
      <p:sp>
        <p:nvSpPr>
          <p:cNvPr id="2" name="文本框 1"/>
          <p:cNvSpPr txBox="1"/>
          <p:nvPr/>
        </p:nvSpPr>
        <p:spPr>
          <a:xfrm>
            <a:off x="1002636" y="619125"/>
            <a:ext cx="2019300" cy="645160"/>
          </a:xfrm>
          <a:prstGeom prst="rect">
            <a:avLst/>
          </a:prstGeom>
          <a:noFill/>
        </p:spPr>
        <p:txBody>
          <a:bodyPr wrap="none" rtlCol="0">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板书设计</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3" name="椭圆 2"/>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8" name="TextBox 17"/>
          <p:cNvSpPr txBox="1"/>
          <p:nvPr/>
        </p:nvSpPr>
        <p:spPr>
          <a:xfrm>
            <a:off x="2633649" y="1804532"/>
            <a:ext cx="2071702" cy="559769"/>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上夜校读书</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
        <p:nvSpPr>
          <p:cNvPr id="19" name="TextBox 18"/>
          <p:cNvSpPr txBox="1"/>
          <p:nvPr/>
        </p:nvSpPr>
        <p:spPr>
          <a:xfrm>
            <a:off x="5214942" y="2285998"/>
            <a:ext cx="1928826" cy="1384995"/>
          </a:xfrm>
          <a:prstGeom prst="rect">
            <a:avLst/>
          </a:prstGeom>
          <a:noFill/>
          <a:ln w="9525">
            <a:noFill/>
          </a:ln>
        </p:spPr>
        <p:txBody>
          <a:bodyPr wrap="square">
            <a:spAutoFit/>
          </a:bodyPr>
          <a:lstStyle/>
          <a:p>
            <a:pPr>
              <a:lnSpc>
                <a:spcPct val="150000"/>
              </a:lnSpc>
            </a:pPr>
            <a:r>
              <a:rPr lang="zh-CN" altLang="en-US" sz="2800" b="1" dirty="0" smtClean="0">
                <a:solidFill>
                  <a:schemeClr val="bg1"/>
                </a:solidFill>
                <a:latin typeface="楷体" panose="02010609060101010101" pitchFamily="49" charset="-122"/>
                <a:ea typeface="楷体" panose="02010609060101010101" pitchFamily="49" charset="-122"/>
              </a:rPr>
              <a:t>机智勇敢</a:t>
            </a:r>
            <a:endParaRPr lang="en-US" altLang="zh-CN" sz="2800" b="1" dirty="0" smtClean="0">
              <a:solidFill>
                <a:schemeClr val="bg1"/>
              </a:solidFill>
              <a:latin typeface="楷体" panose="02010609060101010101" pitchFamily="49" charset="-122"/>
              <a:ea typeface="楷体" panose="02010609060101010101" pitchFamily="49" charset="-122"/>
            </a:endParaRPr>
          </a:p>
          <a:p>
            <a:pPr>
              <a:lnSpc>
                <a:spcPct val="150000"/>
              </a:lnSpc>
            </a:pPr>
            <a:r>
              <a:rPr lang="zh-CN" altLang="en-US" sz="2800" b="1" dirty="0" smtClean="0">
                <a:solidFill>
                  <a:schemeClr val="bg1"/>
                </a:solidFill>
                <a:latin typeface="楷体" panose="02010609060101010101" pitchFamily="49" charset="-122"/>
                <a:ea typeface="楷体" panose="02010609060101010101" pitchFamily="49" charset="-122"/>
              </a:rPr>
              <a:t>不屈不挠</a:t>
            </a:r>
            <a:endParaRPr lang="en-US" altLang="zh-CN" sz="2800" b="1" dirty="0" smtClean="0">
              <a:solidFill>
                <a:schemeClr val="bg1"/>
              </a:solidFill>
              <a:latin typeface="楷体" panose="02010609060101010101" pitchFamily="49" charset="-122"/>
              <a:ea typeface="楷体" panose="02010609060101010101" pitchFamily="49" charset="-122"/>
            </a:endParaRPr>
          </a:p>
        </p:txBody>
      </p:sp>
      <p:sp>
        <p:nvSpPr>
          <p:cNvPr id="30" name="左大括号 29"/>
          <p:cNvSpPr/>
          <p:nvPr/>
        </p:nvSpPr>
        <p:spPr>
          <a:xfrm flipH="1">
            <a:off x="4929190" y="1357304"/>
            <a:ext cx="214314" cy="3000396"/>
          </a:xfrm>
          <a:prstGeom prst="leftBrace">
            <a:avLst>
              <a:gd name="adj1" fmla="val 79956"/>
              <a:gd name="adj2" fmla="val 50000"/>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楷体_GB2312" panose="02010609030101010101" charset="-122"/>
              <a:cs typeface="+mn-cs"/>
            </a:endParaRPr>
          </a:p>
        </p:txBody>
      </p:sp>
      <p:sp>
        <p:nvSpPr>
          <p:cNvPr id="13" name="TextBox 12"/>
          <p:cNvSpPr txBox="1"/>
          <p:nvPr/>
        </p:nvSpPr>
        <p:spPr>
          <a:xfrm>
            <a:off x="2633649" y="2260448"/>
            <a:ext cx="2071702" cy="559769"/>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掩护李大叔</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
        <p:nvSpPr>
          <p:cNvPr id="16" name="TextBox 15"/>
          <p:cNvSpPr txBox="1"/>
          <p:nvPr/>
        </p:nvSpPr>
        <p:spPr>
          <a:xfrm>
            <a:off x="2633649" y="2716364"/>
            <a:ext cx="2428892" cy="645160"/>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勇斗日本侵略者</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
        <p:nvSpPr>
          <p:cNvPr id="17" name="TextBox 16"/>
          <p:cNvSpPr txBox="1"/>
          <p:nvPr/>
        </p:nvSpPr>
        <p:spPr>
          <a:xfrm>
            <a:off x="2633649" y="3258842"/>
            <a:ext cx="2071702" cy="559769"/>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夸奖雨来</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
        <p:nvSpPr>
          <p:cNvPr id="20" name="TextBox 19"/>
          <p:cNvSpPr txBox="1"/>
          <p:nvPr/>
        </p:nvSpPr>
        <p:spPr>
          <a:xfrm>
            <a:off x="2633649" y="3714758"/>
            <a:ext cx="2071702" cy="559769"/>
          </a:xfrm>
          <a:prstGeom prst="rect">
            <a:avLst/>
          </a:prstGeom>
          <a:noFill/>
          <a:ln w="9525">
            <a:noFill/>
          </a:ln>
        </p:spPr>
        <p:txBody>
          <a:bodyPr wrap="square">
            <a:spAutoFit/>
          </a:bodyPr>
          <a:lstStyle/>
          <a:p>
            <a:pPr>
              <a:lnSpc>
                <a:spcPct val="150000"/>
              </a:lnSpc>
            </a:pPr>
            <a:r>
              <a:rPr lang="zh-CN" altLang="en-US" sz="2400" b="1" dirty="0" smtClean="0">
                <a:solidFill>
                  <a:schemeClr val="bg1"/>
                </a:solidFill>
                <a:latin typeface="楷体" panose="02010609060101010101" pitchFamily="49" charset="-122"/>
                <a:ea typeface="楷体" panose="02010609060101010101" pitchFamily="49" charset="-122"/>
              </a:rPr>
              <a:t>脱险归来</a:t>
            </a:r>
            <a:endParaRPr lang="en-US" altLang="zh-CN" sz="2400" b="1" dirty="0" smtClean="0">
              <a:solidFill>
                <a:schemeClr val="bg1"/>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transition="in" filter="checkerboard(across)">
                                      <p:cBhvr>
                                        <p:cTn id="7" dur="500"/>
                                        <p:tgtEl>
                                          <p:spTgt spid="225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fade">
                                      <p:cBhvr>
                                        <p:cTn id="17" dur="1000"/>
                                        <p:tgtEl>
                                          <p:spTgt spid="15">
                                            <p:txEl>
                                              <p:pRg st="0" end="0"/>
                                            </p:txEl>
                                          </p:spTgt>
                                        </p:tgtEl>
                                      </p:cBhvr>
                                    </p:animEffect>
                                    <p:anim calcmode="lin" valueType="num">
                                      <p:cBhvr>
                                        <p:cTn id="1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1000"/>
                                        <p:tgtEl>
                                          <p:spTgt spid="18">
                                            <p:txEl>
                                              <p:pRg st="0" end="0"/>
                                            </p:txEl>
                                          </p:spTgt>
                                        </p:tgtEl>
                                      </p:cBhvr>
                                    </p:animEffect>
                                    <p:anim calcmode="lin" valueType="num">
                                      <p:cBhvr>
                                        <p:cTn id="25"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fade">
                                      <p:cBhvr>
                                        <p:cTn id="31" dur="1000"/>
                                        <p:tgtEl>
                                          <p:spTgt spid="13">
                                            <p:txEl>
                                              <p:pRg st="0" end="0"/>
                                            </p:txEl>
                                          </p:spTgt>
                                        </p:tgtEl>
                                      </p:cBhvr>
                                    </p:animEffect>
                                    <p:anim calcmode="lin" valueType="num">
                                      <p:cBhvr>
                                        <p:cTn id="32"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6">
                                            <p:txEl>
                                              <p:pRg st="0" end="0"/>
                                            </p:txEl>
                                          </p:spTgt>
                                        </p:tgtEl>
                                        <p:attrNameLst>
                                          <p:attrName>style.visibility</p:attrName>
                                        </p:attrNameLst>
                                      </p:cBhvr>
                                      <p:to>
                                        <p:strVal val="visible"/>
                                      </p:to>
                                    </p:set>
                                    <p:animEffect transition="in" filter="fade">
                                      <p:cBhvr>
                                        <p:cTn id="38" dur="1000"/>
                                        <p:tgtEl>
                                          <p:spTgt spid="16">
                                            <p:txEl>
                                              <p:pRg st="0" end="0"/>
                                            </p:txEl>
                                          </p:spTgt>
                                        </p:tgtEl>
                                      </p:cBhvr>
                                    </p:animEffect>
                                    <p:anim calcmode="lin" valueType="num">
                                      <p:cBhvr>
                                        <p:cTn id="39"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Effect transition="in" filter="fade">
                                      <p:cBhvr>
                                        <p:cTn id="45" dur="1000"/>
                                        <p:tgtEl>
                                          <p:spTgt spid="17">
                                            <p:txEl>
                                              <p:pRg st="0" end="0"/>
                                            </p:txEl>
                                          </p:spTgt>
                                        </p:tgtEl>
                                      </p:cBhvr>
                                    </p:animEffect>
                                    <p:anim calcmode="lin" valueType="num">
                                      <p:cBhvr>
                                        <p:cTn id="46"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0">
                                            <p:txEl>
                                              <p:pRg st="0" end="0"/>
                                            </p:txEl>
                                          </p:spTgt>
                                        </p:tgtEl>
                                        <p:attrNameLst>
                                          <p:attrName>style.visibility</p:attrName>
                                        </p:attrNameLst>
                                      </p:cBhvr>
                                      <p:to>
                                        <p:strVal val="visible"/>
                                      </p:to>
                                    </p:set>
                                    <p:animEffect transition="in" filter="fade">
                                      <p:cBhvr>
                                        <p:cTn id="52" dur="1000"/>
                                        <p:tgtEl>
                                          <p:spTgt spid="20">
                                            <p:txEl>
                                              <p:pRg st="0" end="0"/>
                                            </p:txEl>
                                          </p:spTgt>
                                        </p:tgtEl>
                                      </p:cBhvr>
                                    </p:animEffect>
                                    <p:anim calcmode="lin" valueType="num">
                                      <p:cBhvr>
                                        <p:cTn id="53" dur="10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54" dur="1000" fill="hold"/>
                                        <p:tgtEl>
                                          <p:spTgt spid="2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down)">
                                      <p:cBhvr>
                                        <p:cTn id="59" dur="500"/>
                                        <p:tgtEl>
                                          <p:spTgt spid="30"/>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9">
                                            <p:txEl>
                                              <p:pRg st="0" end="0"/>
                                            </p:txEl>
                                          </p:spTgt>
                                        </p:tgtEl>
                                        <p:attrNameLst>
                                          <p:attrName>style.visibility</p:attrName>
                                        </p:attrNameLst>
                                      </p:cBhvr>
                                      <p:to>
                                        <p:strVal val="visible"/>
                                      </p:to>
                                    </p:set>
                                    <p:animEffect transition="in" filter="fade">
                                      <p:cBhvr>
                                        <p:cTn id="64" dur="1000"/>
                                        <p:tgtEl>
                                          <p:spTgt spid="19">
                                            <p:txEl>
                                              <p:pRg st="0" end="0"/>
                                            </p:txEl>
                                          </p:spTgt>
                                        </p:tgtEl>
                                      </p:cBhvr>
                                    </p:animEffect>
                                    <p:anim calcmode="lin" valueType="num">
                                      <p:cBhvr>
                                        <p:cTn id="65"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9">
                                            <p:txEl>
                                              <p:pRg st="1" end="1"/>
                                            </p:txEl>
                                          </p:spTgt>
                                        </p:tgtEl>
                                        <p:attrNameLst>
                                          <p:attrName>style.visibility</p:attrName>
                                        </p:attrNameLst>
                                      </p:cBhvr>
                                      <p:to>
                                        <p:strVal val="visible"/>
                                      </p:to>
                                    </p:set>
                                    <p:animEffect transition="in" filter="fade">
                                      <p:cBhvr>
                                        <p:cTn id="71" dur="1000"/>
                                        <p:tgtEl>
                                          <p:spTgt spid="19">
                                            <p:txEl>
                                              <p:pRg st="1" end="1"/>
                                            </p:txEl>
                                          </p:spTgt>
                                        </p:tgtEl>
                                      </p:cBhvr>
                                    </p:animEffect>
                                    <p:anim calcmode="lin" valueType="num">
                                      <p:cBhvr>
                                        <p:cTn id="72"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73"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2534" grpId="0"/>
      <p:bldP spid="30"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11"/>
          <p:cNvSpPr/>
          <p:nvPr/>
        </p:nvSpPr>
        <p:spPr>
          <a:xfrm>
            <a:off x="2857488" y="928676"/>
            <a:ext cx="4197350" cy="738664"/>
          </a:xfrm>
          <a:prstGeom prst="rect">
            <a:avLst/>
          </a:prstGeom>
          <a:noFill/>
          <a:ln w="9525">
            <a:noFill/>
          </a:ln>
        </p:spPr>
        <p:txBody>
          <a:bodyPr anchor="t">
            <a:spAutoFit/>
          </a:bodyPr>
          <a:lstStyle/>
          <a:p>
            <a:pPr algn="ctr">
              <a:lnSpc>
                <a:spcPct val="150000"/>
              </a:lnSpc>
              <a:buFont typeface="Arial" panose="020B0604020202020204" pitchFamily="34" charset="0"/>
              <a:buNone/>
            </a:pPr>
            <a:r>
              <a:rPr lang="zh-CN" altLang="en-US" sz="2800" b="1" dirty="0" smtClean="0">
                <a:solidFill>
                  <a:srgbClr val="FF0000"/>
                </a:solidFill>
                <a:latin typeface="楷体" panose="02010609060101010101" pitchFamily="49" charset="-122"/>
                <a:ea typeface="楷体" panose="02010609060101010101" pitchFamily="49" charset="-122"/>
              </a:rPr>
              <a:t>学习环境描写的手法</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矩形 5"/>
          <p:cNvSpPr/>
          <p:nvPr/>
        </p:nvSpPr>
        <p:spPr>
          <a:xfrm>
            <a:off x="285720" y="1572569"/>
            <a:ext cx="8485189" cy="1630045"/>
          </a:xfrm>
          <a:prstGeom prst="rect">
            <a:avLst/>
          </a:prstGeom>
          <a:noFill/>
          <a:ln w="9525">
            <a:noFill/>
          </a:ln>
        </p:spPr>
        <p:txBody>
          <a:bodyPr wrap="square" anchor="t">
            <a:spAutoFit/>
          </a:bodyPr>
          <a:lstStyle/>
          <a:p>
            <a:r>
              <a:rPr lang="zh-CN" altLang="en-US" sz="2800" b="1" dirty="0" smtClean="0">
                <a:latin typeface="楷体_GB2312" panose="02010609030101010101" charset="-122"/>
                <a:ea typeface="楷体_GB2312" panose="02010609030101010101" charset="-122"/>
                <a:cs typeface="楷体_GB2312" panose="02010609030101010101" charset="-122"/>
              </a:rPr>
              <a:t>   </a:t>
            </a:r>
            <a:r>
              <a:rPr lang="zh-CN" altLang="en-US" sz="2400" b="1" dirty="0" smtClean="0">
                <a:latin typeface="楷体_GB2312" panose="02010609030101010101" charset="-122"/>
                <a:ea typeface="楷体_GB2312" panose="02010609030101010101" charset="-122"/>
                <a:cs typeface="楷体_GB2312" panose="02010609030101010101" charset="-122"/>
              </a:rPr>
              <a:t>【</a:t>
            </a:r>
            <a:r>
              <a:rPr lang="zh-CN" altLang="en-US" sz="24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环境描写</a:t>
            </a:r>
            <a:r>
              <a:rPr lang="zh-CN" altLang="en-US" sz="2400" b="1" dirty="0" smtClean="0">
                <a:latin typeface="楷体_GB2312" panose="02010609030101010101" charset="-122"/>
                <a:ea typeface="楷体_GB2312" panose="02010609030101010101" charset="-122"/>
                <a:cs typeface="楷体_GB2312" panose="02010609030101010101" charset="-122"/>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cs typeface="楷体_GB2312" panose="02010609030101010101" charset="-122"/>
                <a:sym typeface="+mn-ea"/>
              </a:rPr>
              <a:t>太阳已经落下去。蓝蓝的天上飘着的浮云像一块一块红绸子</a:t>
            </a:r>
            <a:r>
              <a:rPr lang="en-US" altLang="zh-CN" sz="2400" b="1" dirty="0" smtClean="0">
                <a:latin typeface="楷体" panose="02010609060101010101" pitchFamily="49" charset="-122"/>
                <a:ea typeface="楷体" panose="02010609060101010101" pitchFamily="49" charset="-122"/>
                <a:cs typeface="楷体_GB2312" panose="02010609030101010101" charset="-122"/>
                <a:sym typeface="+mn-ea"/>
              </a:rPr>
              <a:t>,</a:t>
            </a:r>
            <a:r>
              <a:rPr lang="zh-CN" altLang="en-US" sz="2400" b="1" dirty="0" smtClean="0">
                <a:latin typeface="楷体" panose="02010609060101010101" pitchFamily="49" charset="-122"/>
                <a:ea typeface="楷体" panose="02010609060101010101" pitchFamily="49" charset="-122"/>
                <a:cs typeface="楷体_GB2312" panose="02010609030101010101" charset="-122"/>
                <a:sym typeface="+mn-ea"/>
              </a:rPr>
              <a:t>映在还乡河上，像开了一大朵一大朵鸡冠花。</a:t>
            </a:r>
            <a:r>
              <a:rPr lang="zh-CN" altLang="en-US" sz="2400" b="1" dirty="0" smtClean="0">
                <a:latin typeface="楷体" panose="02010609060101010101" pitchFamily="49" charset="-122"/>
                <a:ea typeface="楷体" panose="02010609060101010101" pitchFamily="49" charset="-122"/>
                <a:cs typeface="楷体" panose="02010609060101010101" pitchFamily="49" charset="-122"/>
              </a:rPr>
              <a:t>”这两句话运用环境描写，描写了还乡河的景色，渲染了失去雨来乡亲们悲伤的心情。</a:t>
            </a:r>
            <a:endParaRPr lang="zh-CN" altLang="en-US" sz="2400" b="1" dirty="0">
              <a:latin typeface="楷体_GB2312" panose="02010609030101010101" charset="-122"/>
              <a:ea typeface="楷体_GB2312" panose="02010609030101010101" charset="-122"/>
              <a:cs typeface="楷体_GB2312" panose="02010609030101010101" charset="-122"/>
              <a:sym typeface="+mn-ea"/>
            </a:endParaRPr>
          </a:p>
        </p:txBody>
      </p:sp>
      <p:sp>
        <p:nvSpPr>
          <p:cNvPr id="7" name="文本框 1"/>
          <p:cNvSpPr txBox="1"/>
          <p:nvPr/>
        </p:nvSpPr>
        <p:spPr>
          <a:xfrm>
            <a:off x="908425" y="622046"/>
            <a:ext cx="2019300" cy="645160"/>
          </a:xfrm>
          <a:prstGeom prst="rect">
            <a:avLst/>
          </a:prstGeom>
          <a:noFill/>
        </p:spPr>
        <p:txBody>
          <a:bodyPr wrap="none" rtlCol="0">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写作手法</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10" name="矩形 9"/>
          <p:cNvSpPr/>
          <p:nvPr/>
        </p:nvSpPr>
        <p:spPr>
          <a:xfrm>
            <a:off x="357158" y="3142952"/>
            <a:ext cx="8572560" cy="1631216"/>
          </a:xfrm>
          <a:prstGeom prst="rect">
            <a:avLst/>
          </a:prstGeom>
          <a:noFill/>
          <a:ln w="9525">
            <a:noFill/>
          </a:ln>
        </p:spPr>
        <p:txBody>
          <a:bodyPr wrap="square" anchor="t">
            <a:spAutoFit/>
          </a:bodyPr>
          <a:lstStyle/>
          <a:p>
            <a:r>
              <a:rPr lang="zh-CN" altLang="en-US" sz="2800" b="1" dirty="0" smtClean="0">
                <a:solidFill>
                  <a:srgbClr val="000000"/>
                </a:solidFill>
                <a:latin typeface="楷体" panose="02010609060101010101" pitchFamily="49" charset="-122"/>
                <a:ea typeface="楷体" panose="02010609060101010101" pitchFamily="49" charset="-122"/>
              </a:rPr>
              <a:t>   </a:t>
            </a:r>
            <a:r>
              <a:rPr lang="zh-CN" altLang="en-US" sz="2400" b="1" dirty="0" smtClean="0">
                <a:solidFill>
                  <a:srgbClr val="00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举例</a:t>
            </a:r>
            <a:r>
              <a:rPr lang="zh-CN" altLang="en-US" sz="2400" b="1" dirty="0" smtClean="0">
                <a:solidFill>
                  <a:srgbClr val="000000"/>
                </a:solidFill>
                <a:latin typeface="楷体" panose="02010609060101010101" pitchFamily="49" charset="-122"/>
                <a:ea typeface="楷体" panose="02010609060101010101" pitchFamily="49" charset="-122"/>
              </a:rPr>
              <a:t>】晋察冀边区的北部有一条还乡河，河里长着很多芦苇。河边有个小村庄。芦花开的时候，远远望去，黄绿的芦苇上好像盖了一层厚厚的白雪。风一吹，鹅毛般的苇絮就飘飘悠悠地飞起来，把这几十家小房屋都罩在柔软的芦花里。</a:t>
            </a: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500"/>
                                        <p:tgtEl>
                                          <p:spTgt spid="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wipe(left)">
                                      <p:cBhvr>
                                        <p:cTn id="1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uiExpand="1" build="p"/>
      <p:bldP spid="10" grpId="0" build="p"/>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370312" y="1563638"/>
            <a:ext cx="8312150" cy="2245360"/>
          </a:xfrm>
          <a:prstGeom prst="rect">
            <a:avLst/>
          </a:prstGeom>
        </p:spPr>
        <p:txBody>
          <a:bodyPr wrap="square">
            <a:spAutoFit/>
          </a:bodyPr>
          <a:lstStyle/>
          <a:p>
            <a:pPr latinLnBrk="1"/>
            <a:r>
              <a:rPr lang="zh-CN" altLang="en-US" sz="2800" b="1" dirty="0" smtClean="0">
                <a:latin typeface="楷体" panose="02010609060101010101" pitchFamily="49" charset="-122"/>
                <a:ea typeface="楷体" panose="02010609060101010101" pitchFamily="49" charset="-122"/>
              </a:rPr>
              <a:t>    抗日战争  </a:t>
            </a:r>
            <a:r>
              <a:rPr lang="zh-CN" altLang="en-US" sz="2800" dirty="0" smtClean="0">
                <a:latin typeface="楷体" panose="02010609060101010101" pitchFamily="49" charset="-122"/>
                <a:ea typeface="楷体" panose="02010609060101010101" pitchFamily="49" charset="-122"/>
              </a:rPr>
              <a:t>简称抗战，指</a:t>
            </a:r>
            <a:r>
              <a:rPr lang="en-US" altLang="zh-CN" sz="2800" dirty="0" smtClean="0">
                <a:latin typeface="楷体" panose="02010609060101010101" pitchFamily="49" charset="-122"/>
                <a:ea typeface="楷体" panose="02010609060101010101" pitchFamily="49" charset="-122"/>
              </a:rPr>
              <a:t>20</a:t>
            </a:r>
            <a:r>
              <a:rPr lang="zh-CN" altLang="en-US" sz="2800" dirty="0" smtClean="0">
                <a:latin typeface="楷体" panose="02010609060101010101" pitchFamily="49" charset="-122"/>
                <a:ea typeface="楷体" panose="02010609060101010101" pitchFamily="49" charset="-122"/>
              </a:rPr>
              <a:t>世纪中期第二次世界大战中，中国抵抗日本侵略的一场民族性的全面战争。国际上称作第二次中日战争、日本侵华战争。抗战时间从</a:t>
            </a:r>
            <a:r>
              <a:rPr lang="en-US" altLang="zh-CN" sz="2800" dirty="0" smtClean="0">
                <a:latin typeface="楷体" panose="02010609060101010101" pitchFamily="49" charset="-122"/>
                <a:ea typeface="楷体" panose="02010609060101010101" pitchFamily="49" charset="-122"/>
              </a:rPr>
              <a:t>1931</a:t>
            </a:r>
            <a:r>
              <a:rPr lang="zh-CN" altLang="en-US" sz="2800" dirty="0" smtClean="0">
                <a:latin typeface="楷体" panose="02010609060101010101" pitchFamily="49" charset="-122"/>
                <a:ea typeface="楷体" panose="02010609060101010101" pitchFamily="49" charset="-122"/>
              </a:rPr>
              <a:t>年</a:t>
            </a:r>
            <a:r>
              <a:rPr lang="en-US" altLang="zh-CN" sz="2800" dirty="0" smtClean="0">
                <a:latin typeface="楷体" panose="02010609060101010101" pitchFamily="49" charset="-122"/>
                <a:ea typeface="楷体" panose="02010609060101010101" pitchFamily="49" charset="-122"/>
              </a:rPr>
              <a:t>9</a:t>
            </a:r>
            <a:r>
              <a:rPr lang="zh-CN" altLang="en-US" sz="2800" dirty="0" smtClean="0">
                <a:latin typeface="楷体" panose="02010609060101010101" pitchFamily="49" charset="-122"/>
                <a:ea typeface="楷体" panose="02010609060101010101" pitchFamily="49" charset="-122"/>
              </a:rPr>
              <a:t>月</a:t>
            </a:r>
            <a:r>
              <a:rPr lang="en-US" altLang="zh-CN" sz="2800" dirty="0" smtClean="0">
                <a:latin typeface="楷体" panose="02010609060101010101" pitchFamily="49" charset="-122"/>
                <a:ea typeface="楷体" panose="02010609060101010101" pitchFamily="49" charset="-122"/>
              </a:rPr>
              <a:t>18</a:t>
            </a:r>
            <a:r>
              <a:rPr lang="zh-CN" altLang="en-US" sz="2800" dirty="0" smtClean="0">
                <a:latin typeface="楷体" panose="02010609060101010101" pitchFamily="49" charset="-122"/>
                <a:ea typeface="楷体" panose="02010609060101010101" pitchFamily="49" charset="-122"/>
              </a:rPr>
              <a:t>日九一八事变开始算起，至</a:t>
            </a:r>
            <a:r>
              <a:rPr lang="en-US" altLang="zh-CN" sz="2800" dirty="0" smtClean="0">
                <a:latin typeface="楷体" panose="02010609060101010101" pitchFamily="49" charset="-122"/>
                <a:ea typeface="楷体" panose="02010609060101010101" pitchFamily="49" charset="-122"/>
              </a:rPr>
              <a:t>1945</a:t>
            </a:r>
            <a:r>
              <a:rPr lang="zh-CN" altLang="en-US" sz="2800" dirty="0" smtClean="0">
                <a:latin typeface="楷体" panose="02010609060101010101" pitchFamily="49" charset="-122"/>
                <a:ea typeface="楷体" panose="02010609060101010101" pitchFamily="49" charset="-122"/>
              </a:rPr>
              <a:t>年结束，共十四年时间。</a:t>
            </a:r>
          </a:p>
        </p:txBody>
      </p:sp>
      <p:sp>
        <p:nvSpPr>
          <p:cNvPr id="5" name="文本框 1"/>
          <p:cNvSpPr txBox="1"/>
          <p:nvPr/>
        </p:nvSpPr>
        <p:spPr>
          <a:xfrm>
            <a:off x="997496" y="657384"/>
            <a:ext cx="2019300" cy="645160"/>
          </a:xfrm>
          <a:prstGeom prst="rect">
            <a:avLst/>
          </a:prstGeom>
          <a:noFill/>
        </p:spPr>
        <p:txBody>
          <a:bodyPr wrap="none" rtlCol="0">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拓展延伸</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6" name="椭圆 5"/>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7" name="椭圆 6"/>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8" name="内容占位符 2"/>
          <p:cNvSpPr txBox="1"/>
          <p:nvPr/>
        </p:nvSpPr>
        <p:spPr>
          <a:xfrm>
            <a:off x="500034" y="1214428"/>
            <a:ext cx="8143932" cy="2713060"/>
          </a:xfrm>
          <a:prstGeom prst="rect">
            <a:avLst/>
          </a:prstGeom>
          <a:noFill/>
          <a:ln w="9525">
            <a:noFill/>
          </a:ln>
        </p:spPr>
        <p:txBody>
          <a:bodyPr/>
          <a:lstStyle/>
          <a:p>
            <a:pPr>
              <a:lnSpc>
                <a:spcPct val="150000"/>
              </a:lnSpc>
              <a:spcBef>
                <a:spcPts val="0"/>
              </a:spcBef>
            </a:pPr>
            <a:r>
              <a:rPr lang="en-US" altLang="zh-CN" sz="2400" b="1" dirty="0">
                <a:latin typeface="楷体" panose="02010609060101010101" pitchFamily="49" charset="-122"/>
                <a:ea typeface="楷体" panose="02010609060101010101" pitchFamily="49" charset="-122"/>
              </a:rPr>
              <a:t>1</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给下列多音字选择正确的读音。</a:t>
            </a:r>
          </a:p>
          <a:p>
            <a:pPr>
              <a:lnSpc>
                <a:spcPct val="150000"/>
              </a:lnSpc>
              <a:spcBef>
                <a:spcPts val="0"/>
              </a:spcBef>
            </a:pPr>
            <a:r>
              <a:rPr lang="en-US" altLang="zh-CN" sz="2400" dirty="0" smtClean="0">
                <a:latin typeface="楷体" panose="02010609060101010101" pitchFamily="49" charset="-122"/>
                <a:ea typeface="楷体" panose="02010609060101010101" pitchFamily="49" charset="-122"/>
              </a:rPr>
              <a:t>（1）</a:t>
            </a:r>
            <a:r>
              <a:rPr lang="zh-CN" altLang="en-US" sz="2400" dirty="0" smtClean="0">
                <a:latin typeface="楷体" panose="02010609060101010101" pitchFamily="49" charset="-122"/>
                <a:ea typeface="楷体" panose="02010609060101010101" pitchFamily="49" charset="-122"/>
              </a:rPr>
              <a:t>雨来的家乡有一条还</a:t>
            </a:r>
            <a:r>
              <a:rPr lang="en-US" altLang="zh-CN" sz="2400" dirty="0" smtClean="0">
                <a:latin typeface="楷体" panose="02010609060101010101" pitchFamily="49" charset="-122"/>
                <a:ea typeface="楷体" panose="02010609060101010101" pitchFamily="49" charset="-122"/>
              </a:rPr>
              <a:t>(</a:t>
            </a:r>
            <a:r>
              <a:rPr lang="en-US" altLang="zh-CN" sz="2400" dirty="0" err="1" smtClean="0">
                <a:latin typeface="黑体" panose="02010609060101010101" charset="-122"/>
                <a:ea typeface="黑体" panose="02010609060101010101" charset="-122"/>
              </a:rPr>
              <a:t>huán</a:t>
            </a:r>
            <a:r>
              <a:rPr lang="en-US" altLang="zh-CN" sz="2400" dirty="0" smtClean="0">
                <a:latin typeface="黑体" panose="02010609060101010101" charset="-122"/>
                <a:ea typeface="黑体" panose="02010609060101010101" charset="-122"/>
              </a:rPr>
              <a:t>  </a:t>
            </a:r>
            <a:r>
              <a:rPr lang="en-US" altLang="zh-CN" sz="2400" dirty="0" err="1" smtClean="0">
                <a:latin typeface="黑体" panose="02010609060101010101" charset="-122"/>
                <a:ea typeface="黑体" panose="02010609060101010101" charset="-122"/>
              </a:rPr>
              <a:t>hái</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乡河。</a:t>
            </a:r>
            <a:endParaRPr lang="en-US" altLang="zh-CN" sz="2400" dirty="0" smtClean="0">
              <a:latin typeface="楷体" panose="02010609060101010101" pitchFamily="49" charset="-122"/>
              <a:ea typeface="楷体" panose="02010609060101010101" pitchFamily="49" charset="-122"/>
            </a:endParaRPr>
          </a:p>
          <a:p>
            <a:pPr>
              <a:lnSpc>
                <a:spcPct val="150000"/>
              </a:lnSpc>
              <a:spcBef>
                <a:spcPts val="0"/>
              </a:spcBef>
            </a:pPr>
            <a:r>
              <a:rPr lang="en-US" altLang="zh-CN" sz="2400" dirty="0" smtClean="0">
                <a:latin typeface="楷体" panose="02010609060101010101" pitchFamily="49" charset="-122"/>
                <a:ea typeface="楷体" panose="02010609060101010101" pitchFamily="49" charset="-122"/>
              </a:rPr>
              <a:t>（2）</a:t>
            </a:r>
            <a:r>
              <a:rPr lang="zh-CN" altLang="en-US" sz="2400" dirty="0" smtClean="0">
                <a:latin typeface="楷体" panose="02010609060101010101" pitchFamily="49" charset="-122"/>
                <a:ea typeface="楷体" panose="02010609060101010101" pitchFamily="49" charset="-122"/>
              </a:rPr>
              <a:t>雨来藏好了李大叔，撒</a:t>
            </a:r>
            <a:r>
              <a:rPr lang="en-US" altLang="zh-CN" sz="2400" dirty="0" smtClean="0">
                <a:latin typeface="楷体" panose="02010609060101010101" pitchFamily="49" charset="-122"/>
                <a:ea typeface="楷体" panose="02010609060101010101" pitchFamily="49" charset="-122"/>
              </a:rPr>
              <a:t>(</a:t>
            </a:r>
            <a:r>
              <a:rPr lang="en-US" altLang="zh-CN" sz="2400" dirty="0" err="1" smtClean="0">
                <a:latin typeface="黑体" panose="02010609060101010101" charset="-122"/>
                <a:ea typeface="黑体" panose="02010609060101010101" charset="-122"/>
              </a:rPr>
              <a:t>sā</a:t>
            </a:r>
            <a:r>
              <a:rPr lang="en-US" altLang="zh-CN" sz="2400" dirty="0" smtClean="0">
                <a:latin typeface="黑体" panose="02010609060101010101" charset="-122"/>
                <a:ea typeface="黑体" panose="02010609060101010101" charset="-122"/>
              </a:rPr>
              <a:t> </a:t>
            </a:r>
            <a:r>
              <a:rPr lang="en-US" altLang="zh-CN" sz="2400" dirty="0" err="1" smtClean="0">
                <a:latin typeface="黑体" panose="02010609060101010101" charset="-122"/>
                <a:ea typeface="黑体" panose="02010609060101010101" charset="-122"/>
              </a:rPr>
              <a:t>sǎ</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腿就往后院跑去。</a:t>
            </a:r>
          </a:p>
        </p:txBody>
      </p:sp>
      <p:sp>
        <p:nvSpPr>
          <p:cNvPr id="2" name="文本框 1"/>
          <p:cNvSpPr txBox="1"/>
          <p:nvPr/>
        </p:nvSpPr>
        <p:spPr>
          <a:xfrm>
            <a:off x="1078143" y="581184"/>
            <a:ext cx="2019300" cy="645160"/>
          </a:xfrm>
          <a:prstGeom prst="rect">
            <a:avLst/>
          </a:prstGeom>
          <a:noFill/>
        </p:spPr>
        <p:txBody>
          <a:bodyPr wrap="none" rtlCol="0">
            <a:spAutoFit/>
          </a:bodyPr>
          <a:lstStyle/>
          <a:p>
            <a:pPr algn="ctr"/>
            <a:r>
              <a:rPr lang="zh-CN" altLang="en-US" sz="3600" b="1" u="dbl" dirty="0" smtClean="0">
                <a:solidFill>
                  <a:schemeClr val="accent6"/>
                </a:solidFill>
                <a:uFillTx/>
                <a:latin typeface="方正新楷体_GBK" panose="02000000000000000000" charset="-122"/>
                <a:ea typeface="方正新楷体_GBK" panose="02000000000000000000" charset="-122"/>
              </a:rPr>
              <a:t>课堂练习</a:t>
            </a:r>
            <a:endParaRPr lang="zh-CN" altLang="en-US" sz="3600" b="1" u="dbl" dirty="0" smtClean="0">
              <a:solidFill>
                <a:srgbClr val="92D050"/>
              </a:solidFill>
              <a:uFillTx/>
              <a:latin typeface="楷体_GB2312" panose="02010609030101010101" charset="-122"/>
              <a:ea typeface="楷体_GB2312" panose="02010609030101010101" charset="-122"/>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0" name="TextBox 9"/>
          <p:cNvSpPr txBox="1"/>
          <p:nvPr/>
        </p:nvSpPr>
        <p:spPr>
          <a:xfrm>
            <a:off x="4250693" y="1980244"/>
            <a:ext cx="642942" cy="523220"/>
          </a:xfrm>
          <a:prstGeom prst="rect">
            <a:avLst/>
          </a:prstGeom>
          <a:noFill/>
          <a:ln w="9525">
            <a:noFill/>
          </a:ln>
        </p:spPr>
        <p:txBody>
          <a:bodyPr wrap="square" rtlCol="0">
            <a:spAutoFit/>
          </a:bodyPr>
          <a:lstStyle/>
          <a:p>
            <a:pPr eaLnBrk="1" hangingPunct="1"/>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4340546" y="2503171"/>
            <a:ext cx="928694" cy="523220"/>
          </a:xfrm>
          <a:prstGeom prst="rect">
            <a:avLst/>
          </a:prstGeom>
          <a:noFill/>
          <a:ln w="9525">
            <a:noFill/>
          </a:ln>
        </p:spPr>
        <p:txBody>
          <a:bodyPr wrap="square" rtlCol="0">
            <a:spAutoFit/>
          </a:bodyPr>
          <a:lstStyle/>
          <a:p>
            <a:pPr eaLnBrk="1" hangingPunct="1"/>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wipe(down)">
                                      <p:cBhvr>
                                        <p:cTn id="7" dur="500"/>
                                        <p:tgtEl>
                                          <p:spTgt spid="2560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8" grpId="0"/>
      <p:bldP spid="10"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1"/>
          <p:cNvSpPr>
            <a:spLocks noChangeArrowheads="1"/>
          </p:cNvSpPr>
          <p:nvPr/>
        </p:nvSpPr>
        <p:spPr bwMode="auto">
          <a:xfrm>
            <a:off x="428625" y="715010"/>
            <a:ext cx="8352790" cy="3415030"/>
          </a:xfrm>
          <a:prstGeom prst="rect">
            <a:avLst/>
          </a:prstGeom>
          <a:noFill/>
          <a:ln w="9525">
            <a:noFill/>
            <a:miter lim="800000"/>
          </a:ln>
          <a:effectLst/>
        </p:spPr>
        <p:txBody>
          <a:bodyPr vert="horz" wrap="square" lIns="91440" tIns="45720" rIns="91440" bIns="45720" numCol="1" anchor="ctr" anchorCtr="0" compatLnSpc="1">
            <a:spAutoFit/>
          </a:bodyPr>
          <a:lstStyle/>
          <a:p>
            <a:pPr lvl="0"/>
            <a:r>
              <a:rPr kumimoji="0" lang="en-US" alt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Times New Roman" panose="02020603050405020304" pitchFamily="18" charset="0"/>
              </a:rPr>
              <a:t>2.</a:t>
            </a:r>
            <a:r>
              <a:rPr lang="zh-CN" altLang="en-US" sz="2400" b="1" dirty="0" smtClean="0">
                <a:latin typeface="楷体" panose="02010609060101010101" pitchFamily="49" charset="-122"/>
                <a:ea typeface="楷体" panose="02010609060101010101" pitchFamily="49" charset="-122"/>
                <a:cs typeface="Times New Roman" panose="02020603050405020304" pitchFamily="18" charset="0"/>
              </a:rPr>
              <a:t>选择合适的关联词填空。</a:t>
            </a:r>
          </a:p>
          <a:p>
            <a:pPr lvl="0"/>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只有</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才</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之所以</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是因为</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p>
          <a:p>
            <a:pPr lvl="0"/>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如果</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就</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无论</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都</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p>
          <a:p>
            <a:pPr lvl="0"/>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（1）(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敌人怎样威胁，雨来</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不怕。</a:t>
            </a:r>
          </a:p>
          <a:p>
            <a:pPr lvl="0"/>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2</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）雨来</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能顺利逃生，（     ）游泳</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sym typeface="+mn-ea"/>
              </a:rPr>
              <a:t>的</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本领高。</a:t>
            </a:r>
            <a:endParaRPr lang="en-US" altLang="zh-CN" sz="2400" dirty="0" smtClean="0">
              <a:latin typeface="楷体" panose="02010609060101010101" pitchFamily="49" charset="-122"/>
              <a:ea typeface="楷体" panose="02010609060101010101" pitchFamily="49" charset="-122"/>
              <a:cs typeface="Times New Roman" panose="02020603050405020304" pitchFamily="18" charset="0"/>
            </a:endParaRPr>
          </a:p>
          <a:p>
            <a:pPr lvl="0"/>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（3）</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我们</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上学读书，将来（     ）不会成为“睁眼瞎</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a:t>
            </a:r>
          </a:p>
          <a:p>
            <a:pPr lvl="0"/>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（4）(    )</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敌人发现了李大叔</a:t>
            </a:r>
            <a:r>
              <a:rPr lang="en-US" altLang="zh-CN" sz="24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2400" dirty="0" smtClean="0">
                <a:latin typeface="楷体" panose="02010609060101010101" pitchFamily="49" charset="-122"/>
                <a:ea typeface="楷体" panose="02010609060101010101" pitchFamily="49" charset="-122"/>
                <a:cs typeface="Times New Roman" panose="02020603050405020304" pitchFamily="18" charset="0"/>
              </a:rPr>
              <a:t>民兵的情报（    ）送不出去了。</a:t>
            </a:r>
          </a:p>
        </p:txBody>
      </p:sp>
      <p:sp>
        <p:nvSpPr>
          <p:cNvPr id="9" name="矩形 8"/>
          <p:cNvSpPr/>
          <p:nvPr/>
        </p:nvSpPr>
        <p:spPr>
          <a:xfrm>
            <a:off x="1428728" y="1785932"/>
            <a:ext cx="800219"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无论</a:t>
            </a:r>
            <a:endParaRPr lang="zh-CN" altLang="en-US" dirty="0">
              <a:solidFill>
                <a:srgbClr val="FF0000"/>
              </a:solidFill>
            </a:endParaRPr>
          </a:p>
        </p:txBody>
      </p:sp>
      <p:sp>
        <p:nvSpPr>
          <p:cNvPr id="10" name="矩形 9"/>
          <p:cNvSpPr/>
          <p:nvPr/>
        </p:nvSpPr>
        <p:spPr>
          <a:xfrm>
            <a:off x="5429256" y="1847844"/>
            <a:ext cx="492443"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都</a:t>
            </a:r>
            <a:endParaRPr lang="zh-CN" altLang="en-US" dirty="0">
              <a:solidFill>
                <a:srgbClr val="FF0000"/>
              </a:solidFill>
            </a:endParaRPr>
          </a:p>
        </p:txBody>
      </p:sp>
      <p:sp>
        <p:nvSpPr>
          <p:cNvPr id="11" name="矩形 10"/>
          <p:cNvSpPr/>
          <p:nvPr/>
        </p:nvSpPr>
        <p:spPr>
          <a:xfrm>
            <a:off x="2000232" y="2185984"/>
            <a:ext cx="1107996"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之所以</a:t>
            </a:r>
            <a:endParaRPr lang="zh-CN" altLang="en-US" dirty="0">
              <a:solidFill>
                <a:srgbClr val="FF0000"/>
              </a:solidFill>
            </a:endParaRPr>
          </a:p>
        </p:txBody>
      </p:sp>
      <p:sp>
        <p:nvSpPr>
          <p:cNvPr id="12" name="矩形 11"/>
          <p:cNvSpPr/>
          <p:nvPr/>
        </p:nvSpPr>
        <p:spPr>
          <a:xfrm>
            <a:off x="5229230" y="2143122"/>
            <a:ext cx="1101700" cy="461665"/>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是因为</a:t>
            </a:r>
            <a:endParaRPr lang="zh-CN" altLang="en-US" dirty="0">
              <a:solidFill>
                <a:srgbClr val="FF0000"/>
              </a:solidFill>
            </a:endParaRPr>
          </a:p>
        </p:txBody>
      </p:sp>
      <p:sp>
        <p:nvSpPr>
          <p:cNvPr id="13" name="矩形 12"/>
          <p:cNvSpPr/>
          <p:nvPr/>
        </p:nvSpPr>
        <p:spPr>
          <a:xfrm>
            <a:off x="2171683" y="2605087"/>
            <a:ext cx="800219"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只有</a:t>
            </a:r>
            <a:endParaRPr lang="zh-CN" altLang="en-US" dirty="0">
              <a:solidFill>
                <a:srgbClr val="FF0000"/>
              </a:solidFill>
            </a:endParaRPr>
          </a:p>
        </p:txBody>
      </p:sp>
      <p:sp>
        <p:nvSpPr>
          <p:cNvPr id="14" name="矩形 13"/>
          <p:cNvSpPr/>
          <p:nvPr/>
        </p:nvSpPr>
        <p:spPr>
          <a:xfrm>
            <a:off x="5857884" y="2566987"/>
            <a:ext cx="500066" cy="461665"/>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才</a:t>
            </a:r>
            <a:endParaRPr lang="zh-CN" altLang="en-US" dirty="0">
              <a:solidFill>
                <a:srgbClr val="FF0000"/>
              </a:solidFill>
            </a:endParaRPr>
          </a:p>
        </p:txBody>
      </p:sp>
      <p:sp>
        <p:nvSpPr>
          <p:cNvPr id="15" name="矩形 14"/>
          <p:cNvSpPr/>
          <p:nvPr/>
        </p:nvSpPr>
        <p:spPr>
          <a:xfrm>
            <a:off x="1285852" y="3286130"/>
            <a:ext cx="800219"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如果</a:t>
            </a:r>
            <a:endParaRPr lang="zh-CN" altLang="en-US" dirty="0">
              <a:solidFill>
                <a:srgbClr val="FF0000"/>
              </a:solidFill>
            </a:endParaRPr>
          </a:p>
        </p:txBody>
      </p:sp>
      <p:sp>
        <p:nvSpPr>
          <p:cNvPr id="16" name="矩形 15"/>
          <p:cNvSpPr/>
          <p:nvPr/>
        </p:nvSpPr>
        <p:spPr>
          <a:xfrm>
            <a:off x="6667514" y="3324231"/>
            <a:ext cx="492443"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就</a:t>
            </a:r>
            <a:endParaRPr lang="zh-CN" alt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900" decel="100000" fill="hold"/>
                                        <p:tgtEl>
                                          <p:spTgt spid="1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900" decel="100000" fill="hold"/>
                                        <p:tgtEl>
                                          <p:spTgt spid="1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900" decel="100000" fill="hold"/>
                                        <p:tgtEl>
                                          <p:spTgt spid="1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900" decel="100000" fill="hold"/>
                                        <p:tgtEl>
                                          <p:spTgt spid="1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900" decel="100000" fill="hold"/>
                                        <p:tgtEl>
                                          <p:spTgt spid="14"/>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900" decel="100000" fill="hold"/>
                                        <p:tgtEl>
                                          <p:spTgt spid="15"/>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900" decel="100000" fill="hold"/>
                                        <p:tgtEl>
                                          <p:spTgt spid="16"/>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文本框 11"/>
          <p:cNvSpPr txBox="1"/>
          <p:nvPr/>
        </p:nvSpPr>
        <p:spPr>
          <a:xfrm>
            <a:off x="571472" y="500048"/>
            <a:ext cx="8072494" cy="2306955"/>
          </a:xfrm>
          <a:prstGeom prst="rect">
            <a:avLst/>
          </a:prstGeom>
          <a:noFill/>
          <a:ln w="9525">
            <a:noFill/>
          </a:ln>
        </p:spPr>
        <p:txBody>
          <a:bodyPr wrap="square">
            <a:spAutoFit/>
          </a:bodyPr>
          <a:lstStyle/>
          <a:p>
            <a:r>
              <a:rPr lang="en-US" altLang="zh-CN" sz="2400" b="1" dirty="0" smtClean="0">
                <a:latin typeface="楷体" panose="02010609060101010101" pitchFamily="49" charset="-122"/>
                <a:ea typeface="楷体" panose="02010609060101010101" pitchFamily="49" charset="-122"/>
              </a:rPr>
              <a:t>3.</a:t>
            </a:r>
            <a:r>
              <a:rPr lang="zh-CN" altLang="en-US" sz="2400" b="1" dirty="0" smtClean="0">
                <a:latin typeface="楷体" panose="02010609060101010101" pitchFamily="49" charset="-122"/>
                <a:ea typeface="楷体" panose="02010609060101010101" pitchFamily="49" charset="-122"/>
              </a:rPr>
              <a:t>按要求改写句子。</a:t>
            </a:r>
            <a:endParaRPr lang="zh-CN" altLang="en-US" sz="2400" dirty="0" smtClean="0">
              <a:latin typeface="楷体" panose="02010609060101010101" pitchFamily="49" charset="-122"/>
              <a:ea typeface="楷体" panose="02010609060101010101" pitchFamily="49" charset="-122"/>
            </a:endParaRPr>
          </a:p>
          <a:p>
            <a:r>
              <a:rPr lang="en-US" altLang="zh-CN" sz="2400" dirty="0" smtClean="0">
                <a:latin typeface="楷体" panose="02010609060101010101" pitchFamily="49" charset="-122"/>
                <a:ea typeface="楷体" panose="02010609060101010101" pitchFamily="49" charset="-122"/>
              </a:rPr>
              <a:t>（1）</a:t>
            </a:r>
            <a:r>
              <a:rPr lang="zh-CN" altLang="en-US" sz="2400" dirty="0" smtClean="0">
                <a:latin typeface="楷体" panose="02010609060101010101" pitchFamily="49" charset="-122"/>
                <a:ea typeface="楷体" panose="02010609060101010101" pitchFamily="49" charset="-122"/>
              </a:rPr>
              <a:t>雨来</a:t>
            </a:r>
            <a:r>
              <a:rPr lang="zh-CN" altLang="en-US" sz="2400" u="sng" dirty="0" smtClean="0">
                <a:latin typeface="楷体" panose="02010609060101010101" pitchFamily="49" charset="-122"/>
                <a:ea typeface="楷体" panose="02010609060101010101" pitchFamily="49" charset="-122"/>
              </a:rPr>
              <a:t>像</a:t>
            </a:r>
            <a:r>
              <a:rPr lang="zh-CN" altLang="en-US" sz="2400" dirty="0" smtClean="0">
                <a:latin typeface="楷体" panose="02010609060101010101" pitchFamily="49" charset="-122"/>
                <a:ea typeface="楷体" panose="02010609060101010101" pitchFamily="49" charset="-122"/>
              </a:rPr>
              <a:t>小鸭子一样抖着头上的水。</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用加线的词语写一句话</a:t>
            </a:r>
            <a:r>
              <a:rPr lang="en-US" altLang="zh-CN" sz="2400" dirty="0" smtClean="0">
                <a:latin typeface="楷体" panose="02010609060101010101" pitchFamily="49" charset="-122"/>
                <a:ea typeface="楷体" panose="02010609060101010101" pitchFamily="49" charset="-122"/>
              </a:rPr>
              <a:t>)</a:t>
            </a:r>
          </a:p>
          <a:p>
            <a:endParaRPr lang="en-US" altLang="zh-CN" sz="2400" dirty="0" smtClean="0">
              <a:latin typeface="楷体" panose="02010609060101010101" pitchFamily="49" charset="-122"/>
              <a:ea typeface="楷体" panose="02010609060101010101" pitchFamily="49" charset="-122"/>
            </a:endParaRPr>
          </a:p>
          <a:p>
            <a:r>
              <a:rPr lang="en-US" altLang="zh-CN" sz="2400" dirty="0" smtClean="0">
                <a:latin typeface="楷体" panose="02010609060101010101" pitchFamily="49" charset="-122"/>
                <a:ea typeface="楷体" panose="02010609060101010101" pitchFamily="49" charset="-122"/>
              </a:rPr>
              <a:t>（2）</a:t>
            </a:r>
            <a:r>
              <a:rPr lang="zh-CN" altLang="en-US" sz="2400" dirty="0" smtClean="0">
                <a:latin typeface="楷体" panose="02010609060101010101" pitchFamily="49" charset="-122"/>
                <a:ea typeface="楷体" panose="02010609060101010101" pitchFamily="49" charset="-122"/>
              </a:rPr>
              <a:t>难道雨来不是一个小英雄吗</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改成陈述句</a:t>
            </a:r>
            <a:r>
              <a:rPr lang="en-US" altLang="zh-CN" sz="2400" dirty="0" smtClean="0">
                <a:latin typeface="楷体" panose="02010609060101010101" pitchFamily="49" charset="-122"/>
                <a:ea typeface="楷体" panose="02010609060101010101" pitchFamily="49" charset="-122"/>
              </a:rPr>
              <a:t>)</a:t>
            </a:r>
          </a:p>
          <a:p>
            <a:endParaRPr lang="en-US" altLang="zh-CN" sz="2400" dirty="0" smtClean="0">
              <a:latin typeface="楷体" panose="02010609060101010101" pitchFamily="49" charset="-122"/>
              <a:ea typeface="楷体" panose="02010609060101010101" pitchFamily="49" charset="-122"/>
            </a:endParaRPr>
          </a:p>
        </p:txBody>
      </p:sp>
      <p:sp>
        <p:nvSpPr>
          <p:cNvPr id="7" name="矩形 6"/>
          <p:cNvSpPr/>
          <p:nvPr/>
        </p:nvSpPr>
        <p:spPr>
          <a:xfrm>
            <a:off x="1000100" y="1607497"/>
            <a:ext cx="4857784" cy="461665"/>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rPr>
              <a:t>丽丽像花蝴蝶一样在花丛间奔跑。</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1114400" y="2497460"/>
            <a:ext cx="2954655" cy="461665"/>
          </a:xfrm>
          <a:prstGeom prst="rect">
            <a:avLst/>
          </a:prstGeom>
        </p:spPr>
        <p:txBody>
          <a:bodyPr wrap="none">
            <a:spAutoFit/>
          </a:bodyPr>
          <a:lstStyle/>
          <a:p>
            <a:r>
              <a:rPr lang="zh-CN" altLang="en-US" sz="2400" dirty="0" smtClean="0">
                <a:solidFill>
                  <a:srgbClr val="FF0000"/>
                </a:solidFill>
                <a:latin typeface="楷体" panose="02010609060101010101" pitchFamily="49" charset="-122"/>
                <a:ea typeface="楷体" panose="02010609060101010101" pitchFamily="49" charset="-122"/>
              </a:rPr>
              <a:t>雨来是一个小英雄。</a:t>
            </a:r>
            <a:endParaRPr lang="zh-CN" altLang="en-US" sz="24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8" name="TextBox 2"/>
          <p:cNvSpPr txBox="1"/>
          <p:nvPr/>
        </p:nvSpPr>
        <p:spPr>
          <a:xfrm>
            <a:off x="499745" y="1143000"/>
            <a:ext cx="7863840" cy="953135"/>
          </a:xfrm>
          <a:prstGeom prst="rect">
            <a:avLst/>
          </a:prstGeom>
          <a:noFill/>
          <a:ln w="9525">
            <a:noFill/>
          </a:ln>
        </p:spPr>
        <p:txBody>
          <a:bodyPr wrap="square">
            <a:spAutoFit/>
          </a:bodyPr>
          <a:lstStyle/>
          <a:p>
            <a:pPr>
              <a:buFont typeface="Wingdings" panose="05000000000000000000" pitchFamily="2" charset="2"/>
              <a:buChar char="l"/>
            </a:pPr>
            <a:r>
              <a:rPr lang="zh-CN" altLang="en-US" sz="2800" b="1" dirty="0" smtClean="0">
                <a:latin typeface="楷体" panose="02010609060101010101" pitchFamily="49" charset="-122"/>
                <a:ea typeface="楷体" panose="02010609060101010101" pitchFamily="49" charset="-122"/>
              </a:rPr>
              <a:t>为什么说雨来是小英雄？带着这个问题尝试用较快的速度默读课文。</a:t>
            </a:r>
          </a:p>
        </p:txBody>
      </p:sp>
      <p:sp>
        <p:nvSpPr>
          <p:cNvPr id="5" name="TextBox 4"/>
          <p:cNvSpPr txBox="1"/>
          <p:nvPr/>
        </p:nvSpPr>
        <p:spPr>
          <a:xfrm>
            <a:off x="370493" y="2096133"/>
            <a:ext cx="8286808" cy="2056130"/>
          </a:xfrm>
          <a:prstGeom prst="rect">
            <a:avLst/>
          </a:prstGeom>
          <a:noFill/>
          <a:ln w="9525">
            <a:noFill/>
          </a:ln>
        </p:spPr>
        <p:txBody>
          <a:bodyPr wrap="square">
            <a:spAutoFit/>
          </a:bodyPr>
          <a:lstStyle/>
          <a:p>
            <a:pPr>
              <a:lnSpc>
                <a:spcPct val="114000"/>
              </a:lnSpc>
            </a:pPr>
            <a:r>
              <a:rPr lang="zh-CN" altLang="en-US" sz="2800" b="1" dirty="0">
                <a:solidFill>
                  <a:srgbClr val="FF0000"/>
                </a:solidFill>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思路点拨：</a:t>
            </a:r>
            <a:r>
              <a:rPr lang="en-US" altLang="zh-CN" sz="2800" b="1" dirty="0" smtClean="0">
                <a:solidFill>
                  <a:srgbClr val="150118"/>
                </a:solidFill>
                <a:latin typeface="楷体" panose="02010609060101010101" pitchFamily="49" charset="-122"/>
                <a:ea typeface="楷体" panose="02010609060101010101" pitchFamily="49" charset="-122"/>
              </a:rPr>
              <a:t>《</a:t>
            </a:r>
            <a:r>
              <a:rPr lang="zh-CN" altLang="en-US" sz="2800" b="1" dirty="0" smtClean="0">
                <a:solidFill>
                  <a:srgbClr val="150118"/>
                </a:solidFill>
                <a:latin typeface="楷体" panose="02010609060101010101" pitchFamily="49" charset="-122"/>
                <a:ea typeface="楷体" panose="02010609060101010101" pitchFamily="49" charset="-122"/>
              </a:rPr>
              <a:t>小英雄雨来</a:t>
            </a:r>
            <a:r>
              <a:rPr lang="en-US" altLang="zh-CN" sz="2800" b="1" dirty="0" smtClean="0">
                <a:solidFill>
                  <a:srgbClr val="150118"/>
                </a:solidFill>
                <a:latin typeface="楷体" panose="02010609060101010101" pitchFamily="49" charset="-122"/>
                <a:ea typeface="楷体" panose="02010609060101010101" pitchFamily="49" charset="-122"/>
              </a:rPr>
              <a:t>》</a:t>
            </a:r>
            <a:r>
              <a:rPr lang="zh-CN" altLang="en-US" sz="2800" b="1" dirty="0" smtClean="0">
                <a:solidFill>
                  <a:srgbClr val="150118"/>
                </a:solidFill>
                <a:latin typeface="楷体" panose="02010609060101010101" pitchFamily="49" charset="-122"/>
                <a:ea typeface="楷体" panose="02010609060101010101" pitchFamily="49" charset="-122"/>
              </a:rPr>
              <a:t>主要讲了抗日战争时期，晋察冀边区的少年雨来，为了掩护交通员李大叔，机智地与敌人展开斗争，最后机智逃生的故事。</a:t>
            </a:r>
            <a:endParaRPr lang="en-US" altLang="zh-CN" sz="2800" b="1" dirty="0" smtClean="0">
              <a:solidFill>
                <a:srgbClr val="150118"/>
              </a:solidFill>
              <a:latin typeface="楷体" panose="02010609060101010101" pitchFamily="49" charset="-122"/>
              <a:ea typeface="楷体" panose="02010609060101010101" pitchFamily="49" charset="-122"/>
            </a:endParaRPr>
          </a:p>
        </p:txBody>
      </p:sp>
      <p:sp>
        <p:nvSpPr>
          <p:cNvPr id="4" name="文本框 3"/>
          <p:cNvSpPr txBox="1"/>
          <p:nvPr/>
        </p:nvSpPr>
        <p:spPr>
          <a:xfrm>
            <a:off x="1031875" y="564991"/>
            <a:ext cx="3855720" cy="645160"/>
          </a:xfrm>
          <a:prstGeom prst="rect">
            <a:avLst/>
          </a:prstGeom>
          <a:noFill/>
        </p:spPr>
        <p:txBody>
          <a:bodyPr wrap="none" rtlCol="0">
            <a:spAutoFit/>
          </a:bodyPr>
          <a:lstStyle/>
          <a:p>
            <a:r>
              <a:rPr lang="zh-CN" altLang="en-US" sz="3600" b="1" u="dbl" dirty="0" smtClean="0">
                <a:solidFill>
                  <a:schemeClr val="accent6"/>
                </a:solidFill>
                <a:uFillTx/>
                <a:latin typeface="方正新楷体_GBK" panose="02000000000000000000" charset="-122"/>
                <a:ea typeface="方正新楷体_GBK" panose="02000000000000000000" charset="-122"/>
              </a:rPr>
              <a:t>课后习题参考答案</a:t>
            </a:r>
          </a:p>
        </p:txBody>
      </p:sp>
      <p:sp>
        <p:nvSpPr>
          <p:cNvPr id="2" name="椭圆 1"/>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8678"/>
                                        </p:tgtEl>
                                        <p:attrNameLst>
                                          <p:attrName>style.visibility</p:attrName>
                                        </p:attrNameLst>
                                      </p:cBhvr>
                                      <p:to>
                                        <p:strVal val="visible"/>
                                      </p:to>
                                    </p:set>
                                    <p:animEffect transition="in" filter="fade">
                                      <p:cBhvr>
                                        <p:cTn id="7" dur="1000"/>
                                        <p:tgtEl>
                                          <p:spTgt spid="28678"/>
                                        </p:tgtEl>
                                      </p:cBhvr>
                                    </p:animEffect>
                                    <p:anim calcmode="lin" valueType="num">
                                      <p:cBhvr>
                                        <p:cTn id="8" dur="1000" fill="hold"/>
                                        <p:tgtEl>
                                          <p:spTgt spid="28678"/>
                                        </p:tgtEl>
                                        <p:attrNameLst>
                                          <p:attrName>ppt_x</p:attrName>
                                        </p:attrNameLst>
                                      </p:cBhvr>
                                      <p:tavLst>
                                        <p:tav tm="0">
                                          <p:val>
                                            <p:strVal val="#ppt_x"/>
                                          </p:val>
                                        </p:tav>
                                        <p:tav tm="100000">
                                          <p:val>
                                            <p:strVal val="#ppt_x"/>
                                          </p:val>
                                        </p:tav>
                                      </p:tavLst>
                                    </p:anim>
                                    <p:anim calcmode="lin" valueType="num">
                                      <p:cBhvr>
                                        <p:cTn id="9" dur="1000" fill="hold"/>
                                        <p:tgtEl>
                                          <p:spTgt spid="2867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3"/>
          <p:cNvSpPr txBox="1"/>
          <p:nvPr/>
        </p:nvSpPr>
        <p:spPr>
          <a:xfrm>
            <a:off x="428596" y="785800"/>
            <a:ext cx="8143932" cy="2891790"/>
          </a:xfrm>
          <a:prstGeom prst="rect">
            <a:avLst/>
          </a:prstGeom>
          <a:noFill/>
          <a:ln w="9525">
            <a:noFill/>
          </a:ln>
        </p:spPr>
        <p:txBody>
          <a:bodyPr wrap="square">
            <a:spAutoFit/>
          </a:bodyPr>
          <a:lstStyle/>
          <a:p>
            <a:pPr>
              <a:lnSpc>
                <a:spcPct val="150000"/>
              </a:lnSpc>
            </a:pPr>
            <a:r>
              <a:rPr lang="zh-CN" altLang="en-US" sz="2400" b="1" dirty="0" smtClean="0">
                <a:solidFill>
                  <a:srgbClr val="FF0000"/>
                </a:solidFill>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参考答案：</a:t>
            </a:r>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雨来之所以被人们称为小英雄，是因为他为了掩护交通员李大叔，同鬼子进行了顽强的斗争，不管鬼子如何哄骗、威吓甚至毒打，他始终不动摇，他是一位真正的小英雄。敌人想在河边枪毙雨来，他却趁敌人不注意，潜水逃走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extBox 2"/>
          <p:cNvSpPr txBox="1"/>
          <p:nvPr/>
        </p:nvSpPr>
        <p:spPr>
          <a:xfrm>
            <a:off x="428596" y="642924"/>
            <a:ext cx="7959258" cy="2245360"/>
          </a:xfrm>
          <a:prstGeom prst="rect">
            <a:avLst/>
          </a:prstGeom>
          <a:noFill/>
          <a:ln w="9525">
            <a:noFill/>
          </a:ln>
        </p:spPr>
        <p:txBody>
          <a:bodyPr wrap="square">
            <a:spAutoFit/>
          </a:bodyPr>
          <a:lstStyle/>
          <a:p>
            <a:pPr>
              <a:buFont typeface="Wingdings" panose="05000000000000000000" pitchFamily="2" charset="2"/>
              <a:buChar char="l"/>
            </a:pPr>
            <a:r>
              <a:rPr lang="zh-CN" altLang="en-US" sz="2800" b="1" dirty="0" smtClean="0">
                <a:latin typeface="楷体" panose="02010609060101010101" pitchFamily="49" charset="-122"/>
                <a:ea typeface="楷体" panose="02010609060101010101" pitchFamily="49" charset="-122"/>
              </a:rPr>
              <a:t>照样子给其他四个部分列出小标题，再说说课文的主要内容。</a:t>
            </a:r>
          </a:p>
          <a:p>
            <a:pPr>
              <a:lnSpc>
                <a:spcPct val="150000"/>
              </a:lnSpc>
            </a:pPr>
            <a:r>
              <a:rPr lang="zh-CN" altLang="en-US" sz="2800" b="1" dirty="0" smtClean="0">
                <a:latin typeface="楷体" panose="02010609060101010101" pitchFamily="49" charset="-122"/>
                <a:ea typeface="楷体" panose="02010609060101010101" pitchFamily="49" charset="-122"/>
              </a:rPr>
              <a:t>    游泳本领高</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    上夜校读书</a:t>
            </a:r>
          </a:p>
        </p:txBody>
      </p:sp>
      <p:sp>
        <p:nvSpPr>
          <p:cNvPr id="10" name="Rectangle 1"/>
          <p:cNvSpPr>
            <a:spLocks noChangeArrowheads="1"/>
          </p:cNvSpPr>
          <p:nvPr/>
        </p:nvSpPr>
        <p:spPr bwMode="auto">
          <a:xfrm>
            <a:off x="214282" y="2715291"/>
            <a:ext cx="8286808" cy="138366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  </a:t>
            </a:r>
            <a:r>
              <a:rPr kumimoji="0" lang="zh-CN" altLang="en-US" sz="28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思路点拨：</a:t>
            </a:r>
            <a:r>
              <a:rPr lang="en-US" altLang="zh-CN"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a:t>
            </a:r>
            <a:r>
              <a:rPr lang="zh-CN" altLang="en-US"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小英雄雨来</a:t>
            </a:r>
            <a:r>
              <a:rPr lang="en-US" altLang="zh-CN"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a:t>
            </a:r>
            <a:r>
              <a:rPr lang="zh-CN" altLang="en-US"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这篇课文分为六个部分记叙，每个部分都可以写成小标题的形式概括主要内容。</a:t>
            </a:r>
            <a:endParaRPr kumimoji="0" lang="zh-CN" sz="28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900" decel="100000" fill="hold"/>
                                        <p:tgtEl>
                                          <p:spTgt spid="1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1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文本框 22"/>
          <p:cNvSpPr txBox="1"/>
          <p:nvPr/>
        </p:nvSpPr>
        <p:spPr>
          <a:xfrm>
            <a:off x="1045210" y="628015"/>
            <a:ext cx="1717040" cy="646331"/>
          </a:xfrm>
          <a:prstGeom prst="rect">
            <a:avLst/>
          </a:prstGeom>
          <a:noFill/>
          <a:ln w="9525">
            <a:noFill/>
          </a:ln>
        </p:spPr>
        <p:txBody>
          <a:bodyPr wrap="square">
            <a:spAutoFit/>
          </a:bodyPr>
          <a:lstStyle/>
          <a:p>
            <a:pPr algn="l" eaLnBrk="1" hangingPunct="1"/>
            <a:r>
              <a:rPr lang="zh-CN" altLang="en-US" sz="3600" b="1" u="dbl" dirty="0" smtClean="0">
                <a:solidFill>
                  <a:schemeClr val="accent6"/>
                </a:solidFill>
                <a:uFillTx/>
                <a:latin typeface="楷体_GB2312" panose="02010609030101010101" charset="-122"/>
                <a:ea typeface="楷体_GB2312" panose="02010609030101010101" charset="-122"/>
                <a:sym typeface="+mn-ea"/>
              </a:rPr>
              <a:t>会认字</a:t>
            </a:r>
          </a:p>
        </p:txBody>
      </p:sp>
      <p:sp>
        <p:nvSpPr>
          <p:cNvPr id="3" name="TextBox 1"/>
          <p:cNvSpPr txBox="1"/>
          <p:nvPr/>
        </p:nvSpPr>
        <p:spPr>
          <a:xfrm>
            <a:off x="365879" y="1460976"/>
            <a:ext cx="8526601" cy="3415030"/>
          </a:xfrm>
          <a:prstGeom prst="rect">
            <a:avLst/>
          </a:prstGeom>
          <a:noFill/>
          <a:ln w="9525">
            <a:noFill/>
          </a:ln>
        </p:spPr>
        <p:txBody>
          <a:bodyPr wrap="square">
            <a:spAutoFit/>
          </a:bodyPr>
          <a:lstStyle/>
          <a:p>
            <a:pPr eaLnBrk="1" hangingPunct="1">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rPr>
              <a:t>晋</a:t>
            </a:r>
            <a:r>
              <a:rPr lang="zh-CN" altLang="en-US" sz="3600" b="1" dirty="0" smtClean="0">
                <a:latin typeface="楷体" panose="02010609060101010101" pitchFamily="49" charset="-122"/>
                <a:ea typeface="楷体" panose="02010609060101010101" pitchFamily="49" charset="-122"/>
              </a:rPr>
              <a:t>察冀 </a:t>
            </a:r>
            <a:r>
              <a:rPr lang="zh-CN" altLang="en-US" sz="3600" b="1" dirty="0" smtClean="0">
                <a:solidFill>
                  <a:srgbClr val="FF0000"/>
                </a:solidFill>
                <a:latin typeface="楷体" panose="02010609060101010101" pitchFamily="49" charset="-122"/>
                <a:ea typeface="楷体" panose="02010609060101010101" pitchFamily="49" charset="-122"/>
              </a:rPr>
              <a:t>扭</a:t>
            </a:r>
            <a:r>
              <a:rPr lang="zh-CN" altLang="en-US" sz="3600" b="1" dirty="0" smtClean="0">
                <a:latin typeface="楷体" panose="02010609060101010101" pitchFamily="49" charset="-122"/>
                <a:ea typeface="楷体" panose="02010609060101010101" pitchFamily="49" charset="-122"/>
              </a:rPr>
              <a:t>身 起</a:t>
            </a:r>
            <a:r>
              <a:rPr lang="zh-CN" altLang="en-US" sz="3600" b="1" dirty="0" smtClean="0">
                <a:solidFill>
                  <a:srgbClr val="FF0000"/>
                </a:solidFill>
                <a:latin typeface="楷体" panose="02010609060101010101" pitchFamily="49" charset="-122"/>
                <a:ea typeface="楷体" panose="02010609060101010101" pitchFamily="49" charset="-122"/>
              </a:rPr>
              <a:t>码</a:t>
            </a:r>
            <a:r>
              <a:rPr lang="zh-CN" altLang="en-US" sz="3600" b="1" dirty="0" smtClean="0">
                <a:latin typeface="楷体" panose="02010609060101010101" pitchFamily="49" charset="-122"/>
                <a:ea typeface="楷体" panose="02010609060101010101" pitchFamily="49" charset="-122"/>
              </a:rPr>
              <a:t> 窝</a:t>
            </a:r>
            <a:r>
              <a:rPr lang="zh-CN" altLang="en-US" sz="3600" b="1" dirty="0" smtClean="0">
                <a:solidFill>
                  <a:srgbClr val="FF0000"/>
                </a:solidFill>
                <a:latin typeface="楷体" panose="02010609060101010101" pitchFamily="49" charset="-122"/>
                <a:ea typeface="楷体" panose="02010609060101010101" pitchFamily="49" charset="-122"/>
              </a:rPr>
              <a:t>囊</a:t>
            </a:r>
            <a:r>
              <a:rPr lang="zh-CN" altLang="en-US" sz="3600" b="1" dirty="0" smtClean="0">
                <a:latin typeface="楷体" panose="02010609060101010101" pitchFamily="49" charset="-122"/>
                <a:ea typeface="楷体" panose="02010609060101010101" pitchFamily="49" charset="-122"/>
              </a:rPr>
              <a:t> </a:t>
            </a:r>
            <a:r>
              <a:rPr lang="zh-CN" altLang="en-US" sz="3600" b="1" dirty="0" smtClean="0">
                <a:solidFill>
                  <a:srgbClr val="FF0000"/>
                </a:solidFill>
                <a:latin typeface="楷体" panose="02010609060101010101" pitchFamily="49" charset="-122"/>
                <a:ea typeface="楷体" panose="02010609060101010101" pitchFamily="49" charset="-122"/>
              </a:rPr>
              <a:t>姥</a:t>
            </a:r>
            <a:r>
              <a:rPr lang="zh-CN" altLang="en-US" sz="3600" b="1" dirty="0" smtClean="0">
                <a:latin typeface="楷体" panose="02010609060101010101" pitchFamily="49" charset="-122"/>
                <a:ea typeface="楷体" panose="02010609060101010101" pitchFamily="49" charset="-122"/>
              </a:rPr>
              <a:t>姥 </a:t>
            </a:r>
            <a:r>
              <a:rPr lang="zh-CN" altLang="en-US" sz="3600" b="1" dirty="0" smtClean="0">
                <a:solidFill>
                  <a:srgbClr val="FF0000"/>
                </a:solidFill>
                <a:latin typeface="楷体" panose="02010609060101010101" pitchFamily="49" charset="-122"/>
                <a:ea typeface="楷体" panose="02010609060101010101" pitchFamily="49" charset="-122"/>
              </a:rPr>
              <a:t>吧</a:t>
            </a:r>
            <a:r>
              <a:rPr lang="zh-CN" altLang="en-US" sz="3600" b="1" dirty="0" smtClean="0">
                <a:latin typeface="楷体" panose="02010609060101010101" pitchFamily="49" charset="-122"/>
                <a:ea typeface="楷体" panose="02010609060101010101" pitchFamily="49" charset="-122"/>
              </a:rPr>
              <a:t>嗒 </a:t>
            </a:r>
            <a:r>
              <a:rPr lang="zh-CN" altLang="en-US" sz="3600" b="1" dirty="0" smtClean="0">
                <a:solidFill>
                  <a:srgbClr val="FF0000"/>
                </a:solidFill>
                <a:latin typeface="楷体" panose="02010609060101010101" pitchFamily="49" charset="-122"/>
                <a:ea typeface="楷体" panose="02010609060101010101" pitchFamily="49" charset="-122"/>
              </a:rPr>
              <a:t>塞</a:t>
            </a:r>
            <a:r>
              <a:rPr lang="zh-CN" altLang="en-US" sz="3600" b="1" dirty="0" smtClean="0">
                <a:solidFill>
                  <a:schemeClr val="tx1"/>
                </a:solidFill>
                <a:latin typeface="楷体" panose="02010609060101010101" pitchFamily="49" charset="-122"/>
                <a:ea typeface="楷体" panose="02010609060101010101" pitchFamily="49" charset="-122"/>
              </a:rPr>
              <a:t>车</a:t>
            </a:r>
            <a:endParaRPr lang="en-US" altLang="zh-CN" sz="3600" b="1" dirty="0" smtClean="0">
              <a:latin typeface="楷体" panose="02010609060101010101" pitchFamily="49" charset="-122"/>
              <a:ea typeface="楷体" panose="02010609060101010101" pitchFamily="49" charset="-122"/>
            </a:endParaRPr>
          </a:p>
          <a:p>
            <a:pPr eaLnBrk="1" hangingPunct="1">
              <a:lnSpc>
                <a:spcPct val="150000"/>
              </a:lnSpc>
            </a:pPr>
            <a:endParaRPr lang="en-US" altLang="zh-CN" sz="3600" b="1" dirty="0" smtClean="0">
              <a:solidFill>
                <a:srgbClr val="FF0000"/>
              </a:solidFill>
              <a:latin typeface="楷体" panose="02010609060101010101" pitchFamily="49" charset="-122"/>
              <a:ea typeface="楷体" panose="02010609060101010101" pitchFamily="49" charset="-122"/>
            </a:endParaRPr>
          </a:p>
          <a:p>
            <a:pPr eaLnBrk="1" hangingPunct="1">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rPr>
              <a:t>哇</a:t>
            </a:r>
            <a:r>
              <a:rPr lang="zh-CN" altLang="en-US" sz="3600" b="1" dirty="0" smtClean="0">
                <a:latin typeface="楷体" panose="02010609060101010101" pitchFamily="49" charset="-122"/>
                <a:ea typeface="楷体" panose="02010609060101010101" pitchFamily="49" charset="-122"/>
              </a:rPr>
              <a:t>啦</a:t>
            </a:r>
            <a:r>
              <a:rPr lang="zh-CN" altLang="en-US" sz="3600" b="1" dirty="0" smtClean="0">
                <a:solidFill>
                  <a:srgbClr val="FF0000"/>
                </a:solidFill>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门</a:t>
            </a:r>
            <a:r>
              <a:rPr lang="zh-CN" altLang="en-US" sz="3600" b="1" dirty="0" smtClean="0">
                <a:solidFill>
                  <a:srgbClr val="FF0000"/>
                </a:solidFill>
                <a:latin typeface="楷体" panose="02010609060101010101" pitchFamily="49" charset="-122"/>
                <a:ea typeface="楷体" panose="02010609060101010101" pitchFamily="49" charset="-122"/>
              </a:rPr>
              <a:t>栓 捆绑 </a:t>
            </a:r>
            <a:r>
              <a:rPr lang="zh-CN" altLang="en-US" sz="3600" b="1" dirty="0" smtClean="0">
                <a:latin typeface="楷体" panose="02010609060101010101" pitchFamily="49" charset="-122"/>
                <a:ea typeface="楷体" panose="02010609060101010101" pitchFamily="49" charset="-122"/>
              </a:rPr>
              <a:t>抢</a:t>
            </a:r>
            <a:r>
              <a:rPr lang="zh-CN" altLang="en-US" sz="3600" b="1" dirty="0" smtClean="0">
                <a:solidFill>
                  <a:srgbClr val="FF0000"/>
                </a:solidFill>
                <a:latin typeface="楷体" panose="02010609060101010101" pitchFamily="49" charset="-122"/>
                <a:ea typeface="楷体" panose="02010609060101010101" pitchFamily="49" charset="-122"/>
              </a:rPr>
              <a:t>劫 枕</a:t>
            </a:r>
            <a:r>
              <a:rPr lang="zh-CN" altLang="en-US" sz="3600" b="1" dirty="0" smtClean="0">
                <a:latin typeface="楷体" panose="02010609060101010101" pitchFamily="49" charset="-122"/>
                <a:ea typeface="楷体" panose="02010609060101010101" pitchFamily="49" charset="-122"/>
              </a:rPr>
              <a:t>头  </a:t>
            </a:r>
            <a:r>
              <a:rPr lang="zh-CN" altLang="en-US" sz="3600" b="1" dirty="0" smtClean="0">
                <a:solidFill>
                  <a:srgbClr val="FF0000"/>
                </a:solidFill>
                <a:latin typeface="楷体" panose="02010609060101010101" pitchFamily="49" charset="-122"/>
                <a:ea typeface="楷体" panose="02010609060101010101" pitchFamily="49" charset="-122"/>
              </a:rPr>
              <a:t>柜</a:t>
            </a:r>
            <a:r>
              <a:rPr lang="zh-CN" altLang="en-US" sz="3600" b="1" dirty="0" smtClean="0">
                <a:latin typeface="楷体" panose="02010609060101010101" pitchFamily="49" charset="-122"/>
                <a:ea typeface="楷体" panose="02010609060101010101" pitchFamily="49" charset="-122"/>
              </a:rPr>
              <a:t>子 </a:t>
            </a:r>
            <a:r>
              <a:rPr lang="zh-CN" altLang="en-US" sz="3600" b="1" dirty="0" smtClean="0">
                <a:solidFill>
                  <a:srgbClr val="FF0000"/>
                </a:solidFill>
                <a:latin typeface="楷体" panose="02010609060101010101" pitchFamily="49" charset="-122"/>
                <a:ea typeface="楷体" panose="02010609060101010101" pitchFamily="49" charset="-122"/>
              </a:rPr>
              <a:t>呜</a:t>
            </a:r>
            <a:r>
              <a:rPr lang="zh-CN" altLang="en-US" sz="3600" b="1" dirty="0" smtClean="0">
                <a:latin typeface="楷体" panose="02010609060101010101" pitchFamily="49" charset="-122"/>
                <a:ea typeface="楷体" panose="02010609060101010101" pitchFamily="49" charset="-122"/>
              </a:rPr>
              <a:t>咽</a:t>
            </a:r>
          </a:p>
          <a:p>
            <a:pPr eaLnBrk="1" hangingPunct="1">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rPr>
              <a:t>扒</a:t>
            </a:r>
            <a:r>
              <a:rPr lang="zh-CN" altLang="en-US" sz="3600" b="1" dirty="0" smtClean="0">
                <a:latin typeface="楷体" panose="02010609060101010101" pitchFamily="49" charset="-122"/>
                <a:ea typeface="楷体" panose="02010609060101010101" pitchFamily="49" charset="-122"/>
              </a:rPr>
              <a:t>开 </a:t>
            </a:r>
            <a:r>
              <a:rPr lang="zh-CN" altLang="en-US" sz="3600" b="1" dirty="0" smtClean="0">
                <a:solidFill>
                  <a:srgbClr val="FF0000"/>
                </a:solidFill>
                <a:latin typeface="楷体" panose="02010609060101010101" pitchFamily="49" charset="-122"/>
                <a:ea typeface="楷体" panose="02010609060101010101" pitchFamily="49" charset="-122"/>
              </a:rPr>
              <a:t>尸</a:t>
            </a:r>
            <a:r>
              <a:rPr lang="zh-CN" altLang="en-US" sz="3600" b="1" dirty="0" smtClean="0">
                <a:latin typeface="楷体" panose="02010609060101010101" pitchFamily="49" charset="-122"/>
                <a:ea typeface="楷体" panose="02010609060101010101" pitchFamily="49" charset="-122"/>
              </a:rPr>
              <a:t>体</a:t>
            </a:r>
            <a:endParaRPr lang="en-US" altLang="zh-CN" sz="3600" b="1" dirty="0" smtClean="0">
              <a:latin typeface="楷体" panose="02010609060101010101" pitchFamily="49" charset="-122"/>
              <a:ea typeface="楷体" panose="02010609060101010101" pitchFamily="49" charset="-122"/>
            </a:endParaRPr>
          </a:p>
        </p:txBody>
      </p:sp>
      <p:sp>
        <p:nvSpPr>
          <p:cNvPr id="19" name="矩形 18"/>
          <p:cNvSpPr/>
          <p:nvPr/>
        </p:nvSpPr>
        <p:spPr>
          <a:xfrm>
            <a:off x="361149" y="1330165"/>
            <a:ext cx="1000132"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jìn</a:t>
            </a:r>
            <a:endParaRPr kumimoji="0" lang="en-US" altLang="zh-CN" sz="2800"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endParaRPr>
          </a:p>
        </p:txBody>
      </p:sp>
      <p:sp>
        <p:nvSpPr>
          <p:cNvPr id="32" name="矩形 31"/>
          <p:cNvSpPr/>
          <p:nvPr/>
        </p:nvSpPr>
        <p:spPr>
          <a:xfrm>
            <a:off x="2004540" y="1330189"/>
            <a:ext cx="895357"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niǔ</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0" name="矩形 9"/>
          <p:cNvSpPr/>
          <p:nvPr/>
        </p:nvSpPr>
        <p:spPr>
          <a:xfrm>
            <a:off x="3575542" y="1461293"/>
            <a:ext cx="785818"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mǎ</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1" name="矩形 10"/>
          <p:cNvSpPr/>
          <p:nvPr/>
        </p:nvSpPr>
        <p:spPr>
          <a:xfrm>
            <a:off x="4521381" y="1327308"/>
            <a:ext cx="1109671"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nāng</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2" name="矩形 11"/>
          <p:cNvSpPr/>
          <p:nvPr/>
        </p:nvSpPr>
        <p:spPr>
          <a:xfrm>
            <a:off x="5385623" y="1330484"/>
            <a:ext cx="857256"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lǎo</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3" name="矩形 12"/>
          <p:cNvSpPr/>
          <p:nvPr/>
        </p:nvSpPr>
        <p:spPr>
          <a:xfrm>
            <a:off x="6457193" y="1330483"/>
            <a:ext cx="642942"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bā</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4" name="矩形 13"/>
          <p:cNvSpPr/>
          <p:nvPr/>
        </p:nvSpPr>
        <p:spPr>
          <a:xfrm>
            <a:off x="7562100" y="1330483"/>
            <a:ext cx="785818"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sāi</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5" name="矩形 14"/>
          <p:cNvSpPr/>
          <p:nvPr/>
        </p:nvSpPr>
        <p:spPr>
          <a:xfrm>
            <a:off x="504057" y="2906882"/>
            <a:ext cx="714348"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wā</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6" name="矩形 15"/>
          <p:cNvSpPr/>
          <p:nvPr/>
        </p:nvSpPr>
        <p:spPr>
          <a:xfrm>
            <a:off x="1789908" y="2906882"/>
            <a:ext cx="1109671"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shuān</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7" name="矩形 16"/>
          <p:cNvSpPr/>
          <p:nvPr/>
        </p:nvSpPr>
        <p:spPr>
          <a:xfrm>
            <a:off x="2790040" y="2906565"/>
            <a:ext cx="1571636"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kǔnbǎng</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18" name="矩形 17"/>
          <p:cNvSpPr/>
          <p:nvPr/>
        </p:nvSpPr>
        <p:spPr>
          <a:xfrm>
            <a:off x="4218802" y="2978320"/>
            <a:ext cx="857256"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jié</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20" name="矩形 19"/>
          <p:cNvSpPr/>
          <p:nvPr/>
        </p:nvSpPr>
        <p:spPr>
          <a:xfrm>
            <a:off x="4847456" y="2978320"/>
            <a:ext cx="1109671"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zhěn</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21" name="矩形 20"/>
          <p:cNvSpPr/>
          <p:nvPr/>
        </p:nvSpPr>
        <p:spPr>
          <a:xfrm>
            <a:off x="6350192" y="2906565"/>
            <a:ext cx="857256"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guì</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22" name="矩形 21"/>
          <p:cNvSpPr/>
          <p:nvPr/>
        </p:nvSpPr>
        <p:spPr>
          <a:xfrm>
            <a:off x="360879" y="3852715"/>
            <a:ext cx="785818"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bā</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24" name="矩形 23"/>
          <p:cNvSpPr/>
          <p:nvPr/>
        </p:nvSpPr>
        <p:spPr>
          <a:xfrm>
            <a:off x="1505792" y="3853032"/>
            <a:ext cx="785818" cy="523220"/>
          </a:xfrm>
          <a:prstGeom prst="rect">
            <a:avLst/>
          </a:prstGeom>
        </p:spPr>
        <p:txBody>
          <a:bodyPr wrap="square">
            <a:spAutoFit/>
          </a:bodyPr>
          <a:lstStyle/>
          <a:p>
            <a:pPr lvl="0" eaLnBrk="0" hangingPunct="0">
              <a:defRPr/>
            </a:pPr>
            <a:r>
              <a:rPr lang="en-US" altLang="zh-CN" sz="2800" b="1" dirty="0" err="1" smtClean="0">
                <a:solidFill>
                  <a:srgbClr val="0000FF"/>
                </a:solidFill>
                <a:latin typeface="黑体" panose="02010609060101010101" charset="-122"/>
                <a:ea typeface="黑体" panose="02010609060101010101" charset="-122"/>
              </a:rPr>
              <a:t>shī</a:t>
            </a:r>
            <a:endPar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endParaRPr>
          </a:p>
        </p:txBody>
      </p:sp>
      <p:sp>
        <p:nvSpPr>
          <p:cNvPr id="2" name="矩形 1"/>
          <p:cNvSpPr/>
          <p:nvPr/>
        </p:nvSpPr>
        <p:spPr>
          <a:xfrm>
            <a:off x="7490652" y="2906565"/>
            <a:ext cx="857256" cy="521970"/>
          </a:xfrm>
          <a:prstGeom prst="rect">
            <a:avLst/>
          </a:prstGeom>
        </p:spPr>
        <p:txBody>
          <a:bodyPr wrap="square">
            <a:spAutoFit/>
          </a:bodyPr>
          <a:lstStyle/>
          <a:p>
            <a:pPr lvl="0" eaLnBrk="0" hangingPunct="0">
              <a:defRPr/>
            </a:pPr>
            <a:r>
              <a:rPr kumimoji="0" lang="en-US" altLang="zh-CN" sz="2800" b="1" i="0" u="none" strike="noStrike" kern="1200" cap="none" spc="0" normalizeH="0" baseline="0" noProof="0" dirty="0">
                <a:ln>
                  <a:noFill/>
                </a:ln>
                <a:solidFill>
                  <a:srgbClr val="0000FF"/>
                </a:solidFill>
                <a:effectLst/>
                <a:uLnTx/>
                <a:uFillTx/>
                <a:latin typeface="楷体_GB2312" panose="02010609030101010101" charset="-122"/>
                <a:ea typeface="楷体_GB2312" panose="02010609030101010101" charset="-122"/>
                <a:cs typeface="+mn-cs"/>
              </a:rPr>
              <a:t>wū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childTnLst>
                          </p:cTn>
                        </p:par>
                      </p:childTnLst>
                    </p:cTn>
                  </p:par>
                  <p:par>
                    <p:cTn id="83" fill="hold">
                      <p:stCondLst>
                        <p:cond delay="indefinite"/>
                      </p:stCondLst>
                      <p:childTnLst>
                        <p:par>
                          <p:cTn id="84" fill="hold">
                            <p:stCondLst>
                              <p:cond delay="0"/>
                            </p:stCondLst>
                            <p:childTnLst>
                              <p:par>
                                <p:cTn id="85" presetID="31" presetClass="exit" presetSubtype="0" fill="hold" grpId="1" nodeType="clickEffect">
                                  <p:stCondLst>
                                    <p:cond delay="0"/>
                                  </p:stCondLst>
                                  <p:childTnLst>
                                    <p:anim calcmode="lin" valueType="num">
                                      <p:cBhvr>
                                        <p:cTn id="86" dur="1000"/>
                                        <p:tgtEl>
                                          <p:spTgt spid="19"/>
                                        </p:tgtEl>
                                        <p:attrNameLst>
                                          <p:attrName>ppt_w</p:attrName>
                                        </p:attrNameLst>
                                      </p:cBhvr>
                                      <p:tavLst>
                                        <p:tav tm="0">
                                          <p:val>
                                            <p:strVal val="ppt_w"/>
                                          </p:val>
                                        </p:tav>
                                        <p:tav tm="100000">
                                          <p:val>
                                            <p:fltVal val="0"/>
                                          </p:val>
                                        </p:tav>
                                      </p:tavLst>
                                    </p:anim>
                                    <p:anim calcmode="lin" valueType="num">
                                      <p:cBhvr>
                                        <p:cTn id="87" dur="1000"/>
                                        <p:tgtEl>
                                          <p:spTgt spid="19"/>
                                        </p:tgtEl>
                                        <p:attrNameLst>
                                          <p:attrName>ppt_h</p:attrName>
                                        </p:attrNameLst>
                                      </p:cBhvr>
                                      <p:tavLst>
                                        <p:tav tm="0">
                                          <p:val>
                                            <p:strVal val="ppt_h"/>
                                          </p:val>
                                        </p:tav>
                                        <p:tav tm="100000">
                                          <p:val>
                                            <p:fltVal val="0"/>
                                          </p:val>
                                        </p:tav>
                                      </p:tavLst>
                                    </p:anim>
                                    <p:anim calcmode="lin" valueType="num">
                                      <p:cBhvr>
                                        <p:cTn id="88" dur="1000"/>
                                        <p:tgtEl>
                                          <p:spTgt spid="19"/>
                                        </p:tgtEl>
                                        <p:attrNameLst>
                                          <p:attrName>style.rotation</p:attrName>
                                        </p:attrNameLst>
                                      </p:cBhvr>
                                      <p:tavLst>
                                        <p:tav tm="0">
                                          <p:val>
                                            <p:fltVal val="0"/>
                                          </p:val>
                                        </p:tav>
                                        <p:tav tm="100000">
                                          <p:val>
                                            <p:fltVal val="90"/>
                                          </p:val>
                                        </p:tav>
                                      </p:tavLst>
                                    </p:anim>
                                    <p:animEffect transition="out" filter="fade">
                                      <p:cBhvr>
                                        <p:cTn id="89" dur="1000"/>
                                        <p:tgtEl>
                                          <p:spTgt spid="19"/>
                                        </p:tgtEl>
                                      </p:cBhvr>
                                    </p:animEffect>
                                    <p:set>
                                      <p:cBhvr>
                                        <p:cTn id="90" dur="1" fill="hold">
                                          <p:stCondLst>
                                            <p:cond delay="999"/>
                                          </p:stCondLst>
                                        </p:cTn>
                                        <p:tgtEl>
                                          <p:spTgt spid="19"/>
                                        </p:tgtEl>
                                        <p:attrNameLst>
                                          <p:attrName>style.visibility</p:attrName>
                                        </p:attrNameLst>
                                      </p:cBhvr>
                                      <p:to>
                                        <p:strVal val="hidden"/>
                                      </p:to>
                                    </p:set>
                                  </p:childTnLst>
                                </p:cTn>
                              </p:par>
                              <p:par>
                                <p:cTn id="91" presetID="31" presetClass="exit" presetSubtype="0" fill="hold" grpId="1" nodeType="withEffect">
                                  <p:stCondLst>
                                    <p:cond delay="0"/>
                                  </p:stCondLst>
                                  <p:childTnLst>
                                    <p:anim calcmode="lin" valueType="num">
                                      <p:cBhvr>
                                        <p:cTn id="92" dur="1000"/>
                                        <p:tgtEl>
                                          <p:spTgt spid="32"/>
                                        </p:tgtEl>
                                        <p:attrNameLst>
                                          <p:attrName>ppt_w</p:attrName>
                                        </p:attrNameLst>
                                      </p:cBhvr>
                                      <p:tavLst>
                                        <p:tav tm="0">
                                          <p:val>
                                            <p:strVal val="ppt_w"/>
                                          </p:val>
                                        </p:tav>
                                        <p:tav tm="100000">
                                          <p:val>
                                            <p:fltVal val="0"/>
                                          </p:val>
                                        </p:tav>
                                      </p:tavLst>
                                    </p:anim>
                                    <p:anim calcmode="lin" valueType="num">
                                      <p:cBhvr>
                                        <p:cTn id="93" dur="1000"/>
                                        <p:tgtEl>
                                          <p:spTgt spid="32"/>
                                        </p:tgtEl>
                                        <p:attrNameLst>
                                          <p:attrName>ppt_h</p:attrName>
                                        </p:attrNameLst>
                                      </p:cBhvr>
                                      <p:tavLst>
                                        <p:tav tm="0">
                                          <p:val>
                                            <p:strVal val="ppt_h"/>
                                          </p:val>
                                        </p:tav>
                                        <p:tav tm="100000">
                                          <p:val>
                                            <p:fltVal val="0"/>
                                          </p:val>
                                        </p:tav>
                                      </p:tavLst>
                                    </p:anim>
                                    <p:anim calcmode="lin" valueType="num">
                                      <p:cBhvr>
                                        <p:cTn id="94" dur="1000"/>
                                        <p:tgtEl>
                                          <p:spTgt spid="32"/>
                                        </p:tgtEl>
                                        <p:attrNameLst>
                                          <p:attrName>style.rotation</p:attrName>
                                        </p:attrNameLst>
                                      </p:cBhvr>
                                      <p:tavLst>
                                        <p:tav tm="0">
                                          <p:val>
                                            <p:fltVal val="0"/>
                                          </p:val>
                                        </p:tav>
                                        <p:tav tm="100000">
                                          <p:val>
                                            <p:fltVal val="90"/>
                                          </p:val>
                                        </p:tav>
                                      </p:tavLst>
                                    </p:anim>
                                    <p:animEffect transition="out" filter="fade">
                                      <p:cBhvr>
                                        <p:cTn id="95" dur="1000"/>
                                        <p:tgtEl>
                                          <p:spTgt spid="32"/>
                                        </p:tgtEl>
                                      </p:cBhvr>
                                    </p:animEffect>
                                    <p:set>
                                      <p:cBhvr>
                                        <p:cTn id="96" dur="1" fill="hold">
                                          <p:stCondLst>
                                            <p:cond delay="999"/>
                                          </p:stCondLst>
                                        </p:cTn>
                                        <p:tgtEl>
                                          <p:spTgt spid="32"/>
                                        </p:tgtEl>
                                        <p:attrNameLst>
                                          <p:attrName>style.visibility</p:attrName>
                                        </p:attrNameLst>
                                      </p:cBhvr>
                                      <p:to>
                                        <p:strVal val="hidden"/>
                                      </p:to>
                                    </p:set>
                                  </p:childTnLst>
                                </p:cTn>
                              </p:par>
                              <p:par>
                                <p:cTn id="97" presetID="31" presetClass="exit" presetSubtype="0" fill="hold" grpId="1" nodeType="withEffect">
                                  <p:stCondLst>
                                    <p:cond delay="0"/>
                                  </p:stCondLst>
                                  <p:childTnLst>
                                    <p:anim calcmode="lin" valueType="num">
                                      <p:cBhvr>
                                        <p:cTn id="98" dur="1000"/>
                                        <p:tgtEl>
                                          <p:spTgt spid="10"/>
                                        </p:tgtEl>
                                        <p:attrNameLst>
                                          <p:attrName>ppt_w</p:attrName>
                                        </p:attrNameLst>
                                      </p:cBhvr>
                                      <p:tavLst>
                                        <p:tav tm="0">
                                          <p:val>
                                            <p:strVal val="ppt_w"/>
                                          </p:val>
                                        </p:tav>
                                        <p:tav tm="100000">
                                          <p:val>
                                            <p:fltVal val="0"/>
                                          </p:val>
                                        </p:tav>
                                      </p:tavLst>
                                    </p:anim>
                                    <p:anim calcmode="lin" valueType="num">
                                      <p:cBhvr>
                                        <p:cTn id="99" dur="1000"/>
                                        <p:tgtEl>
                                          <p:spTgt spid="10"/>
                                        </p:tgtEl>
                                        <p:attrNameLst>
                                          <p:attrName>ppt_h</p:attrName>
                                        </p:attrNameLst>
                                      </p:cBhvr>
                                      <p:tavLst>
                                        <p:tav tm="0">
                                          <p:val>
                                            <p:strVal val="ppt_h"/>
                                          </p:val>
                                        </p:tav>
                                        <p:tav tm="100000">
                                          <p:val>
                                            <p:fltVal val="0"/>
                                          </p:val>
                                        </p:tav>
                                      </p:tavLst>
                                    </p:anim>
                                    <p:anim calcmode="lin" valueType="num">
                                      <p:cBhvr>
                                        <p:cTn id="100" dur="1000"/>
                                        <p:tgtEl>
                                          <p:spTgt spid="10"/>
                                        </p:tgtEl>
                                        <p:attrNameLst>
                                          <p:attrName>style.rotation</p:attrName>
                                        </p:attrNameLst>
                                      </p:cBhvr>
                                      <p:tavLst>
                                        <p:tav tm="0">
                                          <p:val>
                                            <p:fltVal val="0"/>
                                          </p:val>
                                        </p:tav>
                                        <p:tav tm="100000">
                                          <p:val>
                                            <p:fltVal val="90"/>
                                          </p:val>
                                        </p:tav>
                                      </p:tavLst>
                                    </p:anim>
                                    <p:animEffect transition="out" filter="fade">
                                      <p:cBhvr>
                                        <p:cTn id="101" dur="1000"/>
                                        <p:tgtEl>
                                          <p:spTgt spid="10"/>
                                        </p:tgtEl>
                                      </p:cBhvr>
                                    </p:animEffect>
                                    <p:set>
                                      <p:cBhvr>
                                        <p:cTn id="102" dur="1" fill="hold">
                                          <p:stCondLst>
                                            <p:cond delay="999"/>
                                          </p:stCondLst>
                                        </p:cTn>
                                        <p:tgtEl>
                                          <p:spTgt spid="10"/>
                                        </p:tgtEl>
                                        <p:attrNameLst>
                                          <p:attrName>style.visibility</p:attrName>
                                        </p:attrNameLst>
                                      </p:cBhvr>
                                      <p:to>
                                        <p:strVal val="hidden"/>
                                      </p:to>
                                    </p:set>
                                  </p:childTnLst>
                                </p:cTn>
                              </p:par>
                              <p:par>
                                <p:cTn id="103" presetID="31" presetClass="exit" presetSubtype="0" fill="hold" grpId="1" nodeType="withEffect">
                                  <p:stCondLst>
                                    <p:cond delay="0"/>
                                  </p:stCondLst>
                                  <p:childTnLst>
                                    <p:anim calcmode="lin" valueType="num">
                                      <p:cBhvr>
                                        <p:cTn id="104" dur="1000"/>
                                        <p:tgtEl>
                                          <p:spTgt spid="11"/>
                                        </p:tgtEl>
                                        <p:attrNameLst>
                                          <p:attrName>ppt_w</p:attrName>
                                        </p:attrNameLst>
                                      </p:cBhvr>
                                      <p:tavLst>
                                        <p:tav tm="0">
                                          <p:val>
                                            <p:strVal val="ppt_w"/>
                                          </p:val>
                                        </p:tav>
                                        <p:tav tm="100000">
                                          <p:val>
                                            <p:fltVal val="0"/>
                                          </p:val>
                                        </p:tav>
                                      </p:tavLst>
                                    </p:anim>
                                    <p:anim calcmode="lin" valueType="num">
                                      <p:cBhvr>
                                        <p:cTn id="105" dur="1000"/>
                                        <p:tgtEl>
                                          <p:spTgt spid="11"/>
                                        </p:tgtEl>
                                        <p:attrNameLst>
                                          <p:attrName>ppt_h</p:attrName>
                                        </p:attrNameLst>
                                      </p:cBhvr>
                                      <p:tavLst>
                                        <p:tav tm="0">
                                          <p:val>
                                            <p:strVal val="ppt_h"/>
                                          </p:val>
                                        </p:tav>
                                        <p:tav tm="100000">
                                          <p:val>
                                            <p:fltVal val="0"/>
                                          </p:val>
                                        </p:tav>
                                      </p:tavLst>
                                    </p:anim>
                                    <p:anim calcmode="lin" valueType="num">
                                      <p:cBhvr>
                                        <p:cTn id="106" dur="1000"/>
                                        <p:tgtEl>
                                          <p:spTgt spid="11"/>
                                        </p:tgtEl>
                                        <p:attrNameLst>
                                          <p:attrName>style.rotation</p:attrName>
                                        </p:attrNameLst>
                                      </p:cBhvr>
                                      <p:tavLst>
                                        <p:tav tm="0">
                                          <p:val>
                                            <p:fltVal val="0"/>
                                          </p:val>
                                        </p:tav>
                                        <p:tav tm="100000">
                                          <p:val>
                                            <p:fltVal val="90"/>
                                          </p:val>
                                        </p:tav>
                                      </p:tavLst>
                                    </p:anim>
                                    <p:animEffect transition="out" filter="fade">
                                      <p:cBhvr>
                                        <p:cTn id="107" dur="1000"/>
                                        <p:tgtEl>
                                          <p:spTgt spid="11"/>
                                        </p:tgtEl>
                                      </p:cBhvr>
                                    </p:animEffect>
                                    <p:set>
                                      <p:cBhvr>
                                        <p:cTn id="108" dur="1" fill="hold">
                                          <p:stCondLst>
                                            <p:cond delay="999"/>
                                          </p:stCondLst>
                                        </p:cTn>
                                        <p:tgtEl>
                                          <p:spTgt spid="11"/>
                                        </p:tgtEl>
                                        <p:attrNameLst>
                                          <p:attrName>style.visibility</p:attrName>
                                        </p:attrNameLst>
                                      </p:cBhvr>
                                      <p:to>
                                        <p:strVal val="hidden"/>
                                      </p:to>
                                    </p:set>
                                  </p:childTnLst>
                                </p:cTn>
                              </p:par>
                              <p:par>
                                <p:cTn id="109" presetID="31" presetClass="exit" presetSubtype="0" fill="hold" grpId="1" nodeType="withEffect">
                                  <p:stCondLst>
                                    <p:cond delay="0"/>
                                  </p:stCondLst>
                                  <p:childTnLst>
                                    <p:anim calcmode="lin" valueType="num">
                                      <p:cBhvr>
                                        <p:cTn id="110" dur="1000"/>
                                        <p:tgtEl>
                                          <p:spTgt spid="12"/>
                                        </p:tgtEl>
                                        <p:attrNameLst>
                                          <p:attrName>ppt_w</p:attrName>
                                        </p:attrNameLst>
                                      </p:cBhvr>
                                      <p:tavLst>
                                        <p:tav tm="0">
                                          <p:val>
                                            <p:strVal val="ppt_w"/>
                                          </p:val>
                                        </p:tav>
                                        <p:tav tm="100000">
                                          <p:val>
                                            <p:fltVal val="0"/>
                                          </p:val>
                                        </p:tav>
                                      </p:tavLst>
                                    </p:anim>
                                    <p:anim calcmode="lin" valueType="num">
                                      <p:cBhvr>
                                        <p:cTn id="111" dur="1000"/>
                                        <p:tgtEl>
                                          <p:spTgt spid="12"/>
                                        </p:tgtEl>
                                        <p:attrNameLst>
                                          <p:attrName>ppt_h</p:attrName>
                                        </p:attrNameLst>
                                      </p:cBhvr>
                                      <p:tavLst>
                                        <p:tav tm="0">
                                          <p:val>
                                            <p:strVal val="ppt_h"/>
                                          </p:val>
                                        </p:tav>
                                        <p:tav tm="100000">
                                          <p:val>
                                            <p:fltVal val="0"/>
                                          </p:val>
                                        </p:tav>
                                      </p:tavLst>
                                    </p:anim>
                                    <p:anim calcmode="lin" valueType="num">
                                      <p:cBhvr>
                                        <p:cTn id="112" dur="1000"/>
                                        <p:tgtEl>
                                          <p:spTgt spid="12"/>
                                        </p:tgtEl>
                                        <p:attrNameLst>
                                          <p:attrName>style.rotation</p:attrName>
                                        </p:attrNameLst>
                                      </p:cBhvr>
                                      <p:tavLst>
                                        <p:tav tm="0">
                                          <p:val>
                                            <p:fltVal val="0"/>
                                          </p:val>
                                        </p:tav>
                                        <p:tav tm="100000">
                                          <p:val>
                                            <p:fltVal val="90"/>
                                          </p:val>
                                        </p:tav>
                                      </p:tavLst>
                                    </p:anim>
                                    <p:animEffect transition="out" filter="fade">
                                      <p:cBhvr>
                                        <p:cTn id="113" dur="1000"/>
                                        <p:tgtEl>
                                          <p:spTgt spid="12"/>
                                        </p:tgtEl>
                                      </p:cBhvr>
                                    </p:animEffect>
                                    <p:set>
                                      <p:cBhvr>
                                        <p:cTn id="114" dur="1" fill="hold">
                                          <p:stCondLst>
                                            <p:cond delay="999"/>
                                          </p:stCondLst>
                                        </p:cTn>
                                        <p:tgtEl>
                                          <p:spTgt spid="12"/>
                                        </p:tgtEl>
                                        <p:attrNameLst>
                                          <p:attrName>style.visibility</p:attrName>
                                        </p:attrNameLst>
                                      </p:cBhvr>
                                      <p:to>
                                        <p:strVal val="hidden"/>
                                      </p:to>
                                    </p:set>
                                  </p:childTnLst>
                                </p:cTn>
                              </p:par>
                              <p:par>
                                <p:cTn id="115" presetID="31" presetClass="exit" presetSubtype="0" fill="hold" grpId="1" nodeType="withEffect">
                                  <p:stCondLst>
                                    <p:cond delay="0"/>
                                  </p:stCondLst>
                                  <p:childTnLst>
                                    <p:anim calcmode="lin" valueType="num">
                                      <p:cBhvr>
                                        <p:cTn id="116" dur="1000"/>
                                        <p:tgtEl>
                                          <p:spTgt spid="13"/>
                                        </p:tgtEl>
                                        <p:attrNameLst>
                                          <p:attrName>ppt_w</p:attrName>
                                        </p:attrNameLst>
                                      </p:cBhvr>
                                      <p:tavLst>
                                        <p:tav tm="0">
                                          <p:val>
                                            <p:strVal val="ppt_w"/>
                                          </p:val>
                                        </p:tav>
                                        <p:tav tm="100000">
                                          <p:val>
                                            <p:fltVal val="0"/>
                                          </p:val>
                                        </p:tav>
                                      </p:tavLst>
                                    </p:anim>
                                    <p:anim calcmode="lin" valueType="num">
                                      <p:cBhvr>
                                        <p:cTn id="117" dur="1000"/>
                                        <p:tgtEl>
                                          <p:spTgt spid="13"/>
                                        </p:tgtEl>
                                        <p:attrNameLst>
                                          <p:attrName>ppt_h</p:attrName>
                                        </p:attrNameLst>
                                      </p:cBhvr>
                                      <p:tavLst>
                                        <p:tav tm="0">
                                          <p:val>
                                            <p:strVal val="ppt_h"/>
                                          </p:val>
                                        </p:tav>
                                        <p:tav tm="100000">
                                          <p:val>
                                            <p:fltVal val="0"/>
                                          </p:val>
                                        </p:tav>
                                      </p:tavLst>
                                    </p:anim>
                                    <p:anim calcmode="lin" valueType="num">
                                      <p:cBhvr>
                                        <p:cTn id="118" dur="1000"/>
                                        <p:tgtEl>
                                          <p:spTgt spid="13"/>
                                        </p:tgtEl>
                                        <p:attrNameLst>
                                          <p:attrName>style.rotation</p:attrName>
                                        </p:attrNameLst>
                                      </p:cBhvr>
                                      <p:tavLst>
                                        <p:tav tm="0">
                                          <p:val>
                                            <p:fltVal val="0"/>
                                          </p:val>
                                        </p:tav>
                                        <p:tav tm="100000">
                                          <p:val>
                                            <p:fltVal val="90"/>
                                          </p:val>
                                        </p:tav>
                                      </p:tavLst>
                                    </p:anim>
                                    <p:animEffect transition="out" filter="fade">
                                      <p:cBhvr>
                                        <p:cTn id="119" dur="1000"/>
                                        <p:tgtEl>
                                          <p:spTgt spid="13"/>
                                        </p:tgtEl>
                                      </p:cBhvr>
                                    </p:animEffect>
                                    <p:set>
                                      <p:cBhvr>
                                        <p:cTn id="120" dur="1" fill="hold">
                                          <p:stCondLst>
                                            <p:cond delay="999"/>
                                          </p:stCondLst>
                                        </p:cTn>
                                        <p:tgtEl>
                                          <p:spTgt spid="13"/>
                                        </p:tgtEl>
                                        <p:attrNameLst>
                                          <p:attrName>style.visibility</p:attrName>
                                        </p:attrNameLst>
                                      </p:cBhvr>
                                      <p:to>
                                        <p:strVal val="hidden"/>
                                      </p:to>
                                    </p:set>
                                  </p:childTnLst>
                                </p:cTn>
                              </p:par>
                              <p:par>
                                <p:cTn id="121" presetID="31" presetClass="exit" presetSubtype="0" fill="hold" grpId="1" nodeType="withEffect">
                                  <p:stCondLst>
                                    <p:cond delay="0"/>
                                  </p:stCondLst>
                                  <p:childTnLst>
                                    <p:anim calcmode="lin" valueType="num">
                                      <p:cBhvr>
                                        <p:cTn id="122" dur="1000"/>
                                        <p:tgtEl>
                                          <p:spTgt spid="14"/>
                                        </p:tgtEl>
                                        <p:attrNameLst>
                                          <p:attrName>ppt_w</p:attrName>
                                        </p:attrNameLst>
                                      </p:cBhvr>
                                      <p:tavLst>
                                        <p:tav tm="0">
                                          <p:val>
                                            <p:strVal val="ppt_w"/>
                                          </p:val>
                                        </p:tav>
                                        <p:tav tm="100000">
                                          <p:val>
                                            <p:fltVal val="0"/>
                                          </p:val>
                                        </p:tav>
                                      </p:tavLst>
                                    </p:anim>
                                    <p:anim calcmode="lin" valueType="num">
                                      <p:cBhvr>
                                        <p:cTn id="123" dur="1000"/>
                                        <p:tgtEl>
                                          <p:spTgt spid="14"/>
                                        </p:tgtEl>
                                        <p:attrNameLst>
                                          <p:attrName>ppt_h</p:attrName>
                                        </p:attrNameLst>
                                      </p:cBhvr>
                                      <p:tavLst>
                                        <p:tav tm="0">
                                          <p:val>
                                            <p:strVal val="ppt_h"/>
                                          </p:val>
                                        </p:tav>
                                        <p:tav tm="100000">
                                          <p:val>
                                            <p:fltVal val="0"/>
                                          </p:val>
                                        </p:tav>
                                      </p:tavLst>
                                    </p:anim>
                                    <p:anim calcmode="lin" valueType="num">
                                      <p:cBhvr>
                                        <p:cTn id="124" dur="1000"/>
                                        <p:tgtEl>
                                          <p:spTgt spid="14"/>
                                        </p:tgtEl>
                                        <p:attrNameLst>
                                          <p:attrName>style.rotation</p:attrName>
                                        </p:attrNameLst>
                                      </p:cBhvr>
                                      <p:tavLst>
                                        <p:tav tm="0">
                                          <p:val>
                                            <p:fltVal val="0"/>
                                          </p:val>
                                        </p:tav>
                                        <p:tav tm="100000">
                                          <p:val>
                                            <p:fltVal val="90"/>
                                          </p:val>
                                        </p:tav>
                                      </p:tavLst>
                                    </p:anim>
                                    <p:animEffect transition="out" filter="fade">
                                      <p:cBhvr>
                                        <p:cTn id="125" dur="1000"/>
                                        <p:tgtEl>
                                          <p:spTgt spid="14"/>
                                        </p:tgtEl>
                                      </p:cBhvr>
                                    </p:animEffect>
                                    <p:set>
                                      <p:cBhvr>
                                        <p:cTn id="126" dur="1" fill="hold">
                                          <p:stCondLst>
                                            <p:cond delay="999"/>
                                          </p:stCondLst>
                                        </p:cTn>
                                        <p:tgtEl>
                                          <p:spTgt spid="14"/>
                                        </p:tgtEl>
                                        <p:attrNameLst>
                                          <p:attrName>style.visibility</p:attrName>
                                        </p:attrNameLst>
                                      </p:cBhvr>
                                      <p:to>
                                        <p:strVal val="hidden"/>
                                      </p:to>
                                    </p:set>
                                  </p:childTnLst>
                                </p:cTn>
                              </p:par>
                              <p:par>
                                <p:cTn id="127" presetID="31" presetClass="exit" presetSubtype="0" fill="hold" grpId="1" nodeType="withEffect">
                                  <p:stCondLst>
                                    <p:cond delay="0"/>
                                  </p:stCondLst>
                                  <p:childTnLst>
                                    <p:anim calcmode="lin" valueType="num">
                                      <p:cBhvr>
                                        <p:cTn id="128" dur="1000"/>
                                        <p:tgtEl>
                                          <p:spTgt spid="15"/>
                                        </p:tgtEl>
                                        <p:attrNameLst>
                                          <p:attrName>ppt_w</p:attrName>
                                        </p:attrNameLst>
                                      </p:cBhvr>
                                      <p:tavLst>
                                        <p:tav tm="0">
                                          <p:val>
                                            <p:strVal val="ppt_w"/>
                                          </p:val>
                                        </p:tav>
                                        <p:tav tm="100000">
                                          <p:val>
                                            <p:fltVal val="0"/>
                                          </p:val>
                                        </p:tav>
                                      </p:tavLst>
                                    </p:anim>
                                    <p:anim calcmode="lin" valueType="num">
                                      <p:cBhvr>
                                        <p:cTn id="129" dur="1000"/>
                                        <p:tgtEl>
                                          <p:spTgt spid="15"/>
                                        </p:tgtEl>
                                        <p:attrNameLst>
                                          <p:attrName>ppt_h</p:attrName>
                                        </p:attrNameLst>
                                      </p:cBhvr>
                                      <p:tavLst>
                                        <p:tav tm="0">
                                          <p:val>
                                            <p:strVal val="ppt_h"/>
                                          </p:val>
                                        </p:tav>
                                        <p:tav tm="100000">
                                          <p:val>
                                            <p:fltVal val="0"/>
                                          </p:val>
                                        </p:tav>
                                      </p:tavLst>
                                    </p:anim>
                                    <p:anim calcmode="lin" valueType="num">
                                      <p:cBhvr>
                                        <p:cTn id="130" dur="1000"/>
                                        <p:tgtEl>
                                          <p:spTgt spid="15"/>
                                        </p:tgtEl>
                                        <p:attrNameLst>
                                          <p:attrName>style.rotation</p:attrName>
                                        </p:attrNameLst>
                                      </p:cBhvr>
                                      <p:tavLst>
                                        <p:tav tm="0">
                                          <p:val>
                                            <p:fltVal val="0"/>
                                          </p:val>
                                        </p:tav>
                                        <p:tav tm="100000">
                                          <p:val>
                                            <p:fltVal val="90"/>
                                          </p:val>
                                        </p:tav>
                                      </p:tavLst>
                                    </p:anim>
                                    <p:animEffect transition="out" filter="fade">
                                      <p:cBhvr>
                                        <p:cTn id="131" dur="1000"/>
                                        <p:tgtEl>
                                          <p:spTgt spid="15"/>
                                        </p:tgtEl>
                                      </p:cBhvr>
                                    </p:animEffect>
                                    <p:set>
                                      <p:cBhvr>
                                        <p:cTn id="132" dur="1" fill="hold">
                                          <p:stCondLst>
                                            <p:cond delay="999"/>
                                          </p:stCondLst>
                                        </p:cTn>
                                        <p:tgtEl>
                                          <p:spTgt spid="15"/>
                                        </p:tgtEl>
                                        <p:attrNameLst>
                                          <p:attrName>style.visibility</p:attrName>
                                        </p:attrNameLst>
                                      </p:cBhvr>
                                      <p:to>
                                        <p:strVal val="hidden"/>
                                      </p:to>
                                    </p:set>
                                  </p:childTnLst>
                                </p:cTn>
                              </p:par>
                              <p:par>
                                <p:cTn id="133" presetID="31" presetClass="exit" presetSubtype="0" fill="hold" grpId="1" nodeType="withEffect">
                                  <p:stCondLst>
                                    <p:cond delay="0"/>
                                  </p:stCondLst>
                                  <p:childTnLst>
                                    <p:anim calcmode="lin" valueType="num">
                                      <p:cBhvr>
                                        <p:cTn id="134" dur="1000"/>
                                        <p:tgtEl>
                                          <p:spTgt spid="16"/>
                                        </p:tgtEl>
                                        <p:attrNameLst>
                                          <p:attrName>ppt_w</p:attrName>
                                        </p:attrNameLst>
                                      </p:cBhvr>
                                      <p:tavLst>
                                        <p:tav tm="0">
                                          <p:val>
                                            <p:strVal val="ppt_w"/>
                                          </p:val>
                                        </p:tav>
                                        <p:tav tm="100000">
                                          <p:val>
                                            <p:fltVal val="0"/>
                                          </p:val>
                                        </p:tav>
                                      </p:tavLst>
                                    </p:anim>
                                    <p:anim calcmode="lin" valueType="num">
                                      <p:cBhvr>
                                        <p:cTn id="135" dur="1000"/>
                                        <p:tgtEl>
                                          <p:spTgt spid="16"/>
                                        </p:tgtEl>
                                        <p:attrNameLst>
                                          <p:attrName>ppt_h</p:attrName>
                                        </p:attrNameLst>
                                      </p:cBhvr>
                                      <p:tavLst>
                                        <p:tav tm="0">
                                          <p:val>
                                            <p:strVal val="ppt_h"/>
                                          </p:val>
                                        </p:tav>
                                        <p:tav tm="100000">
                                          <p:val>
                                            <p:fltVal val="0"/>
                                          </p:val>
                                        </p:tav>
                                      </p:tavLst>
                                    </p:anim>
                                    <p:anim calcmode="lin" valueType="num">
                                      <p:cBhvr>
                                        <p:cTn id="136" dur="1000"/>
                                        <p:tgtEl>
                                          <p:spTgt spid="16"/>
                                        </p:tgtEl>
                                        <p:attrNameLst>
                                          <p:attrName>style.rotation</p:attrName>
                                        </p:attrNameLst>
                                      </p:cBhvr>
                                      <p:tavLst>
                                        <p:tav tm="0">
                                          <p:val>
                                            <p:fltVal val="0"/>
                                          </p:val>
                                        </p:tav>
                                        <p:tav tm="100000">
                                          <p:val>
                                            <p:fltVal val="90"/>
                                          </p:val>
                                        </p:tav>
                                      </p:tavLst>
                                    </p:anim>
                                    <p:animEffect transition="out" filter="fade">
                                      <p:cBhvr>
                                        <p:cTn id="137" dur="1000"/>
                                        <p:tgtEl>
                                          <p:spTgt spid="16"/>
                                        </p:tgtEl>
                                      </p:cBhvr>
                                    </p:animEffect>
                                    <p:set>
                                      <p:cBhvr>
                                        <p:cTn id="138" dur="1" fill="hold">
                                          <p:stCondLst>
                                            <p:cond delay="999"/>
                                          </p:stCondLst>
                                        </p:cTn>
                                        <p:tgtEl>
                                          <p:spTgt spid="16"/>
                                        </p:tgtEl>
                                        <p:attrNameLst>
                                          <p:attrName>style.visibility</p:attrName>
                                        </p:attrNameLst>
                                      </p:cBhvr>
                                      <p:to>
                                        <p:strVal val="hidden"/>
                                      </p:to>
                                    </p:set>
                                  </p:childTnLst>
                                </p:cTn>
                              </p:par>
                              <p:par>
                                <p:cTn id="139" presetID="31" presetClass="exit" presetSubtype="0" fill="hold" grpId="1" nodeType="withEffect">
                                  <p:stCondLst>
                                    <p:cond delay="0"/>
                                  </p:stCondLst>
                                  <p:childTnLst>
                                    <p:anim calcmode="lin" valueType="num">
                                      <p:cBhvr>
                                        <p:cTn id="140" dur="1000"/>
                                        <p:tgtEl>
                                          <p:spTgt spid="17"/>
                                        </p:tgtEl>
                                        <p:attrNameLst>
                                          <p:attrName>ppt_w</p:attrName>
                                        </p:attrNameLst>
                                      </p:cBhvr>
                                      <p:tavLst>
                                        <p:tav tm="0">
                                          <p:val>
                                            <p:strVal val="ppt_w"/>
                                          </p:val>
                                        </p:tav>
                                        <p:tav tm="100000">
                                          <p:val>
                                            <p:fltVal val="0"/>
                                          </p:val>
                                        </p:tav>
                                      </p:tavLst>
                                    </p:anim>
                                    <p:anim calcmode="lin" valueType="num">
                                      <p:cBhvr>
                                        <p:cTn id="141" dur="1000"/>
                                        <p:tgtEl>
                                          <p:spTgt spid="17"/>
                                        </p:tgtEl>
                                        <p:attrNameLst>
                                          <p:attrName>ppt_h</p:attrName>
                                        </p:attrNameLst>
                                      </p:cBhvr>
                                      <p:tavLst>
                                        <p:tav tm="0">
                                          <p:val>
                                            <p:strVal val="ppt_h"/>
                                          </p:val>
                                        </p:tav>
                                        <p:tav tm="100000">
                                          <p:val>
                                            <p:fltVal val="0"/>
                                          </p:val>
                                        </p:tav>
                                      </p:tavLst>
                                    </p:anim>
                                    <p:anim calcmode="lin" valueType="num">
                                      <p:cBhvr>
                                        <p:cTn id="142" dur="1000"/>
                                        <p:tgtEl>
                                          <p:spTgt spid="17"/>
                                        </p:tgtEl>
                                        <p:attrNameLst>
                                          <p:attrName>style.rotation</p:attrName>
                                        </p:attrNameLst>
                                      </p:cBhvr>
                                      <p:tavLst>
                                        <p:tav tm="0">
                                          <p:val>
                                            <p:fltVal val="0"/>
                                          </p:val>
                                        </p:tav>
                                        <p:tav tm="100000">
                                          <p:val>
                                            <p:fltVal val="90"/>
                                          </p:val>
                                        </p:tav>
                                      </p:tavLst>
                                    </p:anim>
                                    <p:animEffect transition="out" filter="fade">
                                      <p:cBhvr>
                                        <p:cTn id="143" dur="1000"/>
                                        <p:tgtEl>
                                          <p:spTgt spid="17"/>
                                        </p:tgtEl>
                                      </p:cBhvr>
                                    </p:animEffect>
                                    <p:set>
                                      <p:cBhvr>
                                        <p:cTn id="144" dur="1" fill="hold">
                                          <p:stCondLst>
                                            <p:cond delay="999"/>
                                          </p:stCondLst>
                                        </p:cTn>
                                        <p:tgtEl>
                                          <p:spTgt spid="17"/>
                                        </p:tgtEl>
                                        <p:attrNameLst>
                                          <p:attrName>style.visibility</p:attrName>
                                        </p:attrNameLst>
                                      </p:cBhvr>
                                      <p:to>
                                        <p:strVal val="hidden"/>
                                      </p:to>
                                    </p:set>
                                  </p:childTnLst>
                                </p:cTn>
                              </p:par>
                              <p:par>
                                <p:cTn id="145" presetID="31" presetClass="exit" presetSubtype="0" fill="hold" grpId="1" nodeType="withEffect">
                                  <p:stCondLst>
                                    <p:cond delay="0"/>
                                  </p:stCondLst>
                                  <p:childTnLst>
                                    <p:anim calcmode="lin" valueType="num">
                                      <p:cBhvr>
                                        <p:cTn id="146" dur="1000"/>
                                        <p:tgtEl>
                                          <p:spTgt spid="18"/>
                                        </p:tgtEl>
                                        <p:attrNameLst>
                                          <p:attrName>ppt_w</p:attrName>
                                        </p:attrNameLst>
                                      </p:cBhvr>
                                      <p:tavLst>
                                        <p:tav tm="0">
                                          <p:val>
                                            <p:strVal val="ppt_w"/>
                                          </p:val>
                                        </p:tav>
                                        <p:tav tm="100000">
                                          <p:val>
                                            <p:fltVal val="0"/>
                                          </p:val>
                                        </p:tav>
                                      </p:tavLst>
                                    </p:anim>
                                    <p:anim calcmode="lin" valueType="num">
                                      <p:cBhvr>
                                        <p:cTn id="147" dur="1000"/>
                                        <p:tgtEl>
                                          <p:spTgt spid="18"/>
                                        </p:tgtEl>
                                        <p:attrNameLst>
                                          <p:attrName>ppt_h</p:attrName>
                                        </p:attrNameLst>
                                      </p:cBhvr>
                                      <p:tavLst>
                                        <p:tav tm="0">
                                          <p:val>
                                            <p:strVal val="ppt_h"/>
                                          </p:val>
                                        </p:tav>
                                        <p:tav tm="100000">
                                          <p:val>
                                            <p:fltVal val="0"/>
                                          </p:val>
                                        </p:tav>
                                      </p:tavLst>
                                    </p:anim>
                                    <p:anim calcmode="lin" valueType="num">
                                      <p:cBhvr>
                                        <p:cTn id="148" dur="1000"/>
                                        <p:tgtEl>
                                          <p:spTgt spid="18"/>
                                        </p:tgtEl>
                                        <p:attrNameLst>
                                          <p:attrName>style.rotation</p:attrName>
                                        </p:attrNameLst>
                                      </p:cBhvr>
                                      <p:tavLst>
                                        <p:tav tm="0">
                                          <p:val>
                                            <p:fltVal val="0"/>
                                          </p:val>
                                        </p:tav>
                                        <p:tav tm="100000">
                                          <p:val>
                                            <p:fltVal val="90"/>
                                          </p:val>
                                        </p:tav>
                                      </p:tavLst>
                                    </p:anim>
                                    <p:animEffect transition="out" filter="fade">
                                      <p:cBhvr>
                                        <p:cTn id="149" dur="1000"/>
                                        <p:tgtEl>
                                          <p:spTgt spid="18"/>
                                        </p:tgtEl>
                                      </p:cBhvr>
                                    </p:animEffect>
                                    <p:set>
                                      <p:cBhvr>
                                        <p:cTn id="150" dur="1" fill="hold">
                                          <p:stCondLst>
                                            <p:cond delay="999"/>
                                          </p:stCondLst>
                                        </p:cTn>
                                        <p:tgtEl>
                                          <p:spTgt spid="18"/>
                                        </p:tgtEl>
                                        <p:attrNameLst>
                                          <p:attrName>style.visibility</p:attrName>
                                        </p:attrNameLst>
                                      </p:cBhvr>
                                      <p:to>
                                        <p:strVal val="hidden"/>
                                      </p:to>
                                    </p:set>
                                  </p:childTnLst>
                                </p:cTn>
                              </p:par>
                              <p:par>
                                <p:cTn id="151" presetID="31" presetClass="exit" presetSubtype="0" fill="hold" grpId="1" nodeType="withEffect">
                                  <p:stCondLst>
                                    <p:cond delay="0"/>
                                  </p:stCondLst>
                                  <p:childTnLst>
                                    <p:anim calcmode="lin" valueType="num">
                                      <p:cBhvr>
                                        <p:cTn id="152" dur="1000"/>
                                        <p:tgtEl>
                                          <p:spTgt spid="20"/>
                                        </p:tgtEl>
                                        <p:attrNameLst>
                                          <p:attrName>ppt_w</p:attrName>
                                        </p:attrNameLst>
                                      </p:cBhvr>
                                      <p:tavLst>
                                        <p:tav tm="0">
                                          <p:val>
                                            <p:strVal val="ppt_w"/>
                                          </p:val>
                                        </p:tav>
                                        <p:tav tm="100000">
                                          <p:val>
                                            <p:fltVal val="0"/>
                                          </p:val>
                                        </p:tav>
                                      </p:tavLst>
                                    </p:anim>
                                    <p:anim calcmode="lin" valueType="num">
                                      <p:cBhvr>
                                        <p:cTn id="153" dur="1000"/>
                                        <p:tgtEl>
                                          <p:spTgt spid="20"/>
                                        </p:tgtEl>
                                        <p:attrNameLst>
                                          <p:attrName>ppt_h</p:attrName>
                                        </p:attrNameLst>
                                      </p:cBhvr>
                                      <p:tavLst>
                                        <p:tav tm="0">
                                          <p:val>
                                            <p:strVal val="ppt_h"/>
                                          </p:val>
                                        </p:tav>
                                        <p:tav tm="100000">
                                          <p:val>
                                            <p:fltVal val="0"/>
                                          </p:val>
                                        </p:tav>
                                      </p:tavLst>
                                    </p:anim>
                                    <p:anim calcmode="lin" valueType="num">
                                      <p:cBhvr>
                                        <p:cTn id="154" dur="1000"/>
                                        <p:tgtEl>
                                          <p:spTgt spid="20"/>
                                        </p:tgtEl>
                                        <p:attrNameLst>
                                          <p:attrName>style.rotation</p:attrName>
                                        </p:attrNameLst>
                                      </p:cBhvr>
                                      <p:tavLst>
                                        <p:tav tm="0">
                                          <p:val>
                                            <p:fltVal val="0"/>
                                          </p:val>
                                        </p:tav>
                                        <p:tav tm="100000">
                                          <p:val>
                                            <p:fltVal val="90"/>
                                          </p:val>
                                        </p:tav>
                                      </p:tavLst>
                                    </p:anim>
                                    <p:animEffect transition="out" filter="fade">
                                      <p:cBhvr>
                                        <p:cTn id="155" dur="1000"/>
                                        <p:tgtEl>
                                          <p:spTgt spid="20"/>
                                        </p:tgtEl>
                                      </p:cBhvr>
                                    </p:animEffect>
                                    <p:set>
                                      <p:cBhvr>
                                        <p:cTn id="156" dur="1" fill="hold">
                                          <p:stCondLst>
                                            <p:cond delay="999"/>
                                          </p:stCondLst>
                                        </p:cTn>
                                        <p:tgtEl>
                                          <p:spTgt spid="20"/>
                                        </p:tgtEl>
                                        <p:attrNameLst>
                                          <p:attrName>style.visibility</p:attrName>
                                        </p:attrNameLst>
                                      </p:cBhvr>
                                      <p:to>
                                        <p:strVal val="hidden"/>
                                      </p:to>
                                    </p:set>
                                  </p:childTnLst>
                                </p:cTn>
                              </p:par>
                              <p:par>
                                <p:cTn id="157" presetID="31" presetClass="exit" presetSubtype="0" fill="hold" grpId="1" nodeType="withEffect">
                                  <p:stCondLst>
                                    <p:cond delay="0"/>
                                  </p:stCondLst>
                                  <p:childTnLst>
                                    <p:anim calcmode="lin" valueType="num">
                                      <p:cBhvr>
                                        <p:cTn id="158" dur="1000"/>
                                        <p:tgtEl>
                                          <p:spTgt spid="21"/>
                                        </p:tgtEl>
                                        <p:attrNameLst>
                                          <p:attrName>ppt_w</p:attrName>
                                        </p:attrNameLst>
                                      </p:cBhvr>
                                      <p:tavLst>
                                        <p:tav tm="0">
                                          <p:val>
                                            <p:strVal val="ppt_w"/>
                                          </p:val>
                                        </p:tav>
                                        <p:tav tm="100000">
                                          <p:val>
                                            <p:fltVal val="0"/>
                                          </p:val>
                                        </p:tav>
                                      </p:tavLst>
                                    </p:anim>
                                    <p:anim calcmode="lin" valueType="num">
                                      <p:cBhvr>
                                        <p:cTn id="159" dur="1000"/>
                                        <p:tgtEl>
                                          <p:spTgt spid="21"/>
                                        </p:tgtEl>
                                        <p:attrNameLst>
                                          <p:attrName>ppt_h</p:attrName>
                                        </p:attrNameLst>
                                      </p:cBhvr>
                                      <p:tavLst>
                                        <p:tav tm="0">
                                          <p:val>
                                            <p:strVal val="ppt_h"/>
                                          </p:val>
                                        </p:tav>
                                        <p:tav tm="100000">
                                          <p:val>
                                            <p:fltVal val="0"/>
                                          </p:val>
                                        </p:tav>
                                      </p:tavLst>
                                    </p:anim>
                                    <p:anim calcmode="lin" valueType="num">
                                      <p:cBhvr>
                                        <p:cTn id="160" dur="1000"/>
                                        <p:tgtEl>
                                          <p:spTgt spid="21"/>
                                        </p:tgtEl>
                                        <p:attrNameLst>
                                          <p:attrName>style.rotation</p:attrName>
                                        </p:attrNameLst>
                                      </p:cBhvr>
                                      <p:tavLst>
                                        <p:tav tm="0">
                                          <p:val>
                                            <p:fltVal val="0"/>
                                          </p:val>
                                        </p:tav>
                                        <p:tav tm="100000">
                                          <p:val>
                                            <p:fltVal val="90"/>
                                          </p:val>
                                        </p:tav>
                                      </p:tavLst>
                                    </p:anim>
                                    <p:animEffect transition="out" filter="fade">
                                      <p:cBhvr>
                                        <p:cTn id="161" dur="1000"/>
                                        <p:tgtEl>
                                          <p:spTgt spid="21"/>
                                        </p:tgtEl>
                                      </p:cBhvr>
                                    </p:animEffect>
                                    <p:set>
                                      <p:cBhvr>
                                        <p:cTn id="162" dur="1" fill="hold">
                                          <p:stCondLst>
                                            <p:cond delay="999"/>
                                          </p:stCondLst>
                                        </p:cTn>
                                        <p:tgtEl>
                                          <p:spTgt spid="21"/>
                                        </p:tgtEl>
                                        <p:attrNameLst>
                                          <p:attrName>style.visibility</p:attrName>
                                        </p:attrNameLst>
                                      </p:cBhvr>
                                      <p:to>
                                        <p:strVal val="hidden"/>
                                      </p:to>
                                    </p:set>
                                  </p:childTnLst>
                                </p:cTn>
                              </p:par>
                              <p:par>
                                <p:cTn id="163" presetID="31" presetClass="exit" presetSubtype="0" fill="hold" grpId="1" nodeType="withEffect">
                                  <p:stCondLst>
                                    <p:cond delay="0"/>
                                  </p:stCondLst>
                                  <p:childTnLst>
                                    <p:anim calcmode="lin" valueType="num">
                                      <p:cBhvr>
                                        <p:cTn id="164" dur="1000"/>
                                        <p:tgtEl>
                                          <p:spTgt spid="22"/>
                                        </p:tgtEl>
                                        <p:attrNameLst>
                                          <p:attrName>ppt_w</p:attrName>
                                        </p:attrNameLst>
                                      </p:cBhvr>
                                      <p:tavLst>
                                        <p:tav tm="0">
                                          <p:val>
                                            <p:strVal val="ppt_w"/>
                                          </p:val>
                                        </p:tav>
                                        <p:tav tm="100000">
                                          <p:val>
                                            <p:fltVal val="0"/>
                                          </p:val>
                                        </p:tav>
                                      </p:tavLst>
                                    </p:anim>
                                    <p:anim calcmode="lin" valueType="num">
                                      <p:cBhvr>
                                        <p:cTn id="165" dur="1000"/>
                                        <p:tgtEl>
                                          <p:spTgt spid="22"/>
                                        </p:tgtEl>
                                        <p:attrNameLst>
                                          <p:attrName>ppt_h</p:attrName>
                                        </p:attrNameLst>
                                      </p:cBhvr>
                                      <p:tavLst>
                                        <p:tav tm="0">
                                          <p:val>
                                            <p:strVal val="ppt_h"/>
                                          </p:val>
                                        </p:tav>
                                        <p:tav tm="100000">
                                          <p:val>
                                            <p:fltVal val="0"/>
                                          </p:val>
                                        </p:tav>
                                      </p:tavLst>
                                    </p:anim>
                                    <p:anim calcmode="lin" valueType="num">
                                      <p:cBhvr>
                                        <p:cTn id="166" dur="1000"/>
                                        <p:tgtEl>
                                          <p:spTgt spid="22"/>
                                        </p:tgtEl>
                                        <p:attrNameLst>
                                          <p:attrName>style.rotation</p:attrName>
                                        </p:attrNameLst>
                                      </p:cBhvr>
                                      <p:tavLst>
                                        <p:tav tm="0">
                                          <p:val>
                                            <p:fltVal val="0"/>
                                          </p:val>
                                        </p:tav>
                                        <p:tav tm="100000">
                                          <p:val>
                                            <p:fltVal val="90"/>
                                          </p:val>
                                        </p:tav>
                                      </p:tavLst>
                                    </p:anim>
                                    <p:animEffect transition="out" filter="fade">
                                      <p:cBhvr>
                                        <p:cTn id="167" dur="1000"/>
                                        <p:tgtEl>
                                          <p:spTgt spid="22"/>
                                        </p:tgtEl>
                                      </p:cBhvr>
                                    </p:animEffect>
                                    <p:set>
                                      <p:cBhvr>
                                        <p:cTn id="168" dur="1" fill="hold">
                                          <p:stCondLst>
                                            <p:cond delay="999"/>
                                          </p:stCondLst>
                                        </p:cTn>
                                        <p:tgtEl>
                                          <p:spTgt spid="22"/>
                                        </p:tgtEl>
                                        <p:attrNameLst>
                                          <p:attrName>style.visibility</p:attrName>
                                        </p:attrNameLst>
                                      </p:cBhvr>
                                      <p:to>
                                        <p:strVal val="hidden"/>
                                      </p:to>
                                    </p:set>
                                  </p:childTnLst>
                                </p:cTn>
                              </p:par>
                              <p:par>
                                <p:cTn id="169" presetID="31" presetClass="exit" presetSubtype="0" fill="hold" grpId="1" nodeType="withEffect">
                                  <p:stCondLst>
                                    <p:cond delay="0"/>
                                  </p:stCondLst>
                                  <p:childTnLst>
                                    <p:anim calcmode="lin" valueType="num">
                                      <p:cBhvr>
                                        <p:cTn id="170" dur="1000"/>
                                        <p:tgtEl>
                                          <p:spTgt spid="24"/>
                                        </p:tgtEl>
                                        <p:attrNameLst>
                                          <p:attrName>ppt_w</p:attrName>
                                        </p:attrNameLst>
                                      </p:cBhvr>
                                      <p:tavLst>
                                        <p:tav tm="0">
                                          <p:val>
                                            <p:strVal val="ppt_w"/>
                                          </p:val>
                                        </p:tav>
                                        <p:tav tm="100000">
                                          <p:val>
                                            <p:fltVal val="0"/>
                                          </p:val>
                                        </p:tav>
                                      </p:tavLst>
                                    </p:anim>
                                    <p:anim calcmode="lin" valueType="num">
                                      <p:cBhvr>
                                        <p:cTn id="171" dur="1000"/>
                                        <p:tgtEl>
                                          <p:spTgt spid="24"/>
                                        </p:tgtEl>
                                        <p:attrNameLst>
                                          <p:attrName>ppt_h</p:attrName>
                                        </p:attrNameLst>
                                      </p:cBhvr>
                                      <p:tavLst>
                                        <p:tav tm="0">
                                          <p:val>
                                            <p:strVal val="ppt_h"/>
                                          </p:val>
                                        </p:tav>
                                        <p:tav tm="100000">
                                          <p:val>
                                            <p:fltVal val="0"/>
                                          </p:val>
                                        </p:tav>
                                      </p:tavLst>
                                    </p:anim>
                                    <p:anim calcmode="lin" valueType="num">
                                      <p:cBhvr>
                                        <p:cTn id="172" dur="1000"/>
                                        <p:tgtEl>
                                          <p:spTgt spid="24"/>
                                        </p:tgtEl>
                                        <p:attrNameLst>
                                          <p:attrName>style.rotation</p:attrName>
                                        </p:attrNameLst>
                                      </p:cBhvr>
                                      <p:tavLst>
                                        <p:tav tm="0">
                                          <p:val>
                                            <p:fltVal val="0"/>
                                          </p:val>
                                        </p:tav>
                                        <p:tav tm="100000">
                                          <p:val>
                                            <p:fltVal val="90"/>
                                          </p:val>
                                        </p:tav>
                                      </p:tavLst>
                                    </p:anim>
                                    <p:animEffect transition="out" filter="fade">
                                      <p:cBhvr>
                                        <p:cTn id="173" dur="1000"/>
                                        <p:tgtEl>
                                          <p:spTgt spid="24"/>
                                        </p:tgtEl>
                                      </p:cBhvr>
                                    </p:animEffect>
                                    <p:set>
                                      <p:cBhvr>
                                        <p:cTn id="174" dur="1" fill="hold">
                                          <p:stCondLst>
                                            <p:cond delay="999"/>
                                          </p:stCondLst>
                                        </p:cTn>
                                        <p:tgtEl>
                                          <p:spTgt spid="24"/>
                                        </p:tgtEl>
                                        <p:attrNameLst>
                                          <p:attrName>style.visibility</p:attrName>
                                        </p:attrNameLst>
                                      </p:cBhvr>
                                      <p:to>
                                        <p:strVal val="hidden"/>
                                      </p:to>
                                    </p:se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grpId="0" nodeType="clickEffect">
                                  <p:stCondLst>
                                    <p:cond delay="0"/>
                                  </p:stCondLst>
                                  <p:childTnLst>
                                    <p:set>
                                      <p:cBhvr>
                                        <p:cTn id="178" dur="1" fill="hold">
                                          <p:stCondLst>
                                            <p:cond delay="0"/>
                                          </p:stCondLst>
                                        </p:cTn>
                                        <p:tgtEl>
                                          <p:spTgt spid="2"/>
                                        </p:tgtEl>
                                        <p:attrNameLst>
                                          <p:attrName>style.visibility</p:attrName>
                                        </p:attrNameLst>
                                      </p:cBhvr>
                                      <p:to>
                                        <p:strVal val="visible"/>
                                      </p:to>
                                    </p:set>
                                    <p:animEffect transition="in" filter="fade">
                                      <p:cBhvr>
                                        <p:cTn id="179" dur="500"/>
                                        <p:tgtEl>
                                          <p:spTgt spid="2"/>
                                        </p:tgtEl>
                                      </p:cBhvr>
                                    </p:animEffect>
                                  </p:childTnLst>
                                </p:cTn>
                              </p:par>
                              <p:par>
                                <p:cTn id="180" presetID="31" presetClass="exit" presetSubtype="0" fill="hold" grpId="1" nodeType="withEffect">
                                  <p:stCondLst>
                                    <p:cond delay="0"/>
                                  </p:stCondLst>
                                  <p:childTnLst>
                                    <p:anim calcmode="lin" valueType="num">
                                      <p:cBhvr>
                                        <p:cTn id="181" dur="1000"/>
                                        <p:tgtEl>
                                          <p:spTgt spid="2"/>
                                        </p:tgtEl>
                                        <p:attrNameLst>
                                          <p:attrName>ppt_w</p:attrName>
                                        </p:attrNameLst>
                                      </p:cBhvr>
                                      <p:tavLst>
                                        <p:tav tm="0">
                                          <p:val>
                                            <p:strVal val="ppt_w"/>
                                          </p:val>
                                        </p:tav>
                                        <p:tav tm="100000">
                                          <p:val>
                                            <p:fltVal val="0"/>
                                          </p:val>
                                        </p:tav>
                                      </p:tavLst>
                                    </p:anim>
                                    <p:anim calcmode="lin" valueType="num">
                                      <p:cBhvr>
                                        <p:cTn id="182" dur="1000"/>
                                        <p:tgtEl>
                                          <p:spTgt spid="2"/>
                                        </p:tgtEl>
                                        <p:attrNameLst>
                                          <p:attrName>ppt_h</p:attrName>
                                        </p:attrNameLst>
                                      </p:cBhvr>
                                      <p:tavLst>
                                        <p:tav tm="0">
                                          <p:val>
                                            <p:strVal val="ppt_h"/>
                                          </p:val>
                                        </p:tav>
                                        <p:tav tm="100000">
                                          <p:val>
                                            <p:fltVal val="0"/>
                                          </p:val>
                                        </p:tav>
                                      </p:tavLst>
                                    </p:anim>
                                    <p:anim calcmode="lin" valueType="num">
                                      <p:cBhvr>
                                        <p:cTn id="183" dur="1000"/>
                                        <p:tgtEl>
                                          <p:spTgt spid="2"/>
                                        </p:tgtEl>
                                        <p:attrNameLst>
                                          <p:attrName>style.rotation</p:attrName>
                                        </p:attrNameLst>
                                      </p:cBhvr>
                                      <p:tavLst>
                                        <p:tav tm="0">
                                          <p:val>
                                            <p:fltVal val="0"/>
                                          </p:val>
                                        </p:tav>
                                        <p:tav tm="100000">
                                          <p:val>
                                            <p:fltVal val="90"/>
                                          </p:val>
                                        </p:tav>
                                      </p:tavLst>
                                    </p:anim>
                                    <p:animEffect transition="out" filter="fade">
                                      <p:cBhvr>
                                        <p:cTn id="184" dur="1000"/>
                                        <p:tgtEl>
                                          <p:spTgt spid="2"/>
                                        </p:tgtEl>
                                      </p:cBhvr>
                                    </p:animEffect>
                                    <p:set>
                                      <p:cBhvr>
                                        <p:cTn id="185"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p:bldP spid="19" grpId="1"/>
      <p:bldP spid="32" grpId="0"/>
      <p:bldP spid="32" grpId="1"/>
      <p:bldP spid="10" grpId="0"/>
      <p:bldP spid="10" grpId="1"/>
      <p:bldP spid="11" grpId="0"/>
      <p:bldP spid="11" grpId="1"/>
      <p:bldP spid="12" grpId="0"/>
      <p:bldP spid="12" grpId="1"/>
      <p:bldP spid="13" grpId="0"/>
      <p:bldP spid="13" grpId="1"/>
      <p:bldP spid="14" grpId="0"/>
      <p:bldP spid="14" grpId="1"/>
      <p:bldP spid="15" grpId="0"/>
      <p:bldP spid="15" grpId="1"/>
      <p:bldP spid="16" grpId="0"/>
      <p:bldP spid="16" grpId="1"/>
      <p:bldP spid="17" grpId="0"/>
      <p:bldP spid="17" grpId="1"/>
      <p:bldP spid="18" grpId="0"/>
      <p:bldP spid="18" grpId="1"/>
      <p:bldP spid="20" grpId="0"/>
      <p:bldP spid="20" grpId="1"/>
      <p:bldP spid="21" grpId="0"/>
      <p:bldP spid="21" grpId="1"/>
      <p:bldP spid="22" grpId="0"/>
      <p:bldP spid="22" grpId="1"/>
      <p:bldP spid="24" grpId="0"/>
      <p:bldP spid="24" grpId="1"/>
      <p:bldP spid="2" grpId="0"/>
      <p:bldP spid="2" grpId="1"/>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22860" y="461863"/>
            <a:ext cx="8929718" cy="396938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algn="l" defTabSz="914400" rtl="0" eaLnBrk="1" fontAlgn="base" latinLnBrk="0" hangingPunct="1">
              <a:lnSpc>
                <a:spcPct val="15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楷体" panose="02010609060101010101" pitchFamily="49" charset="-122"/>
                <a:ea typeface="楷体" panose="02010609060101010101" pitchFamily="49" charset="-122"/>
                <a:cs typeface="Arial" panose="020B0604020202020204" pitchFamily="34" charset="0"/>
              </a:rPr>
              <a:t>  </a:t>
            </a:r>
            <a:r>
              <a:rPr kumimoji="0" lang="zh-CN" altLang="en-US" sz="28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参考答案：</a:t>
            </a:r>
            <a:endParaRPr kumimoji="0" lang="en-US" altLang="zh-CN" sz="2800" b="0"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endParaRPr>
          </a:p>
          <a:p>
            <a:pPr lvl="0">
              <a:lnSpc>
                <a:spcPct val="150000"/>
              </a:lnSpc>
            </a:pPr>
            <a:r>
              <a:rPr lang="zh-CN" altLang="en-US" sz="2800" dirty="0" smtClean="0">
                <a:solidFill>
                  <a:srgbClr val="333333"/>
                </a:solidFill>
                <a:latin typeface="楷体" panose="02010609060101010101" pitchFamily="49" charset="-122"/>
                <a:ea typeface="楷体" panose="02010609060101010101" pitchFamily="49" charset="-122"/>
                <a:cs typeface="Arial" panose="020B0604020202020204" pitchFamily="34" charset="0"/>
              </a:rPr>
              <a:t>   </a:t>
            </a:r>
            <a:r>
              <a:rPr lang="zh-CN" altLang="en-US" sz="2800" b="1" dirty="0" smtClean="0">
                <a:solidFill>
                  <a:schemeClr val="tx1"/>
                </a:solidFill>
                <a:latin typeface="楷体" panose="02010609060101010101" pitchFamily="49" charset="-122"/>
                <a:ea typeface="楷体" panose="02010609060101010101" pitchFamily="49" charset="-122"/>
                <a:cs typeface="Arial" panose="020B0604020202020204" pitchFamily="34" charset="0"/>
              </a:rPr>
              <a:t>游泳本领高 上夜校读书   掩护李大叔 </a:t>
            </a:r>
            <a:endParaRPr lang="en-US" altLang="zh-CN" sz="2800" b="1" dirty="0" smtClean="0">
              <a:solidFill>
                <a:schemeClr val="tx1"/>
              </a:solidFill>
              <a:latin typeface="楷体" panose="02010609060101010101" pitchFamily="49" charset="-122"/>
              <a:ea typeface="楷体" panose="02010609060101010101" pitchFamily="49" charset="-122"/>
              <a:cs typeface="Arial" panose="020B0604020202020204" pitchFamily="34" charset="0"/>
            </a:endParaRPr>
          </a:p>
          <a:p>
            <a:pPr>
              <a:lnSpc>
                <a:spcPct val="150000"/>
              </a:lnSpc>
            </a:pPr>
            <a:r>
              <a:rPr lang="zh-CN" altLang="en-US" sz="2800" b="1" dirty="0" smtClean="0">
                <a:solidFill>
                  <a:schemeClr val="tx1"/>
                </a:solidFill>
                <a:latin typeface="楷体" panose="02010609060101010101" pitchFamily="49" charset="-122"/>
                <a:ea typeface="楷体" panose="02010609060101010101" pitchFamily="49" charset="-122"/>
                <a:cs typeface="Arial" panose="020B0604020202020204" pitchFamily="34" charset="0"/>
              </a:rPr>
              <a:t>   勇（智）斗鬼子  脱险归来</a:t>
            </a:r>
            <a:endParaRPr lang="en-US" altLang="zh-CN" sz="2800" b="1" dirty="0" smtClean="0">
              <a:solidFill>
                <a:schemeClr val="tx1"/>
              </a:solidFill>
              <a:latin typeface="楷体" panose="02010609060101010101" pitchFamily="49" charset="-122"/>
              <a:ea typeface="楷体" panose="02010609060101010101" pitchFamily="49" charset="-122"/>
              <a:cs typeface="Arial" panose="020B0604020202020204" pitchFamily="34" charset="0"/>
            </a:endParaRPr>
          </a:p>
          <a:p>
            <a:pPr>
              <a:lnSpc>
                <a:spcPct val="150000"/>
              </a:lnSpc>
            </a:pPr>
            <a:r>
              <a:rPr lang="zh-CN" altLang="en-US" sz="2800" b="1" dirty="0" smtClean="0">
                <a:latin typeface="楷体" panose="02010609060101010101" pitchFamily="49" charset="-122"/>
                <a:ea typeface="楷体" panose="02010609060101010101" pitchFamily="49" charset="-122"/>
              </a:rPr>
              <a:t>主要内容：</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小英雄雨来</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主要讲了抗日战争时期，晋察冀边区的少年雨来，为了掩护交通员李大叔，机智地与鬼子展开斗争，最后机智逃生的故事。</a:t>
            </a:r>
            <a:endParaRPr lang="zh-CN" altLang="en-US"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0417"/>
                                        </p:tgtEl>
                                        <p:attrNameLst>
                                          <p:attrName>style.visibility</p:attrName>
                                        </p:attrNameLst>
                                      </p:cBhvr>
                                      <p:to>
                                        <p:strVal val="visible"/>
                                      </p:to>
                                    </p:set>
                                    <p:animEffect transition="in" filter="fade">
                                      <p:cBhvr>
                                        <p:cTn id="7" dur="1000"/>
                                        <p:tgtEl>
                                          <p:spTgt spid="60417"/>
                                        </p:tgtEl>
                                      </p:cBhvr>
                                    </p:animEffect>
                                    <p:anim calcmode="lin" valueType="num">
                                      <p:cBhvr>
                                        <p:cTn id="8" dur="1000" fill="hold"/>
                                        <p:tgtEl>
                                          <p:spTgt spid="60417"/>
                                        </p:tgtEl>
                                        <p:attrNameLst>
                                          <p:attrName>ppt_x</p:attrName>
                                        </p:attrNameLst>
                                      </p:cBhvr>
                                      <p:tavLst>
                                        <p:tav tm="0">
                                          <p:val>
                                            <p:strVal val="#ppt_x"/>
                                          </p:val>
                                        </p:tav>
                                        <p:tav tm="100000">
                                          <p:val>
                                            <p:strVal val="#ppt_x"/>
                                          </p:val>
                                        </p:tav>
                                      </p:tavLst>
                                    </p:anim>
                                    <p:anim calcmode="lin" valueType="num">
                                      <p:cBhvr>
                                        <p:cTn id="9" dur="900" decel="100000" fill="hold"/>
                                        <p:tgtEl>
                                          <p:spTgt spid="604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04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TextBox 2"/>
          <p:cNvSpPr txBox="1"/>
          <p:nvPr/>
        </p:nvSpPr>
        <p:spPr>
          <a:xfrm>
            <a:off x="428596" y="642924"/>
            <a:ext cx="7959258" cy="954107"/>
          </a:xfrm>
          <a:prstGeom prst="rect">
            <a:avLst/>
          </a:prstGeom>
          <a:noFill/>
          <a:ln w="9525">
            <a:noFill/>
          </a:ln>
        </p:spPr>
        <p:txBody>
          <a:bodyPr wrap="square">
            <a:spAutoFit/>
          </a:bodyPr>
          <a:lstStyle/>
          <a:p>
            <a:pPr>
              <a:buFont typeface="Wingdings" panose="05000000000000000000" pitchFamily="2" charset="2"/>
              <a:buChar char="l"/>
            </a:pPr>
            <a:r>
              <a:rPr lang="zh-CN" altLang="en-US" sz="2800" b="1" dirty="0" smtClean="0">
                <a:latin typeface="楷体" panose="02010609060101010101" pitchFamily="49" charset="-122"/>
                <a:ea typeface="楷体" panose="02010609060101010101" pitchFamily="49" charset="-122"/>
              </a:rPr>
              <a:t>课文中多次写到还乡河的景色，找出来读一读，再说说这样写有什么作用。</a:t>
            </a:r>
          </a:p>
        </p:txBody>
      </p:sp>
      <p:sp>
        <p:nvSpPr>
          <p:cNvPr id="10" name="Rectangle 1"/>
          <p:cNvSpPr>
            <a:spLocks noChangeArrowheads="1"/>
          </p:cNvSpPr>
          <p:nvPr/>
        </p:nvSpPr>
        <p:spPr bwMode="auto">
          <a:xfrm>
            <a:off x="214282" y="2034957"/>
            <a:ext cx="8286808" cy="2677656"/>
          </a:xfrm>
          <a:prstGeom prst="rect">
            <a:avLst/>
          </a:prstGeom>
          <a:noFill/>
          <a:ln w="9525">
            <a:noFill/>
            <a:miter lim="800000"/>
          </a:ln>
          <a:effectLst/>
        </p:spPr>
        <p:txBody>
          <a:bodyPr vert="horz" wrap="square" lIns="91440" tIns="45720" rIns="91440" bIns="45720" numCol="1" anchor="ctr" anchorCtr="0" compatLnSpc="1">
            <a:spAutoFit/>
          </a:bodyPr>
          <a:lstStyle/>
          <a:p>
            <a:pPr indent="304800"/>
            <a:r>
              <a:rPr kumimoji="0" lang="en-US" altLang="zh-CN" sz="2400" b="0"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  </a:t>
            </a:r>
            <a:r>
              <a:rPr kumimoji="0" lang="zh-CN" altLang="en-US" sz="24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思路点拨：</a:t>
            </a:r>
            <a:r>
              <a:rPr lang="zh-CN" altLang="en-US" sz="24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作者三次描写了还乡河的景色。 第一处是在第一自然段：河边有个小村庄。芦花开的时候，远远望去，黄绿色的芦苇上好像盖了一层厚厚的白雪。第二处在雨来牺牲以后：蓝蓝的天上飘着的浮云像一块一块红绸子，映在还乡河上，像开了一大朵一大朵鸡冠花。苇塘的芦花被风吹起来，在上面飘飘悠悠地飞着。第三处在最后一部分：还乡河静静的，河水打着旋涡哗哗地向下流去。</a:t>
            </a:r>
            <a:endParaRPr kumimoji="0" lang="zh-CN" sz="2400" b="1"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900" decel="100000" fill="hold"/>
                                        <p:tgtEl>
                                          <p:spTgt spid="1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10" grpId="0" bldLvl="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0" y="527547"/>
            <a:ext cx="8929718" cy="375348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algn="l" defTabSz="914400" rtl="0" eaLnBrk="1" fontAlgn="base" latinLnBrk="0" hangingPunct="1">
              <a:lnSpc>
                <a:spcPct val="15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楷体" panose="02010609060101010101" pitchFamily="49" charset="-122"/>
                <a:ea typeface="楷体" panose="02010609060101010101" pitchFamily="49" charset="-122"/>
                <a:cs typeface="Arial" panose="020B0604020202020204" pitchFamily="34" charset="0"/>
              </a:rPr>
              <a:t>  </a:t>
            </a:r>
            <a:r>
              <a:rPr kumimoji="0" lang="zh-CN" altLang="en-US" sz="28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rPr>
              <a:t>参考答案：</a:t>
            </a:r>
            <a:endParaRPr kumimoji="0" lang="en-US" altLang="zh-CN" sz="28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Arial" panose="020B0604020202020204" pitchFamily="34" charset="0"/>
            </a:endParaRPr>
          </a:p>
          <a:p>
            <a:pPr lvl="0"/>
            <a:r>
              <a:rPr lang="zh-CN" altLang="en-US" sz="2800" b="1" dirty="0" smtClean="0">
                <a:solidFill>
                  <a:srgbClr val="333333"/>
                </a:solidFill>
                <a:latin typeface="楷体" panose="02010609060101010101" pitchFamily="49" charset="-122"/>
                <a:ea typeface="楷体" panose="02010609060101010101" pitchFamily="49" charset="-122"/>
                <a:cs typeface="Arial" panose="020B0604020202020204" pitchFamily="34" charset="0"/>
              </a:rPr>
              <a:t>   </a:t>
            </a:r>
            <a:r>
              <a:rPr lang="zh-CN" altLang="en-US" sz="2800" b="1" dirty="0" smtClean="0">
                <a:solidFill>
                  <a:schemeClr val="tx1"/>
                </a:solidFill>
                <a:latin typeface="楷体" panose="02010609060101010101" pitchFamily="49" charset="-122"/>
                <a:ea typeface="楷体" panose="02010609060101010101" pitchFamily="49" charset="-122"/>
                <a:cs typeface="Arial" panose="020B0604020202020204" pitchFamily="34" charset="0"/>
              </a:rPr>
              <a:t> 这样写是为了使小说中的人物形象更感人，情节更精彩，第一处描写还乡河，一是为了交代故事发生的地点；二是反映了雨来家乡的美丽可爱，反衬践踏家乡的日本侵略者的可恶。 第二处描写有三个作用：一是点明时间，承上启下；二是依然写出了家乡的美丽可爱；第三处还乡河上红色的红绸子和鸡冠花暗示着雨来死得伟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0417"/>
                                        </p:tgtEl>
                                        <p:attrNameLst>
                                          <p:attrName>style.visibility</p:attrName>
                                        </p:attrNameLst>
                                      </p:cBhvr>
                                      <p:to>
                                        <p:strVal val="visible"/>
                                      </p:to>
                                    </p:set>
                                    <p:animEffect transition="in" filter="fade">
                                      <p:cBhvr>
                                        <p:cTn id="7" dur="1000"/>
                                        <p:tgtEl>
                                          <p:spTgt spid="60417"/>
                                        </p:tgtEl>
                                      </p:cBhvr>
                                    </p:animEffect>
                                    <p:anim calcmode="lin" valueType="num">
                                      <p:cBhvr>
                                        <p:cTn id="8" dur="1000" fill="hold"/>
                                        <p:tgtEl>
                                          <p:spTgt spid="60417"/>
                                        </p:tgtEl>
                                        <p:attrNameLst>
                                          <p:attrName>ppt_x</p:attrName>
                                        </p:attrNameLst>
                                      </p:cBhvr>
                                      <p:tavLst>
                                        <p:tav tm="0">
                                          <p:val>
                                            <p:strVal val="#ppt_x"/>
                                          </p:val>
                                        </p:tav>
                                        <p:tav tm="100000">
                                          <p:val>
                                            <p:strVal val="#ppt_x"/>
                                          </p:val>
                                        </p:tav>
                                      </p:tavLst>
                                    </p:anim>
                                    <p:anim calcmode="lin" valueType="num">
                                      <p:cBhvr>
                                        <p:cTn id="9" dur="900" decel="100000" fill="hold"/>
                                        <p:tgtEl>
                                          <p:spTgt spid="6041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04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7"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9" name="内容占位符 2"/>
          <p:cNvSpPr txBox="1"/>
          <p:nvPr/>
        </p:nvSpPr>
        <p:spPr>
          <a:xfrm>
            <a:off x="857224" y="1357304"/>
            <a:ext cx="6643734" cy="1437640"/>
          </a:xfrm>
          <a:prstGeom prst="rect">
            <a:avLst/>
          </a:prstGeom>
          <a:noFill/>
          <a:ln w="9525">
            <a:noFill/>
          </a:ln>
        </p:spPr>
        <p:txBody>
          <a:bodyPr wrap="square" lIns="68580" tIns="34290" rIns="68580" bIns="34290">
            <a:spAutoFit/>
          </a:bodyPr>
          <a:lstStyle/>
          <a:p>
            <a:pPr marL="514350" indent="-514350" eaLnBrk="1" hangingPunct="1">
              <a:lnSpc>
                <a:spcPct val="150000"/>
              </a:lnSpc>
              <a:spcBef>
                <a:spcPts val="600"/>
              </a:spcBef>
              <a:buFont typeface="Calibri" panose="020F0502020204030204" charset="0"/>
              <a:buAutoNum type="arabicPeriod"/>
            </a:pPr>
            <a:r>
              <a:rPr lang="zh-CN" altLang="en-US" sz="2800" b="1" dirty="0">
                <a:latin typeface="楷体" panose="02010609060101010101" pitchFamily="49" charset="-122"/>
                <a:ea typeface="楷体" panose="02010609060101010101" pitchFamily="49" charset="-122"/>
              </a:rPr>
              <a:t>把</a:t>
            </a:r>
            <a:r>
              <a:rPr lang="zh-CN" altLang="en-US" sz="2800" b="1" dirty="0" smtClean="0">
                <a:latin typeface="楷体" panose="02010609060101010101" pitchFamily="49" charset="-122"/>
                <a:ea typeface="楷体" panose="02010609060101010101" pitchFamily="49" charset="-122"/>
              </a:rPr>
              <a:t>描写环境的句子</a:t>
            </a:r>
            <a:r>
              <a:rPr lang="zh-CN" altLang="en-US" sz="2800" b="1" dirty="0">
                <a:latin typeface="楷体" panose="02010609060101010101" pitchFamily="49" charset="-122"/>
                <a:ea typeface="楷体" panose="02010609060101010101" pitchFamily="49" charset="-122"/>
              </a:rPr>
              <a:t>抄下来。</a:t>
            </a:r>
          </a:p>
          <a:p>
            <a:pPr marL="514350" indent="-514350" eaLnBrk="1" hangingPunct="1">
              <a:lnSpc>
                <a:spcPct val="150000"/>
              </a:lnSpc>
              <a:spcBef>
                <a:spcPts val="600"/>
              </a:spcBef>
              <a:buFont typeface="Calibri" panose="020F0502020204030204" charset="0"/>
              <a:buAutoNum type="arabicPeriod"/>
            </a:pPr>
            <a:r>
              <a:rPr lang="zh-CN" altLang="en-US" sz="2800" b="1" dirty="0" smtClean="0">
                <a:latin typeface="楷体" panose="02010609060101010101" pitchFamily="49" charset="-122"/>
                <a:ea typeface="楷体" panose="02010609060101010101" pitchFamily="49" charset="-122"/>
              </a:rPr>
              <a:t>写一段话描写一下校园的环境。</a:t>
            </a:r>
            <a:endParaRPr lang="zh-CN" altLang="en-US" sz="2800" b="1" dirty="0">
              <a:latin typeface="楷体" panose="02010609060101010101" pitchFamily="49" charset="-122"/>
              <a:ea typeface="楷体" panose="02010609060101010101" pitchFamily="49" charset="-122"/>
            </a:endParaRPr>
          </a:p>
        </p:txBody>
      </p:sp>
      <p:sp>
        <p:nvSpPr>
          <p:cNvPr id="2" name="文本框 1"/>
          <p:cNvSpPr txBox="1"/>
          <p:nvPr/>
        </p:nvSpPr>
        <p:spPr>
          <a:xfrm>
            <a:off x="1000760" y="639604"/>
            <a:ext cx="2019300" cy="645160"/>
          </a:xfrm>
          <a:prstGeom prst="rect">
            <a:avLst/>
          </a:prstGeom>
          <a:noFill/>
        </p:spPr>
        <p:txBody>
          <a:bodyPr wrap="none" rtlCol="0" anchor="t">
            <a:spAutoFit/>
          </a:bodyPr>
          <a:lstStyle/>
          <a:p>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课后作业</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699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938" name="Picture 2" descr="https://timgsa.baidu.com/timg?image&amp;quality=80&amp;size=b9999_10000&amp;sec=1564479568749&amp;di=2c0936e1bd612dc0ce18aa1d77132981&amp;imgtype=0&amp;src=http%3A%2F%2Fimage.suning.cn%2Fuimg%2Fsop%2Fcommodity%2F111730646128990196269890_x.jpg"/>
          <p:cNvPicPr>
            <a:picLocks noChangeAspect="1" noChangeArrowheads="1"/>
          </p:cNvPicPr>
          <p:nvPr/>
        </p:nvPicPr>
        <p:blipFill>
          <a:blip r:embed="rId2" cstate="print">
            <a:duotone>
              <a:schemeClr val="accent2">
                <a:shade val="45000"/>
                <a:satMod val="135000"/>
              </a:schemeClr>
              <a:prstClr val="white"/>
            </a:duotone>
          </a:blip>
          <a:srcRect/>
          <a:stretch>
            <a:fillRect/>
          </a:stretch>
        </p:blipFill>
        <p:spPr bwMode="auto">
          <a:xfrm>
            <a:off x="142844" y="1214428"/>
            <a:ext cx="6667500" cy="3714753"/>
          </a:xfrm>
          <a:prstGeom prst="rect">
            <a:avLst/>
          </a:prstGeom>
          <a:noFill/>
          <a:effectLst>
            <a:softEdge rad="317500"/>
          </a:effectLst>
        </p:spPr>
      </p:pic>
      <p:sp>
        <p:nvSpPr>
          <p:cNvPr id="28" name="文本框 27"/>
          <p:cNvSpPr txBox="1"/>
          <p:nvPr/>
        </p:nvSpPr>
        <p:spPr>
          <a:xfrm>
            <a:off x="5143504" y="785800"/>
            <a:ext cx="785818"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niǔ</a:t>
            </a:r>
            <a:endParaRPr lang="en-US" altLang="zh-CN" sz="3200" dirty="0">
              <a:latin typeface="楷体_GB2312" panose="02010609030101010101" charset="-122"/>
              <a:ea typeface="楷体_GB2312" panose="02010609030101010101" charset="-122"/>
            </a:endParaRPr>
          </a:p>
        </p:txBody>
      </p:sp>
      <p:sp>
        <p:nvSpPr>
          <p:cNvPr id="31" name="矩形 30"/>
          <p:cNvSpPr/>
          <p:nvPr/>
        </p:nvSpPr>
        <p:spPr>
          <a:xfrm>
            <a:off x="4071934" y="857238"/>
            <a:ext cx="801208" cy="523220"/>
          </a:xfrm>
          <a:prstGeom prst="rect">
            <a:avLst/>
          </a:prstGeom>
        </p:spPr>
        <p:txBody>
          <a:bodyPr wrap="square">
            <a:spAutoFit/>
          </a:bodyPr>
          <a:lstStyle/>
          <a:p>
            <a:pPr lvl="0" eaLnBrk="0" hangingPunct="0">
              <a:defRPr/>
            </a:pPr>
            <a:r>
              <a:rPr lang="en-US" altLang="zh-CN" sz="2800" b="1" dirty="0" err="1" smtClean="0">
                <a:latin typeface="黑体" panose="02010609060101010101" charset="-122"/>
                <a:ea typeface="黑体" panose="02010609060101010101" charset="-122"/>
              </a:rPr>
              <a:t>jìn</a:t>
            </a:r>
            <a:endParaRPr kumimoji="0" lang="en-US" altLang="zh-CN" sz="2800" b="1" i="0" u="none" strike="noStrike" kern="1200" cap="none" spc="0" normalizeH="0" baseline="0" noProof="0" dirty="0">
              <a:ln>
                <a:noFill/>
              </a:ln>
              <a:effectLst/>
              <a:uLnTx/>
              <a:uFillTx/>
              <a:latin typeface="黑体" panose="02010609060101010101" charset="-122"/>
              <a:ea typeface="黑体" panose="02010609060101010101" charset="-122"/>
            </a:endParaRPr>
          </a:p>
        </p:txBody>
      </p:sp>
      <p:sp>
        <p:nvSpPr>
          <p:cNvPr id="47" name="文本框 46"/>
          <p:cNvSpPr txBox="1"/>
          <p:nvPr/>
        </p:nvSpPr>
        <p:spPr>
          <a:xfrm>
            <a:off x="991871" y="483518"/>
            <a:ext cx="1560195" cy="645160"/>
          </a:xfrm>
          <a:prstGeom prst="rect">
            <a:avLst/>
          </a:prstGeom>
          <a:noFill/>
          <a:ln w="9525">
            <a:noFill/>
          </a:ln>
        </p:spPr>
        <p:txBody>
          <a:bodyPr wrap="none">
            <a:spAutoFit/>
          </a:bodyPr>
          <a:lstStyle/>
          <a:p>
            <a:pPr algn="l" eaLnBrk="1" hangingPunct="1"/>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我会读</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sp>
        <p:nvSpPr>
          <p:cNvPr id="6" name="文本框 5"/>
          <p:cNvSpPr txBox="1"/>
          <p:nvPr/>
        </p:nvSpPr>
        <p:spPr>
          <a:xfrm>
            <a:off x="285720" y="1214428"/>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晋</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1285852" y="1214428"/>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扭</a:t>
            </a:r>
          </a:p>
        </p:txBody>
      </p:sp>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13" name="椭圆 12"/>
          <p:cNvSpPr/>
          <p:nvPr/>
        </p:nvSpPr>
        <p:spPr>
          <a:xfrm>
            <a:off x="538587" y="549290"/>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5" name="文本框 17"/>
          <p:cNvSpPr txBox="1"/>
          <p:nvPr/>
        </p:nvSpPr>
        <p:spPr>
          <a:xfrm>
            <a:off x="2214546" y="1214428"/>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码</a:t>
            </a:r>
          </a:p>
        </p:txBody>
      </p:sp>
      <p:sp>
        <p:nvSpPr>
          <p:cNvPr id="16" name="文本框 17"/>
          <p:cNvSpPr txBox="1"/>
          <p:nvPr/>
        </p:nvSpPr>
        <p:spPr>
          <a:xfrm>
            <a:off x="3214678" y="1214428"/>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囊</a:t>
            </a:r>
          </a:p>
        </p:txBody>
      </p:sp>
      <p:sp>
        <p:nvSpPr>
          <p:cNvPr id="37" name="文本框 27"/>
          <p:cNvSpPr txBox="1"/>
          <p:nvPr/>
        </p:nvSpPr>
        <p:spPr>
          <a:xfrm>
            <a:off x="7000892" y="857238"/>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nāng</a:t>
            </a:r>
            <a:endParaRPr lang="en-US" altLang="zh-CN" sz="3200" dirty="0">
              <a:latin typeface="楷体_GB2312" panose="02010609030101010101" charset="-122"/>
              <a:ea typeface="楷体_GB2312" panose="02010609030101010101" charset="-122"/>
            </a:endParaRPr>
          </a:p>
        </p:txBody>
      </p:sp>
      <p:sp>
        <p:nvSpPr>
          <p:cNvPr id="40" name="文本框 27"/>
          <p:cNvSpPr txBox="1"/>
          <p:nvPr/>
        </p:nvSpPr>
        <p:spPr>
          <a:xfrm>
            <a:off x="6072198" y="857238"/>
            <a:ext cx="785818"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mǎ</a:t>
            </a:r>
            <a:endParaRPr lang="en-US" altLang="zh-CN" sz="3200" dirty="0">
              <a:latin typeface="楷体_GB2312" panose="02010609030101010101" charset="-122"/>
              <a:ea typeface="楷体_GB2312" panose="02010609030101010101" charset="-122"/>
            </a:endParaRPr>
          </a:p>
        </p:txBody>
      </p:sp>
      <p:sp>
        <p:nvSpPr>
          <p:cNvPr id="20" name="文本框 5"/>
          <p:cNvSpPr txBox="1"/>
          <p:nvPr/>
        </p:nvSpPr>
        <p:spPr>
          <a:xfrm>
            <a:off x="285720" y="200024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姥</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21" name="文本框 17"/>
          <p:cNvSpPr txBox="1"/>
          <p:nvPr/>
        </p:nvSpPr>
        <p:spPr>
          <a:xfrm>
            <a:off x="1285852" y="200024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吧</a:t>
            </a:r>
          </a:p>
        </p:txBody>
      </p:sp>
      <p:sp>
        <p:nvSpPr>
          <p:cNvPr id="22" name="文本框 17"/>
          <p:cNvSpPr txBox="1"/>
          <p:nvPr/>
        </p:nvSpPr>
        <p:spPr>
          <a:xfrm>
            <a:off x="2214546" y="200024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塞</a:t>
            </a:r>
          </a:p>
        </p:txBody>
      </p:sp>
      <p:sp>
        <p:nvSpPr>
          <p:cNvPr id="23" name="文本框 17"/>
          <p:cNvSpPr txBox="1"/>
          <p:nvPr/>
        </p:nvSpPr>
        <p:spPr>
          <a:xfrm>
            <a:off x="3214678" y="200024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哇</a:t>
            </a:r>
          </a:p>
        </p:txBody>
      </p:sp>
      <p:sp>
        <p:nvSpPr>
          <p:cNvPr id="24" name="文本框 5"/>
          <p:cNvSpPr txBox="1"/>
          <p:nvPr/>
        </p:nvSpPr>
        <p:spPr>
          <a:xfrm>
            <a:off x="428596" y="271462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栓</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25" name="文本框 17"/>
          <p:cNvSpPr txBox="1"/>
          <p:nvPr/>
        </p:nvSpPr>
        <p:spPr>
          <a:xfrm>
            <a:off x="1428728" y="271462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捆</a:t>
            </a:r>
          </a:p>
        </p:txBody>
      </p:sp>
      <p:sp>
        <p:nvSpPr>
          <p:cNvPr id="26" name="文本框 17"/>
          <p:cNvSpPr txBox="1"/>
          <p:nvPr/>
        </p:nvSpPr>
        <p:spPr>
          <a:xfrm>
            <a:off x="2357422" y="271462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绑</a:t>
            </a:r>
          </a:p>
        </p:txBody>
      </p:sp>
      <p:sp>
        <p:nvSpPr>
          <p:cNvPr id="27" name="文本框 17"/>
          <p:cNvSpPr txBox="1"/>
          <p:nvPr/>
        </p:nvSpPr>
        <p:spPr>
          <a:xfrm>
            <a:off x="3357554" y="271462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劫</a:t>
            </a:r>
          </a:p>
        </p:txBody>
      </p:sp>
      <p:sp>
        <p:nvSpPr>
          <p:cNvPr id="29" name="文本框 5"/>
          <p:cNvSpPr txBox="1"/>
          <p:nvPr/>
        </p:nvSpPr>
        <p:spPr>
          <a:xfrm>
            <a:off x="428596" y="342900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枕</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30" name="文本框 17"/>
          <p:cNvSpPr txBox="1"/>
          <p:nvPr/>
        </p:nvSpPr>
        <p:spPr>
          <a:xfrm>
            <a:off x="1428728" y="342900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柜</a:t>
            </a:r>
          </a:p>
        </p:txBody>
      </p:sp>
      <p:sp>
        <p:nvSpPr>
          <p:cNvPr id="32" name="文本框 17"/>
          <p:cNvSpPr txBox="1"/>
          <p:nvPr/>
        </p:nvSpPr>
        <p:spPr>
          <a:xfrm>
            <a:off x="2357422" y="342900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呜</a:t>
            </a:r>
          </a:p>
        </p:txBody>
      </p:sp>
      <p:sp>
        <p:nvSpPr>
          <p:cNvPr id="33" name="文本框 17"/>
          <p:cNvSpPr txBox="1"/>
          <p:nvPr/>
        </p:nvSpPr>
        <p:spPr>
          <a:xfrm>
            <a:off x="3357554" y="3429006"/>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扒</a:t>
            </a:r>
          </a:p>
        </p:txBody>
      </p:sp>
      <p:sp>
        <p:nvSpPr>
          <p:cNvPr id="34" name="文本框 5"/>
          <p:cNvSpPr txBox="1"/>
          <p:nvPr/>
        </p:nvSpPr>
        <p:spPr>
          <a:xfrm>
            <a:off x="500034" y="4071948"/>
            <a:ext cx="699230" cy="707886"/>
          </a:xfrm>
          <a:prstGeom prst="rect">
            <a:avLst/>
          </a:prstGeom>
          <a:noFill/>
          <a:ln w="9525">
            <a:noFill/>
          </a:ln>
        </p:spPr>
        <p:txBody>
          <a:bodyPr wrap="none">
            <a:spAutoFit/>
          </a:bodyPr>
          <a:lstStyle/>
          <a:p>
            <a:pPr eaLnBrk="1" hangingPunct="1"/>
            <a:r>
              <a:rPr lang="zh-CN" altLang="en-US" sz="4000" b="1" dirty="0" smtClean="0">
                <a:solidFill>
                  <a:srgbClr val="FF0000"/>
                </a:solidFill>
                <a:latin typeface="楷体" panose="02010609060101010101" pitchFamily="49" charset="-122"/>
                <a:ea typeface="楷体" panose="02010609060101010101" pitchFamily="49" charset="-122"/>
              </a:rPr>
              <a:t>尸</a:t>
            </a:r>
            <a:endParaRPr lang="zh-CN" altLang="en-US" sz="4000" b="1" dirty="0">
              <a:solidFill>
                <a:srgbClr val="FF0000"/>
              </a:solidFill>
              <a:latin typeface="楷体" panose="02010609060101010101" pitchFamily="49" charset="-122"/>
              <a:ea typeface="楷体" panose="02010609060101010101" pitchFamily="49" charset="-122"/>
            </a:endParaRPr>
          </a:p>
        </p:txBody>
      </p:sp>
      <p:sp>
        <p:nvSpPr>
          <p:cNvPr id="48" name="文本框 27"/>
          <p:cNvSpPr txBox="1"/>
          <p:nvPr/>
        </p:nvSpPr>
        <p:spPr>
          <a:xfrm>
            <a:off x="3929058" y="1785932"/>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lǎo</a:t>
            </a:r>
            <a:endParaRPr lang="en-US" altLang="zh-CN" sz="3200" dirty="0">
              <a:latin typeface="楷体_GB2312" panose="02010609030101010101" charset="-122"/>
              <a:ea typeface="楷体_GB2312" panose="02010609030101010101" charset="-122"/>
            </a:endParaRPr>
          </a:p>
        </p:txBody>
      </p:sp>
      <p:sp>
        <p:nvSpPr>
          <p:cNvPr id="49" name="文本框 27"/>
          <p:cNvSpPr txBox="1"/>
          <p:nvPr/>
        </p:nvSpPr>
        <p:spPr>
          <a:xfrm>
            <a:off x="5143504" y="1785932"/>
            <a:ext cx="71438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bā</a:t>
            </a:r>
            <a:endParaRPr lang="en-US" altLang="zh-CN" sz="3200" dirty="0">
              <a:latin typeface="楷体_GB2312" panose="02010609030101010101" charset="-122"/>
              <a:ea typeface="楷体_GB2312" panose="02010609030101010101" charset="-122"/>
            </a:endParaRPr>
          </a:p>
        </p:txBody>
      </p:sp>
      <p:sp>
        <p:nvSpPr>
          <p:cNvPr id="50" name="文本框 27"/>
          <p:cNvSpPr txBox="1"/>
          <p:nvPr/>
        </p:nvSpPr>
        <p:spPr>
          <a:xfrm>
            <a:off x="6072198" y="1785932"/>
            <a:ext cx="857256"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sāi</a:t>
            </a:r>
            <a:endParaRPr lang="en-US" altLang="zh-CN" sz="3200" dirty="0">
              <a:latin typeface="楷体_GB2312" panose="02010609030101010101" charset="-122"/>
              <a:ea typeface="楷体_GB2312" panose="02010609030101010101" charset="-122"/>
            </a:endParaRPr>
          </a:p>
        </p:txBody>
      </p:sp>
      <p:sp>
        <p:nvSpPr>
          <p:cNvPr id="51" name="文本框 27"/>
          <p:cNvSpPr txBox="1"/>
          <p:nvPr/>
        </p:nvSpPr>
        <p:spPr>
          <a:xfrm>
            <a:off x="7143768" y="1785932"/>
            <a:ext cx="785818"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wā</a:t>
            </a:r>
            <a:endParaRPr lang="en-US" altLang="zh-CN" sz="3200" dirty="0">
              <a:latin typeface="楷体_GB2312" panose="02010609030101010101" charset="-122"/>
              <a:ea typeface="楷体_GB2312" panose="02010609030101010101" charset="-122"/>
            </a:endParaRPr>
          </a:p>
        </p:txBody>
      </p:sp>
      <p:sp>
        <p:nvSpPr>
          <p:cNvPr id="52" name="文本框 27"/>
          <p:cNvSpPr txBox="1"/>
          <p:nvPr/>
        </p:nvSpPr>
        <p:spPr>
          <a:xfrm>
            <a:off x="4000496" y="2571750"/>
            <a:ext cx="1285884"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shuān</a:t>
            </a:r>
            <a:endParaRPr lang="en-US" altLang="zh-CN" sz="3200" dirty="0">
              <a:latin typeface="楷体_GB2312" panose="02010609030101010101" charset="-122"/>
              <a:ea typeface="楷体_GB2312" panose="02010609030101010101" charset="-122"/>
            </a:endParaRPr>
          </a:p>
        </p:txBody>
      </p:sp>
      <p:sp>
        <p:nvSpPr>
          <p:cNvPr id="53" name="文本框 27"/>
          <p:cNvSpPr txBox="1"/>
          <p:nvPr/>
        </p:nvSpPr>
        <p:spPr>
          <a:xfrm>
            <a:off x="5214942" y="2500312"/>
            <a:ext cx="857256"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kǔn</a:t>
            </a:r>
            <a:endParaRPr lang="en-US" altLang="zh-CN" sz="3200" dirty="0">
              <a:latin typeface="楷体_GB2312" panose="02010609030101010101" charset="-122"/>
              <a:ea typeface="楷体_GB2312" panose="02010609030101010101" charset="-122"/>
            </a:endParaRPr>
          </a:p>
        </p:txBody>
      </p:sp>
      <p:sp>
        <p:nvSpPr>
          <p:cNvPr id="54" name="文本框 27"/>
          <p:cNvSpPr txBox="1"/>
          <p:nvPr/>
        </p:nvSpPr>
        <p:spPr>
          <a:xfrm>
            <a:off x="6072198" y="2500312"/>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bǎng</a:t>
            </a:r>
            <a:endParaRPr lang="en-US" altLang="zh-CN" sz="3200" dirty="0">
              <a:latin typeface="楷体_GB2312" panose="02010609030101010101" charset="-122"/>
              <a:ea typeface="楷体_GB2312" panose="02010609030101010101" charset="-122"/>
            </a:endParaRPr>
          </a:p>
        </p:txBody>
      </p:sp>
      <p:sp>
        <p:nvSpPr>
          <p:cNvPr id="55" name="文本框 27"/>
          <p:cNvSpPr txBox="1"/>
          <p:nvPr/>
        </p:nvSpPr>
        <p:spPr>
          <a:xfrm>
            <a:off x="7000892" y="2500312"/>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jié</a:t>
            </a:r>
            <a:endParaRPr lang="en-US" altLang="zh-CN" sz="3200" dirty="0">
              <a:latin typeface="楷体_GB2312" panose="02010609030101010101" charset="-122"/>
              <a:ea typeface="楷体_GB2312" panose="02010609030101010101" charset="-122"/>
            </a:endParaRPr>
          </a:p>
        </p:txBody>
      </p:sp>
      <p:sp>
        <p:nvSpPr>
          <p:cNvPr id="56" name="文本框 27"/>
          <p:cNvSpPr txBox="1"/>
          <p:nvPr/>
        </p:nvSpPr>
        <p:spPr>
          <a:xfrm>
            <a:off x="4000496" y="3357568"/>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zhěn</a:t>
            </a:r>
            <a:endParaRPr lang="en-US" altLang="zh-CN" sz="3200" dirty="0">
              <a:latin typeface="楷体_GB2312" panose="02010609030101010101" charset="-122"/>
              <a:ea typeface="楷体_GB2312" panose="02010609030101010101" charset="-122"/>
            </a:endParaRPr>
          </a:p>
        </p:txBody>
      </p:sp>
      <p:sp>
        <p:nvSpPr>
          <p:cNvPr id="57" name="文本框 27"/>
          <p:cNvSpPr txBox="1"/>
          <p:nvPr/>
        </p:nvSpPr>
        <p:spPr>
          <a:xfrm>
            <a:off x="5214942" y="3286130"/>
            <a:ext cx="107157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guì</a:t>
            </a:r>
            <a:endParaRPr lang="en-US" altLang="zh-CN" sz="3200" dirty="0">
              <a:latin typeface="楷体_GB2312" panose="02010609030101010101" charset="-122"/>
              <a:ea typeface="楷体_GB2312" panose="02010609030101010101" charset="-122"/>
            </a:endParaRPr>
          </a:p>
        </p:txBody>
      </p:sp>
      <p:sp>
        <p:nvSpPr>
          <p:cNvPr id="58" name="文本框 27"/>
          <p:cNvSpPr txBox="1"/>
          <p:nvPr/>
        </p:nvSpPr>
        <p:spPr>
          <a:xfrm>
            <a:off x="6215074" y="3286130"/>
            <a:ext cx="785818"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wū</a:t>
            </a:r>
            <a:endParaRPr lang="en-US" altLang="zh-CN" sz="3200" dirty="0">
              <a:latin typeface="楷体_GB2312" panose="02010609030101010101" charset="-122"/>
              <a:ea typeface="楷体_GB2312" panose="02010609030101010101" charset="-122"/>
            </a:endParaRPr>
          </a:p>
        </p:txBody>
      </p:sp>
      <p:sp>
        <p:nvSpPr>
          <p:cNvPr id="59" name="文本框 27"/>
          <p:cNvSpPr txBox="1"/>
          <p:nvPr/>
        </p:nvSpPr>
        <p:spPr>
          <a:xfrm>
            <a:off x="7215206" y="3214692"/>
            <a:ext cx="714380" cy="523220"/>
          </a:xfrm>
          <a:prstGeom prst="rect">
            <a:avLst/>
          </a:prstGeom>
          <a:noFill/>
          <a:ln w="9525">
            <a:noFill/>
          </a:ln>
        </p:spPr>
        <p:txBody>
          <a:bodyPr wrap="square">
            <a:spAutoFit/>
          </a:bodyPr>
          <a:lstStyle/>
          <a:p>
            <a:r>
              <a:rPr lang="en-US" altLang="zh-CN" sz="2800" b="1" dirty="0" err="1" smtClean="0">
                <a:latin typeface="黑体" panose="02010609060101010101" charset="-122"/>
                <a:ea typeface="黑体" panose="02010609060101010101" charset="-122"/>
              </a:rPr>
              <a:t>bā</a:t>
            </a:r>
            <a:endParaRPr lang="en-US" altLang="zh-CN" sz="3200" dirty="0">
              <a:latin typeface="楷体_GB2312" panose="02010609030101010101" charset="-122"/>
              <a:ea typeface="楷体_GB2312" panose="02010609030101010101" charset="-122"/>
            </a:endParaRPr>
          </a:p>
        </p:txBody>
      </p:sp>
      <p:sp>
        <p:nvSpPr>
          <p:cNvPr id="60" name="文本框 27"/>
          <p:cNvSpPr txBox="1"/>
          <p:nvPr/>
        </p:nvSpPr>
        <p:spPr>
          <a:xfrm>
            <a:off x="4143372" y="4105286"/>
            <a:ext cx="1000132" cy="584775"/>
          </a:xfrm>
          <a:prstGeom prst="rect">
            <a:avLst/>
          </a:prstGeom>
          <a:noFill/>
          <a:ln w="9525">
            <a:noFill/>
          </a:ln>
        </p:spPr>
        <p:txBody>
          <a:bodyPr wrap="square">
            <a:spAutoFit/>
          </a:bodyPr>
          <a:lstStyle/>
          <a:p>
            <a:r>
              <a:rPr lang="en-US" altLang="zh-CN" sz="3200" b="1" dirty="0" err="1" smtClean="0">
                <a:latin typeface="黑体" panose="02010609060101010101" charset="-122"/>
                <a:ea typeface="黑体" panose="02010609060101010101" charset="-122"/>
              </a:rPr>
              <a:t>shī</a:t>
            </a:r>
            <a:endParaRPr lang="en-US" altLang="zh-CN" sz="3200" b="1" dirty="0">
              <a:latin typeface="黑体" panose="02010609060101010101" charset="-122"/>
              <a:ea typeface="黑体" panose="02010609060101010101"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4.44444E-6 -0.01019 C 0.02223 -0.0429 0.04358 -0.00216 0.06546 -0.00031 C 0.13108 0.00432 0.19601 0.00617 0.26164 0.00926 C 0.26407 0.0108 0.2665 0.01296 0.2691 0.01389 C 0.27483 0.01759 0.28646 0.02376 0.28646 0.02407 C 0.30035 0.04413 0.28403 0.02284 0.30382 0.03796 C 0.31962 0.05092 0.33559 0.06389 0.35139 0.07222 C 0.37344 0.06605 0.38039 0.06697 0.39705 0.05278 C 0.40018 0.0429 0.40278 0.02901 0.4066 0.02376 C 0.41355 0.01358 0.41112 0.02129 0.41476 0.00926 " pathEditMode="relative" rAng="0" ptsTypes="fffffffffA">
                                      <p:cBhvr>
                                        <p:cTn id="6" dur="2000" fill="hold"/>
                                        <p:tgtEl>
                                          <p:spTgt spid="6"/>
                                        </p:tgtEl>
                                        <p:attrNameLst>
                                          <p:attrName>ppt_x</p:attrName>
                                          <p:attrName>ppt_y</p:attrName>
                                        </p:attrNameLst>
                                      </p:cBhvr>
                                      <p:rCtr x="20700" y="2500"/>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0625 -0.00432 C 0.07535 -0.00371 0.13385 -0.01482 0.19774 0.00123 C 0.2059 0.00586 0.21406 0.0071 0.2224 0.00864 C 0.23125 0.01543 0.25017 0.01821 0.26007 0.01975 C 0.30434 0.03981 0.35017 0.02222 0.39514 0.0216 C 0.4066 0.0179 0.41806 0.01234 0.42951 0.01234 " pathEditMode="relative" rAng="0" ptsTypes="fffffA">
                                      <p:cBhvr>
                                        <p:cTn id="10" dur="2000" fill="hold"/>
                                        <p:tgtEl>
                                          <p:spTgt spid="18"/>
                                        </p:tgtEl>
                                        <p:attrNameLst>
                                          <p:attrName>ppt_x</p:attrName>
                                          <p:attrName>ppt_y</p:attrName>
                                        </p:attrNameLst>
                                      </p:cBhvr>
                                      <p:rCtr x="21200" y="1700"/>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087 -0.00432 C 0.06823 -0.00371 0.12674 -0.01482 0.19063 0.00123 C 0.19879 0.00586 0.20695 0.0071 0.21528 0.00864 C 0.22413 0.01543 0.24306 0.01821 0.25295 0.01975 C 0.29722 0.03981 0.34306 0.02222 0.38802 0.0216 C 0.39948 0.0179 0.41094 0.01234 0.4224 0.01234 " pathEditMode="relative" rAng="0" ptsTypes="fffffA">
                                      <p:cBhvr>
                                        <p:cTn id="14" dur="2000" fill="hold"/>
                                        <p:tgtEl>
                                          <p:spTgt spid="15"/>
                                        </p:tgtEl>
                                        <p:attrNameLst>
                                          <p:attrName>ppt_x</p:attrName>
                                          <p:attrName>ppt_y</p:attrName>
                                        </p:attrNameLst>
                                      </p:cBhvr>
                                      <p:rCtr x="21200" y="1700"/>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2.5E-6 8.64198E-7 C 0.0691 0.00062 0.12761 -0.01049 0.1915 0.00555 C 0.19966 0.01018 0.20782 0.01142 0.21615 0.01296 C 0.225 0.01975 0.24393 0.02253 0.25382 0.02407 C 0.29809 0.04413 0.34393 0.02654 0.38889 0.02593 C 0.40035 0.02222 0.41181 0.01667 0.42327 0.01667 " pathEditMode="relative" rAng="0" ptsTypes="fffffA">
                                      <p:cBhvr>
                                        <p:cTn id="18" dur="2000" fill="hold"/>
                                        <p:tgtEl>
                                          <p:spTgt spid="16"/>
                                        </p:tgtEl>
                                        <p:attrNameLst>
                                          <p:attrName>ppt_x</p:attrName>
                                          <p:attrName>ppt_y</p:attrName>
                                        </p:attrNameLst>
                                      </p:cBhvr>
                                      <p:rCtr x="21200" y="1700"/>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00261 -0.00062 C 0.01979 -0.02408 0.04114 0.00524 0.06302 0.00648 C 0.12864 0.00987 0.19357 0.01111 0.2592 0.01327 C 0.26163 0.0145 0.26406 0.01605 0.26666 0.01666 C 0.27239 0.01944 0.28403 0.02376 0.28403 0.02407 C 0.29791 0.03827 0.28159 0.02314 0.30156 0.03395 C 0.31719 0.04321 0.33316 0.05247 0.34896 0.05833 C 0.371 0.05401 0.37795 0.05463 0.39462 0.04444 C 0.39774 0.03734 0.40034 0.02747 0.40416 0.02376 C 0.41111 0.01635 0.40868 0.02191 0.41215 0.01327 " pathEditMode="relative" rAng="0" ptsTypes="fffffffffA">
                                      <p:cBhvr>
                                        <p:cTn id="22" dur="2000" fill="hold"/>
                                        <p:tgtEl>
                                          <p:spTgt spid="20"/>
                                        </p:tgtEl>
                                        <p:attrNameLst>
                                          <p:attrName>ppt_x</p:attrName>
                                          <p:attrName>ppt_y</p:attrName>
                                        </p:attrNameLst>
                                      </p:cBhvr>
                                      <p:rCtr x="20700" y="1800"/>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00173 -0.00154 C 0.06737 -0.00093 0.12587 -0.01204 0.18976 0.00401 C 0.19792 0.00864 0.20608 0.00988 0.21441 0.01142 C 0.22327 0.01821 0.24219 0.02099 0.25209 0.02253 C 0.29636 0.04259 0.34219 0.025 0.38716 0.02438 C 0.39862 0.02068 0.41007 0.01512 0.42153 0.01512 " pathEditMode="relative" rAng="0" ptsTypes="fffffA">
                                      <p:cBhvr>
                                        <p:cTn id="26" dur="2000" fill="hold"/>
                                        <p:tgtEl>
                                          <p:spTgt spid="21"/>
                                        </p:tgtEl>
                                        <p:attrNameLst>
                                          <p:attrName>ppt_x</p:attrName>
                                          <p:attrName>ppt_y</p:attrName>
                                        </p:attrNameLst>
                                      </p:cBhvr>
                                      <p:rCtr x="21200" y="1700"/>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3.33333E-6 3.20988E-6 C 0.0691 0.00061 0.12761 -0.0105 0.1915 0.00555 C 0.19966 0.01018 0.20782 0.01142 0.21615 0.01296 C 0.225 0.01975 0.24393 0.02253 0.25382 0.02407 C 0.29809 0.04413 0.34393 0.02654 0.38889 0.02592 C 0.40035 0.02222 0.41181 0.01666 0.42327 0.01666 " pathEditMode="relative" rAng="0" ptsTypes="fffffA">
                                      <p:cBhvr>
                                        <p:cTn id="30" dur="2000" fill="hold"/>
                                        <p:tgtEl>
                                          <p:spTgt spid="22"/>
                                        </p:tgtEl>
                                        <p:attrNameLst>
                                          <p:attrName>ppt_x</p:attrName>
                                          <p:attrName>ppt_y</p:attrName>
                                        </p:attrNameLst>
                                      </p:cBhvr>
                                      <p:rCtr x="21200" y="1700"/>
                                    </p:animMotion>
                                  </p:childTnLst>
                                </p:cTn>
                              </p:par>
                            </p:childTnLst>
                          </p:cTn>
                        </p:par>
                      </p:childTnLst>
                    </p:cTn>
                  </p:par>
                  <p:par>
                    <p:cTn id="31" fill="hold">
                      <p:stCondLst>
                        <p:cond delay="indefinite"/>
                      </p:stCondLst>
                      <p:childTnLst>
                        <p:par>
                          <p:cTn id="32" fill="hold">
                            <p:stCondLst>
                              <p:cond delay="0"/>
                            </p:stCondLst>
                            <p:childTnLst>
                              <p:par>
                                <p:cTn id="33" presetID="0" presetClass="path" presetSubtype="0" accel="50000" decel="50000" fill="hold" grpId="0" nodeType="clickEffect">
                                  <p:stCondLst>
                                    <p:cond delay="0"/>
                                  </p:stCondLst>
                                  <p:childTnLst>
                                    <p:animMotion origin="layout" path="M -2.5E-6 8.64198E-7 C 0.0691 0.00062 0.12761 -0.01049 0.1915 0.00555 C 0.19966 0.01018 0.20782 0.01142 0.21615 0.01296 C 0.225 0.01975 0.24393 0.02253 0.25382 0.02407 C 0.29809 0.04413 0.34393 0.02654 0.38889 0.02593 C 0.40035 0.02222 0.41181 0.01667 0.42327 0.01667 " pathEditMode="relative" rAng="0" ptsTypes="fffffA">
                                      <p:cBhvr>
                                        <p:cTn id="34" dur="2000" fill="hold"/>
                                        <p:tgtEl>
                                          <p:spTgt spid="23"/>
                                        </p:tgtEl>
                                        <p:attrNameLst>
                                          <p:attrName>ppt_x</p:attrName>
                                          <p:attrName>ppt_y</p:attrName>
                                        </p:attrNameLst>
                                      </p:cBhvr>
                                      <p:rCtr x="21200" y="1700"/>
                                    </p:animMotion>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0" nodeType="clickEffect">
                                  <p:stCondLst>
                                    <p:cond delay="0"/>
                                  </p:stCondLst>
                                  <p:childTnLst>
                                    <p:animMotion origin="layout" path="M -0.00261 -0.00062 C 0.01979 -0.02408 0.04114 0.00524 0.06302 0.00648 C 0.12864 0.00987 0.19357 0.01111 0.2592 0.01327 C 0.26163 0.0145 0.26406 0.01605 0.26666 0.01666 C 0.27239 0.01944 0.28403 0.02376 0.28403 0.02407 C 0.29791 0.03827 0.28159 0.02314 0.30156 0.03395 C 0.31719 0.04321 0.33316 0.05247 0.34896 0.05833 C 0.371 0.05401 0.37795 0.05463 0.39462 0.04444 C 0.39774 0.03734 0.40034 0.02747 0.40416 0.02376 C 0.41111 0.01635 0.40868 0.02191 0.41215 0.01327 " pathEditMode="relative" rAng="0" ptsTypes="fffffffffA">
                                      <p:cBhvr>
                                        <p:cTn id="38" dur="2000" fill="hold"/>
                                        <p:tgtEl>
                                          <p:spTgt spid="24"/>
                                        </p:tgtEl>
                                        <p:attrNameLst>
                                          <p:attrName>ppt_x</p:attrName>
                                          <p:attrName>ppt_y</p:attrName>
                                        </p:attrNameLst>
                                      </p:cBhvr>
                                      <p:rCtr x="20700" y="1800"/>
                                    </p:animMotion>
                                  </p:childTnLst>
                                </p:cTn>
                              </p:par>
                            </p:childTnLst>
                          </p:cTn>
                        </p:par>
                      </p:childTnLst>
                    </p:cTn>
                  </p:par>
                  <p:par>
                    <p:cTn id="39" fill="hold">
                      <p:stCondLst>
                        <p:cond delay="indefinite"/>
                      </p:stCondLst>
                      <p:childTnLst>
                        <p:par>
                          <p:cTn id="40" fill="hold">
                            <p:stCondLst>
                              <p:cond delay="0"/>
                            </p:stCondLst>
                            <p:childTnLst>
                              <p:par>
                                <p:cTn id="41" presetID="0" presetClass="path" presetSubtype="0" accel="50000" decel="50000" fill="hold" grpId="0" nodeType="clickEffect">
                                  <p:stCondLst>
                                    <p:cond delay="0"/>
                                  </p:stCondLst>
                                  <p:childTnLst>
                                    <p:animMotion origin="layout" path="M -0.00173 -0.00154 C 0.06737 -0.00093 0.12587 -0.01204 0.18976 0.00401 C 0.19792 0.00864 0.20608 0.00988 0.21441 0.01142 C 0.22327 0.01821 0.24219 0.02099 0.25209 0.02253 C 0.29636 0.04259 0.34219 0.025 0.38716 0.02438 C 0.39862 0.02068 0.41007 0.01512 0.42153 0.01512 " pathEditMode="relative" rAng="0" ptsTypes="fffffA">
                                      <p:cBhvr>
                                        <p:cTn id="42" dur="2000" fill="hold"/>
                                        <p:tgtEl>
                                          <p:spTgt spid="25"/>
                                        </p:tgtEl>
                                        <p:attrNameLst>
                                          <p:attrName>ppt_x</p:attrName>
                                          <p:attrName>ppt_y</p:attrName>
                                        </p:attrNameLst>
                                      </p:cBhvr>
                                      <p:rCtr x="21200" y="1700"/>
                                    </p:animMotion>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0" nodeType="clickEffect">
                                  <p:stCondLst>
                                    <p:cond delay="0"/>
                                  </p:stCondLst>
                                  <p:childTnLst>
                                    <p:animMotion origin="layout" path="M -3.33333E-6 3.20988E-6 C 0.0691 0.00061 0.12761 -0.0105 0.1915 0.00555 C 0.19966 0.01018 0.20782 0.01142 0.21615 0.01296 C 0.225 0.01975 0.24393 0.02253 0.25382 0.02407 C 0.29809 0.04413 0.34393 0.02654 0.38889 0.02592 C 0.40035 0.02222 0.41181 0.01666 0.42327 0.01666 " pathEditMode="relative" rAng="0" ptsTypes="fffffA">
                                      <p:cBhvr>
                                        <p:cTn id="46" dur="2000" fill="hold"/>
                                        <p:tgtEl>
                                          <p:spTgt spid="26"/>
                                        </p:tgtEl>
                                        <p:attrNameLst>
                                          <p:attrName>ppt_x</p:attrName>
                                          <p:attrName>ppt_y</p:attrName>
                                        </p:attrNameLst>
                                      </p:cBhvr>
                                      <p:rCtr x="21200" y="1700"/>
                                    </p:animMotion>
                                  </p:childTnLst>
                                </p:cTn>
                              </p:par>
                            </p:childTnLst>
                          </p:cTn>
                        </p:par>
                      </p:childTnLst>
                    </p:cTn>
                  </p:par>
                  <p:par>
                    <p:cTn id="47" fill="hold">
                      <p:stCondLst>
                        <p:cond delay="indefinite"/>
                      </p:stCondLst>
                      <p:childTnLst>
                        <p:par>
                          <p:cTn id="48" fill="hold">
                            <p:stCondLst>
                              <p:cond delay="0"/>
                            </p:stCondLst>
                            <p:childTnLst>
                              <p:par>
                                <p:cTn id="49" presetID="0" presetClass="path" presetSubtype="0" accel="50000" decel="50000" fill="hold" grpId="0" nodeType="clickEffect">
                                  <p:stCondLst>
                                    <p:cond delay="0"/>
                                  </p:stCondLst>
                                  <p:childTnLst>
                                    <p:animMotion origin="layout" path="M -2.5E-6 8.64198E-7 C 0.0691 0.00062 0.12761 -0.01049 0.1915 0.00555 C 0.19966 0.01018 0.20782 0.01142 0.21615 0.01296 C 0.225 0.01975 0.24393 0.02253 0.25382 0.02407 C 0.29809 0.04413 0.34393 0.02654 0.38889 0.02593 C 0.40035 0.02222 0.41181 0.01667 0.42327 0.01667 " pathEditMode="relative" rAng="0" ptsTypes="fffffA">
                                      <p:cBhvr>
                                        <p:cTn id="50" dur="2000" fill="hold"/>
                                        <p:tgtEl>
                                          <p:spTgt spid="27"/>
                                        </p:tgtEl>
                                        <p:attrNameLst>
                                          <p:attrName>ppt_x</p:attrName>
                                          <p:attrName>ppt_y</p:attrName>
                                        </p:attrNameLst>
                                      </p:cBhvr>
                                      <p:rCtr x="21200" y="1700"/>
                                    </p:animMotion>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grpId="0" nodeType="clickEffect">
                                  <p:stCondLst>
                                    <p:cond delay="0"/>
                                  </p:stCondLst>
                                  <p:childTnLst>
                                    <p:animMotion origin="layout" path="M -0.0026 0.02161 C 0.01979 -0.00185 0.04115 0.02747 0.06302 0.02871 C 0.12865 0.0321 0.19358 0.03334 0.2592 0.0355 C 0.26163 0.03673 0.26406 0.03828 0.26667 0.03889 C 0.2724 0.04167 0.28403 0.04599 0.28403 0.0463 C 0.29792 0.0605 0.2816 0.04537 0.30156 0.05618 C 0.31719 0.06544 0.33316 0.0747 0.34896 0.08056 C 0.37101 0.07624 0.37795 0.07686 0.39462 0.06667 C 0.39774 0.05957 0.40035 0.0497 0.40417 0.04599 C 0.41111 0.03858 0.40868 0.04414 0.41215 0.0355 " pathEditMode="relative" rAng="0" ptsTypes="fffffffffA">
                                      <p:cBhvr>
                                        <p:cTn id="54" dur="2000" fill="hold"/>
                                        <p:tgtEl>
                                          <p:spTgt spid="29"/>
                                        </p:tgtEl>
                                        <p:attrNameLst>
                                          <p:attrName>ppt_x</p:attrName>
                                          <p:attrName>ppt_y</p:attrName>
                                        </p:attrNameLst>
                                      </p:cBhvr>
                                      <p:rCtr x="20700" y="1800"/>
                                    </p:animMotion>
                                  </p:childTnLst>
                                </p:cTn>
                              </p:par>
                            </p:childTnLst>
                          </p:cTn>
                        </p:par>
                      </p:childTnLst>
                    </p:cTn>
                  </p:par>
                  <p:par>
                    <p:cTn id="55" fill="hold">
                      <p:stCondLst>
                        <p:cond delay="indefinite"/>
                      </p:stCondLst>
                      <p:childTnLst>
                        <p:par>
                          <p:cTn id="56" fill="hold">
                            <p:stCondLst>
                              <p:cond delay="0"/>
                            </p:stCondLst>
                            <p:childTnLst>
                              <p:par>
                                <p:cTn id="57" presetID="0" presetClass="path" presetSubtype="0" accel="50000" decel="50000" fill="hold" grpId="0" nodeType="clickEffect">
                                  <p:stCondLst>
                                    <p:cond delay="0"/>
                                  </p:stCondLst>
                                  <p:childTnLst>
                                    <p:animMotion origin="layout" path="M -0.00173 -0.00154 C 0.06737 -0.00093 0.12587 -0.01204 0.18976 0.00401 C 0.19792 0.00864 0.20608 0.00988 0.21441 0.01142 C 0.22327 0.01821 0.24219 0.02099 0.25209 0.02253 C 0.29636 0.04259 0.34219 0.025 0.38716 0.02438 C 0.39862 0.02068 0.41007 0.01512 0.42153 0.01512 " pathEditMode="relative" rAng="0" ptsTypes="fffffA">
                                      <p:cBhvr>
                                        <p:cTn id="58" dur="2000" fill="hold"/>
                                        <p:tgtEl>
                                          <p:spTgt spid="30"/>
                                        </p:tgtEl>
                                        <p:attrNameLst>
                                          <p:attrName>ppt_x</p:attrName>
                                          <p:attrName>ppt_y</p:attrName>
                                        </p:attrNameLst>
                                      </p:cBhvr>
                                      <p:rCtr x="21200" y="1700"/>
                                    </p:animMotion>
                                  </p:childTnLst>
                                </p:cTn>
                              </p:par>
                            </p:childTnLst>
                          </p:cTn>
                        </p:par>
                      </p:childTnLst>
                    </p:cTn>
                  </p:par>
                  <p:par>
                    <p:cTn id="59" fill="hold">
                      <p:stCondLst>
                        <p:cond delay="indefinite"/>
                      </p:stCondLst>
                      <p:childTnLst>
                        <p:par>
                          <p:cTn id="60" fill="hold">
                            <p:stCondLst>
                              <p:cond delay="0"/>
                            </p:stCondLst>
                            <p:childTnLst>
                              <p:par>
                                <p:cTn id="61" presetID="0" presetClass="path" presetSubtype="0" accel="50000" decel="50000" fill="hold" grpId="0" nodeType="clickEffect">
                                  <p:stCondLst>
                                    <p:cond delay="0"/>
                                  </p:stCondLst>
                                  <p:childTnLst>
                                    <p:animMotion origin="layout" path="M -3.33333E-6 3.20988E-6 C 0.0691 0.00061 0.12761 -0.0105 0.1915 0.00555 C 0.19966 0.01018 0.20782 0.01142 0.21615 0.01296 C 0.225 0.01975 0.24393 0.02253 0.25382 0.02407 C 0.29809 0.04413 0.34393 0.02654 0.38889 0.02592 C 0.40035 0.02222 0.41181 0.01666 0.42327 0.01666 " pathEditMode="relative" rAng="0" ptsTypes="fffffA">
                                      <p:cBhvr>
                                        <p:cTn id="62" dur="2000" fill="hold"/>
                                        <p:tgtEl>
                                          <p:spTgt spid="32"/>
                                        </p:tgtEl>
                                        <p:attrNameLst>
                                          <p:attrName>ppt_x</p:attrName>
                                          <p:attrName>ppt_y</p:attrName>
                                        </p:attrNameLst>
                                      </p:cBhvr>
                                      <p:rCtr x="21200" y="1700"/>
                                    </p:animMotion>
                                  </p:childTnLst>
                                </p:cTn>
                              </p:par>
                            </p:childTnLst>
                          </p:cTn>
                        </p:par>
                      </p:childTnLst>
                    </p:cTn>
                  </p:par>
                  <p:par>
                    <p:cTn id="63" fill="hold">
                      <p:stCondLst>
                        <p:cond delay="indefinite"/>
                      </p:stCondLst>
                      <p:childTnLst>
                        <p:par>
                          <p:cTn id="64" fill="hold">
                            <p:stCondLst>
                              <p:cond delay="0"/>
                            </p:stCondLst>
                            <p:childTnLst>
                              <p:par>
                                <p:cTn id="65" presetID="0" presetClass="path" presetSubtype="0" accel="50000" decel="50000" fill="hold" grpId="0" nodeType="clickEffect">
                                  <p:stCondLst>
                                    <p:cond delay="0"/>
                                  </p:stCondLst>
                                  <p:childTnLst>
                                    <p:animMotion origin="layout" path="M -2.5E-6 8.64198E-7 C 0.0691 0.00062 0.12761 -0.01049 0.1915 0.00555 C 0.19966 0.01018 0.20782 0.01142 0.21615 0.01296 C 0.225 0.01975 0.24393 0.02253 0.25382 0.02407 C 0.29809 0.04413 0.34393 0.02654 0.38889 0.02593 C 0.40035 0.02222 0.41181 0.01667 0.42327 0.01667 " pathEditMode="relative" rAng="0" ptsTypes="fffffA">
                                      <p:cBhvr>
                                        <p:cTn id="66" dur="2000" fill="hold"/>
                                        <p:tgtEl>
                                          <p:spTgt spid="33"/>
                                        </p:tgtEl>
                                        <p:attrNameLst>
                                          <p:attrName>ppt_x</p:attrName>
                                          <p:attrName>ppt_y</p:attrName>
                                        </p:attrNameLst>
                                      </p:cBhvr>
                                      <p:rCtr x="21200" y="1700"/>
                                    </p:animMotion>
                                  </p:childTnLst>
                                </p:cTn>
                              </p:par>
                            </p:childTnLst>
                          </p:cTn>
                        </p:par>
                      </p:childTnLst>
                    </p:cTn>
                  </p:par>
                  <p:par>
                    <p:cTn id="67" fill="hold">
                      <p:stCondLst>
                        <p:cond delay="indefinite"/>
                      </p:stCondLst>
                      <p:childTnLst>
                        <p:par>
                          <p:cTn id="68" fill="hold">
                            <p:stCondLst>
                              <p:cond delay="0"/>
                            </p:stCondLst>
                            <p:childTnLst>
                              <p:par>
                                <p:cTn id="69" presetID="0" presetClass="path" presetSubtype="0" accel="50000" decel="50000" fill="hold" grpId="0" nodeType="clickEffect">
                                  <p:stCondLst>
                                    <p:cond delay="0"/>
                                  </p:stCondLst>
                                  <p:childTnLst>
                                    <p:animMotion origin="layout" path="M -1.94444E-6 0.0426 C 0.0217 0.01914 0.04236 0.04846 0.06354 0.0497 C 0.12709 0.05309 0.18993 0.05432 0.2533 0.05649 C 0.2559 0.05772 0.25834 0.05926 0.26077 0.05988 C 0.26632 0.06266 0.27761 0.06698 0.27761 0.06729 C 0.29115 0.08149 0.27535 0.06636 0.29462 0.07716 C 0.30972 0.08642 0.32535 0.09568 0.34063 0.10155 C 0.36198 0.09723 0.36875 0.09784 0.3849 0.08766 C 0.38785 0.08056 0.39045 0.07068 0.3941 0.06698 C 0.40087 0.05957 0.39844 0.06513 0.40191 0.05649 " pathEditMode="relative" rAng="0" ptsTypes="fffffffffA">
                                      <p:cBhvr>
                                        <p:cTn id="70" dur="2000" fill="hold"/>
                                        <p:tgtEl>
                                          <p:spTgt spid="34"/>
                                        </p:tgtEl>
                                        <p:attrNameLst>
                                          <p:attrName>ppt_x</p:attrName>
                                          <p:attrName>ppt_y</p:attrName>
                                        </p:attrNameLst>
                                      </p:cBhvr>
                                      <p:rCtr x="20100" y="1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15" grpId="0"/>
      <p:bldP spid="16" grpId="0"/>
      <p:bldP spid="20" grpId="0"/>
      <p:bldP spid="21" grpId="0"/>
      <p:bldP spid="22" grpId="0"/>
      <p:bldP spid="23" grpId="0"/>
      <p:bldP spid="24" grpId="0"/>
      <p:bldP spid="25" grpId="0"/>
      <p:bldP spid="26" grpId="0"/>
      <p:bldP spid="27" grpId="0"/>
      <p:bldP spid="29" grpId="0"/>
      <p:bldP spid="30"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428596" y="1500180"/>
            <a:ext cx="8429684" cy="2582028"/>
          </a:xfrm>
          <a:prstGeom prst="roundRect">
            <a:avLst/>
          </a:pr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7" name="文本框 6"/>
          <p:cNvSpPr txBox="1"/>
          <p:nvPr/>
        </p:nvSpPr>
        <p:spPr>
          <a:xfrm>
            <a:off x="996951" y="636905"/>
            <a:ext cx="1560195" cy="645160"/>
          </a:xfrm>
          <a:prstGeom prst="rect">
            <a:avLst/>
          </a:prstGeom>
          <a:noFill/>
          <a:ln w="9525">
            <a:noFill/>
          </a:ln>
        </p:spPr>
        <p:txBody>
          <a:bodyPr wrap="none" anchor="t">
            <a:spAutoFit/>
          </a:bodyPr>
          <a:lstStyle/>
          <a:p>
            <a:pPr eaLnBrk="1" hangingPunct="1"/>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会写字</a:t>
            </a:r>
            <a:endParaRPr lang="zh-CN" altLang="en-US" sz="3600" b="1" u="dbl" dirty="0" smtClean="0">
              <a:solidFill>
                <a:srgbClr val="92D050"/>
              </a:solidFill>
              <a:uFillTx/>
              <a:latin typeface="楷体_GB2312" panose="02010609030101010101" charset="-122"/>
              <a:ea typeface="楷体_GB2312" panose="02010609030101010101" charset="-122"/>
              <a:sym typeface="+mn-ea"/>
            </a:endParaRPr>
          </a:p>
        </p:txBody>
      </p:sp>
      <p:grpSp>
        <p:nvGrpSpPr>
          <p:cNvPr id="252" name="组合 7"/>
          <p:cNvGrpSpPr/>
          <p:nvPr/>
        </p:nvGrpSpPr>
        <p:grpSpPr>
          <a:xfrm>
            <a:off x="642910" y="1831969"/>
            <a:ext cx="836613" cy="850900"/>
            <a:chOff x="2437" y="2032"/>
            <a:chExt cx="1244" cy="1264"/>
          </a:xfrm>
        </p:grpSpPr>
        <p:sp>
          <p:nvSpPr>
            <p:cNvPr id="253"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254"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55"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56" name="文本框 64"/>
          <p:cNvSpPr txBox="1"/>
          <p:nvPr/>
        </p:nvSpPr>
        <p:spPr>
          <a:xfrm>
            <a:off x="658860" y="1787519"/>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晋</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257" name="组合 7"/>
          <p:cNvGrpSpPr/>
          <p:nvPr/>
        </p:nvGrpSpPr>
        <p:grpSpPr>
          <a:xfrm>
            <a:off x="2775667" y="1828794"/>
            <a:ext cx="836612" cy="850900"/>
            <a:chOff x="2437" y="2032"/>
            <a:chExt cx="1244" cy="1264"/>
          </a:xfrm>
        </p:grpSpPr>
        <p:sp>
          <p:nvSpPr>
            <p:cNvPr id="25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25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6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61" name="文本框 92"/>
          <p:cNvSpPr txBox="1"/>
          <p:nvPr/>
        </p:nvSpPr>
        <p:spPr>
          <a:xfrm>
            <a:off x="2813767" y="1785932"/>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铅</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262" name="组合 7"/>
          <p:cNvGrpSpPr/>
          <p:nvPr/>
        </p:nvGrpSpPr>
        <p:grpSpPr>
          <a:xfrm>
            <a:off x="1702369" y="1830382"/>
            <a:ext cx="836612" cy="850900"/>
            <a:chOff x="2437" y="2032"/>
            <a:chExt cx="1244" cy="1264"/>
          </a:xfrm>
        </p:grpSpPr>
        <p:cxnSp>
          <p:nvCxnSpPr>
            <p:cNvPr id="26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64"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sp>
          <p:nvSpPr>
            <p:cNvPr id="265"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grpSp>
      <p:grpSp>
        <p:nvGrpSpPr>
          <p:cNvPr id="266" name="组合 7"/>
          <p:cNvGrpSpPr/>
          <p:nvPr/>
        </p:nvGrpSpPr>
        <p:grpSpPr>
          <a:xfrm>
            <a:off x="3831077" y="1830382"/>
            <a:ext cx="836613" cy="850900"/>
            <a:chOff x="2437" y="2032"/>
            <a:chExt cx="1244" cy="1264"/>
          </a:xfrm>
        </p:grpSpPr>
        <p:sp>
          <p:nvSpPr>
            <p:cNvPr id="26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26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69"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70" name="文本框 64"/>
          <p:cNvSpPr txBox="1"/>
          <p:nvPr/>
        </p:nvSpPr>
        <p:spPr>
          <a:xfrm>
            <a:off x="3855787" y="1800219"/>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迈</a:t>
            </a:r>
            <a:endParaRPr lang="zh-CN" altLang="en-US" sz="4800" b="1" dirty="0">
              <a:solidFill>
                <a:srgbClr val="FF0000"/>
              </a:solidFill>
              <a:latin typeface="楷体" panose="02010609060101010101" pitchFamily="49" charset="-122"/>
              <a:ea typeface="楷体" panose="02010609060101010101" pitchFamily="49" charset="-122"/>
            </a:endParaRPr>
          </a:p>
        </p:txBody>
      </p:sp>
      <p:sp>
        <p:nvSpPr>
          <p:cNvPr id="276" name="文本框 86"/>
          <p:cNvSpPr txBox="1"/>
          <p:nvPr/>
        </p:nvSpPr>
        <p:spPr>
          <a:xfrm>
            <a:off x="1724122" y="1787519"/>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炕</a:t>
            </a:r>
            <a:endParaRPr lang="zh-CN" altLang="en-US" sz="4800" b="1" dirty="0">
              <a:solidFill>
                <a:srgbClr val="FF0000"/>
              </a:solidFill>
              <a:latin typeface="楷体" panose="02010609060101010101" pitchFamily="49" charset="-122"/>
              <a:ea typeface="楷体" panose="02010609060101010101" pitchFamily="49" charset="-122"/>
            </a:endParaRPr>
          </a:p>
        </p:txBody>
      </p:sp>
      <p:pic>
        <p:nvPicPr>
          <p:cNvPr id="5" name="竖排内容占位符 18"/>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0" y="3609340"/>
            <a:ext cx="1969770" cy="1534160"/>
          </a:xfrm>
          <a:prstGeom prst="rect">
            <a:avLst/>
          </a:prstGeom>
        </p:spPr>
      </p:pic>
      <p:sp>
        <p:nvSpPr>
          <p:cNvPr id="4" name="椭圆 3"/>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9" name="椭圆 8"/>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grpSp>
        <p:nvGrpSpPr>
          <p:cNvPr id="27" name="组合 7"/>
          <p:cNvGrpSpPr/>
          <p:nvPr/>
        </p:nvGrpSpPr>
        <p:grpSpPr>
          <a:xfrm>
            <a:off x="4821677" y="1849432"/>
            <a:ext cx="836613" cy="850900"/>
            <a:chOff x="2437" y="2032"/>
            <a:chExt cx="1244" cy="1264"/>
          </a:xfrm>
        </p:grpSpPr>
        <p:sp>
          <p:nvSpPr>
            <p:cNvPr id="2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2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3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31" name="文本框 64"/>
          <p:cNvSpPr txBox="1"/>
          <p:nvPr/>
        </p:nvSpPr>
        <p:spPr>
          <a:xfrm>
            <a:off x="4894012" y="1819269"/>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栓</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42" name="组合 7"/>
          <p:cNvGrpSpPr/>
          <p:nvPr/>
        </p:nvGrpSpPr>
        <p:grpSpPr>
          <a:xfrm>
            <a:off x="5741743" y="1867753"/>
            <a:ext cx="836612" cy="850900"/>
            <a:chOff x="2437" y="2032"/>
            <a:chExt cx="1244" cy="1264"/>
          </a:xfrm>
        </p:grpSpPr>
        <p:sp>
          <p:nvSpPr>
            <p:cNvPr id="43"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44"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45"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46" name="文本框 92"/>
          <p:cNvSpPr txBox="1"/>
          <p:nvPr/>
        </p:nvSpPr>
        <p:spPr>
          <a:xfrm>
            <a:off x="5779843" y="1853466"/>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胳</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51" name="组合 7"/>
          <p:cNvGrpSpPr/>
          <p:nvPr/>
        </p:nvGrpSpPr>
        <p:grpSpPr>
          <a:xfrm>
            <a:off x="6679065" y="1877272"/>
            <a:ext cx="836613" cy="850900"/>
            <a:chOff x="2437" y="2032"/>
            <a:chExt cx="1244" cy="1264"/>
          </a:xfrm>
        </p:grpSpPr>
        <p:sp>
          <p:nvSpPr>
            <p:cNvPr id="52"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5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54"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55" name="文本框 64"/>
          <p:cNvSpPr txBox="1"/>
          <p:nvPr/>
        </p:nvSpPr>
        <p:spPr>
          <a:xfrm>
            <a:off x="6703775" y="1847109"/>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膊</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57" name="组合 7"/>
          <p:cNvGrpSpPr/>
          <p:nvPr/>
        </p:nvGrpSpPr>
        <p:grpSpPr>
          <a:xfrm>
            <a:off x="7619124" y="1887533"/>
            <a:ext cx="836613" cy="850900"/>
            <a:chOff x="2437" y="2032"/>
            <a:chExt cx="1244" cy="1264"/>
          </a:xfrm>
        </p:grpSpPr>
        <p:sp>
          <p:nvSpPr>
            <p:cNvPr id="5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5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6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61" name="文本框 64"/>
          <p:cNvSpPr txBox="1"/>
          <p:nvPr/>
        </p:nvSpPr>
        <p:spPr>
          <a:xfrm>
            <a:off x="7643834" y="185737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劫</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63" name="组合 7"/>
          <p:cNvGrpSpPr/>
          <p:nvPr/>
        </p:nvGrpSpPr>
        <p:grpSpPr>
          <a:xfrm>
            <a:off x="1046828" y="2959103"/>
            <a:ext cx="836613" cy="850900"/>
            <a:chOff x="2437" y="2032"/>
            <a:chExt cx="1244" cy="1264"/>
          </a:xfrm>
        </p:grpSpPr>
        <p:sp>
          <p:nvSpPr>
            <p:cNvPr id="64"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65"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66"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67" name="文本框 64"/>
          <p:cNvSpPr txBox="1"/>
          <p:nvPr/>
        </p:nvSpPr>
        <p:spPr>
          <a:xfrm>
            <a:off x="1071538" y="292894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柜</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71" name="组合 7"/>
          <p:cNvGrpSpPr/>
          <p:nvPr/>
        </p:nvGrpSpPr>
        <p:grpSpPr>
          <a:xfrm>
            <a:off x="2046960" y="2959103"/>
            <a:ext cx="836613" cy="850900"/>
            <a:chOff x="2437" y="2032"/>
            <a:chExt cx="1244" cy="1264"/>
          </a:xfrm>
        </p:grpSpPr>
        <p:sp>
          <p:nvSpPr>
            <p:cNvPr id="72"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7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74"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75" name="文本框 64"/>
          <p:cNvSpPr txBox="1"/>
          <p:nvPr/>
        </p:nvSpPr>
        <p:spPr>
          <a:xfrm>
            <a:off x="2071670" y="2928940"/>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绸</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76" name="组合 7"/>
          <p:cNvGrpSpPr/>
          <p:nvPr/>
        </p:nvGrpSpPr>
        <p:grpSpPr>
          <a:xfrm>
            <a:off x="3047092" y="2959103"/>
            <a:ext cx="836613" cy="850900"/>
            <a:chOff x="2437" y="2032"/>
            <a:chExt cx="1244" cy="1264"/>
          </a:xfrm>
        </p:grpSpPr>
        <p:sp>
          <p:nvSpPr>
            <p:cNvPr id="7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7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79"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80" name="文本框 64"/>
          <p:cNvSpPr txBox="1"/>
          <p:nvPr/>
        </p:nvSpPr>
        <p:spPr>
          <a:xfrm>
            <a:off x="3071802" y="292894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扒</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81" name="组合 7"/>
          <p:cNvGrpSpPr/>
          <p:nvPr/>
        </p:nvGrpSpPr>
        <p:grpSpPr>
          <a:xfrm>
            <a:off x="3975786" y="2959103"/>
            <a:ext cx="836613" cy="850900"/>
            <a:chOff x="2437" y="2032"/>
            <a:chExt cx="1244" cy="1264"/>
          </a:xfrm>
        </p:grpSpPr>
        <p:sp>
          <p:nvSpPr>
            <p:cNvPr id="82"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8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84"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85" name="文本框 64"/>
          <p:cNvSpPr txBox="1"/>
          <p:nvPr/>
        </p:nvSpPr>
        <p:spPr>
          <a:xfrm>
            <a:off x="4000496" y="292894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敌</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86" name="组合 7"/>
          <p:cNvGrpSpPr/>
          <p:nvPr/>
        </p:nvGrpSpPr>
        <p:grpSpPr>
          <a:xfrm>
            <a:off x="4904480" y="2959103"/>
            <a:ext cx="836613" cy="850900"/>
            <a:chOff x="2437" y="2032"/>
            <a:chExt cx="1244" cy="1264"/>
          </a:xfrm>
        </p:grpSpPr>
        <p:sp>
          <p:nvSpPr>
            <p:cNvPr id="8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8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89"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90" name="文本框 64"/>
          <p:cNvSpPr txBox="1"/>
          <p:nvPr/>
        </p:nvSpPr>
        <p:spPr>
          <a:xfrm>
            <a:off x="4929190" y="2928940"/>
            <a:ext cx="811212" cy="830997"/>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尸</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91" name="组合 7"/>
          <p:cNvGrpSpPr/>
          <p:nvPr/>
        </p:nvGrpSpPr>
        <p:grpSpPr>
          <a:xfrm>
            <a:off x="5833174" y="2959103"/>
            <a:ext cx="836613" cy="850900"/>
            <a:chOff x="2437" y="2032"/>
            <a:chExt cx="1244" cy="1264"/>
          </a:xfrm>
        </p:grpSpPr>
        <p:sp>
          <p:nvSpPr>
            <p:cNvPr id="92"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93"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94"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95" name="文本框 64"/>
          <p:cNvSpPr txBox="1"/>
          <p:nvPr/>
        </p:nvSpPr>
        <p:spPr>
          <a:xfrm>
            <a:off x="5857884" y="292894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趁</a:t>
            </a:r>
            <a:endParaRPr lang="zh-CN" altLang="en-US" sz="4800" b="1" dirty="0">
              <a:solidFill>
                <a:srgbClr val="FF0000"/>
              </a:solidFill>
              <a:latin typeface="楷体" panose="02010609060101010101" pitchFamily="49" charset="-122"/>
              <a:ea typeface="楷体" panose="02010609060101010101" pitchFamily="49" charset="-122"/>
            </a:endParaRPr>
          </a:p>
        </p:txBody>
      </p:sp>
      <p:grpSp>
        <p:nvGrpSpPr>
          <p:cNvPr id="96" name="组合 7"/>
          <p:cNvGrpSpPr/>
          <p:nvPr/>
        </p:nvGrpSpPr>
        <p:grpSpPr>
          <a:xfrm>
            <a:off x="6761868" y="2959103"/>
            <a:ext cx="836613" cy="850900"/>
            <a:chOff x="2437" y="2032"/>
            <a:chExt cx="1244" cy="1264"/>
          </a:xfrm>
        </p:grpSpPr>
        <p:sp>
          <p:nvSpPr>
            <p:cNvPr id="9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dirty="0">
                <a:solidFill>
                  <a:srgbClr val="FF0000"/>
                </a:solidFill>
                <a:latin typeface="Arial" panose="020B0604020202020204" pitchFamily="34" charset="0"/>
                <a:ea typeface="楷体_GB2312" panose="02010609030101010101" charset="-122"/>
              </a:endParaRPr>
            </a:p>
          </p:txBody>
        </p:sp>
        <p:cxnSp>
          <p:nvCxnSpPr>
            <p:cNvPr id="9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99"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100" name="文本框 64"/>
          <p:cNvSpPr txBox="1"/>
          <p:nvPr/>
        </p:nvSpPr>
        <p:spPr>
          <a:xfrm>
            <a:off x="6786578" y="2928940"/>
            <a:ext cx="811212" cy="831850"/>
          </a:xfrm>
          <a:prstGeom prst="rect">
            <a:avLst/>
          </a:prstGeom>
          <a:noFill/>
          <a:ln w="9525">
            <a:noFill/>
          </a:ln>
        </p:spPr>
        <p:txBody>
          <a:bodyPr>
            <a:spAutoFit/>
          </a:bodyPr>
          <a:lstStyle/>
          <a:p>
            <a:pPr eaLnBrk="1" hangingPunct="1"/>
            <a:r>
              <a:rPr lang="zh-CN" altLang="en-US" sz="4800" b="1" dirty="0" smtClean="0">
                <a:solidFill>
                  <a:srgbClr val="FF0000"/>
                </a:solidFill>
                <a:latin typeface="楷体" panose="02010609060101010101" pitchFamily="49" charset="-122"/>
                <a:ea typeface="楷体" panose="02010609060101010101" pitchFamily="49" charset="-122"/>
              </a:rPr>
              <a:t>慌</a:t>
            </a:r>
            <a:endParaRPr lang="zh-CN" altLang="en-US" sz="4800" b="1" dirty="0">
              <a:solidFill>
                <a:srgbClr val="FF0000"/>
              </a:solidFill>
              <a:latin typeface="楷体" panose="02010609060101010101" pitchFamily="49" charset="-122"/>
              <a:ea typeface="楷体" panose="02010609060101010101" pitchFamily="49"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52"/>
                                        </p:tgtEl>
                                        <p:attrNameLst>
                                          <p:attrName>style.visibility</p:attrName>
                                        </p:attrNameLst>
                                      </p:cBhvr>
                                      <p:to>
                                        <p:strVal val="visible"/>
                                      </p:to>
                                    </p:set>
                                    <p:animEffect transition="in" filter="checkerboard(across)">
                                      <p:cBhvr>
                                        <p:cTn id="7" dur="500"/>
                                        <p:tgtEl>
                                          <p:spTgt spid="25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56"/>
                                        </p:tgtEl>
                                        <p:attrNameLst>
                                          <p:attrName>style.visibility</p:attrName>
                                        </p:attrNameLst>
                                      </p:cBhvr>
                                      <p:to>
                                        <p:strVal val="visible"/>
                                      </p:to>
                                    </p:set>
                                    <p:animEffect transition="in" filter="checkerboard(across)">
                                      <p:cBhvr>
                                        <p:cTn id="10" dur="500"/>
                                        <p:tgtEl>
                                          <p:spTgt spid="256"/>
                                        </p:tgtEl>
                                      </p:cBhvr>
                                    </p:animEffect>
                                  </p:childTnLst>
                                </p:cTn>
                              </p:par>
                              <p:par>
                                <p:cTn id="11" presetID="5" presetClass="entr" presetSubtype="10" fill="hold" nodeType="withEffect">
                                  <p:stCondLst>
                                    <p:cond delay="0"/>
                                  </p:stCondLst>
                                  <p:childTnLst>
                                    <p:set>
                                      <p:cBhvr>
                                        <p:cTn id="12" dur="1" fill="hold">
                                          <p:stCondLst>
                                            <p:cond delay="0"/>
                                          </p:stCondLst>
                                        </p:cTn>
                                        <p:tgtEl>
                                          <p:spTgt spid="257"/>
                                        </p:tgtEl>
                                        <p:attrNameLst>
                                          <p:attrName>style.visibility</p:attrName>
                                        </p:attrNameLst>
                                      </p:cBhvr>
                                      <p:to>
                                        <p:strVal val="visible"/>
                                      </p:to>
                                    </p:set>
                                    <p:animEffect transition="in" filter="checkerboard(across)">
                                      <p:cBhvr>
                                        <p:cTn id="13" dur="500"/>
                                        <p:tgtEl>
                                          <p:spTgt spid="257"/>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61"/>
                                        </p:tgtEl>
                                        <p:attrNameLst>
                                          <p:attrName>style.visibility</p:attrName>
                                        </p:attrNameLst>
                                      </p:cBhvr>
                                      <p:to>
                                        <p:strVal val="visible"/>
                                      </p:to>
                                    </p:set>
                                    <p:animEffect transition="in" filter="checkerboard(across)">
                                      <p:cBhvr>
                                        <p:cTn id="16" dur="500"/>
                                        <p:tgtEl>
                                          <p:spTgt spid="261"/>
                                        </p:tgtEl>
                                      </p:cBhvr>
                                    </p:animEffect>
                                  </p:childTnLst>
                                </p:cTn>
                              </p:par>
                              <p:par>
                                <p:cTn id="17" presetID="5" presetClass="entr" presetSubtype="10" fill="hold" nodeType="withEffect">
                                  <p:stCondLst>
                                    <p:cond delay="0"/>
                                  </p:stCondLst>
                                  <p:childTnLst>
                                    <p:set>
                                      <p:cBhvr>
                                        <p:cTn id="18" dur="1" fill="hold">
                                          <p:stCondLst>
                                            <p:cond delay="0"/>
                                          </p:stCondLst>
                                        </p:cTn>
                                        <p:tgtEl>
                                          <p:spTgt spid="262"/>
                                        </p:tgtEl>
                                        <p:attrNameLst>
                                          <p:attrName>style.visibility</p:attrName>
                                        </p:attrNameLst>
                                      </p:cBhvr>
                                      <p:to>
                                        <p:strVal val="visible"/>
                                      </p:to>
                                    </p:set>
                                    <p:animEffect transition="in" filter="checkerboard(across)">
                                      <p:cBhvr>
                                        <p:cTn id="19" dur="500"/>
                                        <p:tgtEl>
                                          <p:spTgt spid="262"/>
                                        </p:tgtEl>
                                      </p:cBhvr>
                                    </p:animEffect>
                                  </p:childTnLst>
                                </p:cTn>
                              </p:par>
                              <p:par>
                                <p:cTn id="20" presetID="5" presetClass="entr" presetSubtype="10" fill="hold" nodeType="withEffect">
                                  <p:stCondLst>
                                    <p:cond delay="0"/>
                                  </p:stCondLst>
                                  <p:childTnLst>
                                    <p:set>
                                      <p:cBhvr>
                                        <p:cTn id="21" dur="1" fill="hold">
                                          <p:stCondLst>
                                            <p:cond delay="0"/>
                                          </p:stCondLst>
                                        </p:cTn>
                                        <p:tgtEl>
                                          <p:spTgt spid="266"/>
                                        </p:tgtEl>
                                        <p:attrNameLst>
                                          <p:attrName>style.visibility</p:attrName>
                                        </p:attrNameLst>
                                      </p:cBhvr>
                                      <p:to>
                                        <p:strVal val="visible"/>
                                      </p:to>
                                    </p:set>
                                    <p:animEffect transition="in" filter="checkerboard(across)">
                                      <p:cBhvr>
                                        <p:cTn id="22" dur="500"/>
                                        <p:tgtEl>
                                          <p:spTgt spid="266"/>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70"/>
                                        </p:tgtEl>
                                        <p:attrNameLst>
                                          <p:attrName>style.visibility</p:attrName>
                                        </p:attrNameLst>
                                      </p:cBhvr>
                                      <p:to>
                                        <p:strVal val="visible"/>
                                      </p:to>
                                    </p:set>
                                    <p:animEffect transition="in" filter="checkerboard(across)">
                                      <p:cBhvr>
                                        <p:cTn id="25" dur="500"/>
                                        <p:tgtEl>
                                          <p:spTgt spid="270"/>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76"/>
                                        </p:tgtEl>
                                        <p:attrNameLst>
                                          <p:attrName>style.visibility</p:attrName>
                                        </p:attrNameLst>
                                      </p:cBhvr>
                                      <p:to>
                                        <p:strVal val="visible"/>
                                      </p:to>
                                    </p:set>
                                    <p:animEffect transition="in" filter="checkerboard(across)">
                                      <p:cBhvr>
                                        <p:cTn id="28" dur="500"/>
                                        <p:tgtEl>
                                          <p:spTgt spid="276"/>
                                        </p:tgtEl>
                                      </p:cBhvr>
                                    </p:animEffect>
                                  </p:childTnLst>
                                </p:cTn>
                              </p:par>
                              <p:par>
                                <p:cTn id="29" presetID="5" presetClass="entr" presetSubtype="1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checkerboard(across)">
                                      <p:cBhvr>
                                        <p:cTn id="31" dur="500"/>
                                        <p:tgtEl>
                                          <p:spTgt spid="27"/>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checkerboard(across)">
                                      <p:cBhvr>
                                        <p:cTn id="34" dur="500"/>
                                        <p:tgtEl>
                                          <p:spTgt spid="31"/>
                                        </p:tgtEl>
                                      </p:cBhvr>
                                    </p:animEffect>
                                  </p:childTnLst>
                                </p:cTn>
                              </p:par>
                              <p:par>
                                <p:cTn id="35" presetID="5" presetClass="entr" presetSubtype="1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checkerboard(across)">
                                      <p:cBhvr>
                                        <p:cTn id="37" dur="500"/>
                                        <p:tgtEl>
                                          <p:spTgt spid="42"/>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checkerboard(across)">
                                      <p:cBhvr>
                                        <p:cTn id="40" dur="500"/>
                                        <p:tgtEl>
                                          <p:spTgt spid="46"/>
                                        </p:tgtEl>
                                      </p:cBhvr>
                                    </p:animEffect>
                                  </p:childTnLst>
                                </p:cTn>
                              </p:par>
                              <p:par>
                                <p:cTn id="41" presetID="5" presetClass="entr" presetSubtype="1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checkerboard(across)">
                                      <p:cBhvr>
                                        <p:cTn id="43" dur="500"/>
                                        <p:tgtEl>
                                          <p:spTgt spid="51"/>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checkerboard(across)">
                                      <p:cBhvr>
                                        <p:cTn id="46" dur="500"/>
                                        <p:tgtEl>
                                          <p:spTgt spid="55"/>
                                        </p:tgtEl>
                                      </p:cBhvr>
                                    </p:animEffect>
                                  </p:childTnLst>
                                </p:cTn>
                              </p:par>
                              <p:par>
                                <p:cTn id="47" presetID="5" presetClass="entr" presetSubtype="10" fill="hold"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checkerboard(across)">
                                      <p:cBhvr>
                                        <p:cTn id="49" dur="500"/>
                                        <p:tgtEl>
                                          <p:spTgt spid="57"/>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checkerboard(across)">
                                      <p:cBhvr>
                                        <p:cTn id="52" dur="500"/>
                                        <p:tgtEl>
                                          <p:spTgt spid="61"/>
                                        </p:tgtEl>
                                      </p:cBhvr>
                                    </p:animEffect>
                                  </p:childTnLst>
                                </p:cTn>
                              </p:par>
                              <p:par>
                                <p:cTn id="53" presetID="5" presetClass="entr" presetSubtype="1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checkerboard(across)">
                                      <p:cBhvr>
                                        <p:cTn id="55" dur="500"/>
                                        <p:tgtEl>
                                          <p:spTgt spid="63"/>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checkerboard(across)">
                                      <p:cBhvr>
                                        <p:cTn id="58" dur="500"/>
                                        <p:tgtEl>
                                          <p:spTgt spid="67"/>
                                        </p:tgtEl>
                                      </p:cBhvr>
                                    </p:animEffect>
                                  </p:childTnLst>
                                </p:cTn>
                              </p:par>
                              <p:par>
                                <p:cTn id="59" presetID="5" presetClass="entr" presetSubtype="10" fill="hold"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checkerboard(across)">
                                      <p:cBhvr>
                                        <p:cTn id="61" dur="500"/>
                                        <p:tgtEl>
                                          <p:spTgt spid="71"/>
                                        </p:tgtEl>
                                      </p:cBhvr>
                                    </p:animEffect>
                                  </p:childTnLst>
                                </p:cTn>
                              </p:par>
                              <p:par>
                                <p:cTn id="62" presetID="5" presetClass="entr" presetSubtype="10" fill="hold" grpId="0" nodeType="with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checkerboard(across)">
                                      <p:cBhvr>
                                        <p:cTn id="64" dur="500"/>
                                        <p:tgtEl>
                                          <p:spTgt spid="75"/>
                                        </p:tgtEl>
                                      </p:cBhvr>
                                    </p:animEffect>
                                  </p:childTnLst>
                                </p:cTn>
                              </p:par>
                              <p:par>
                                <p:cTn id="65" presetID="5" presetClass="entr" presetSubtype="10" fill="hold" nodeType="withEffect">
                                  <p:stCondLst>
                                    <p:cond delay="0"/>
                                  </p:stCondLst>
                                  <p:childTnLst>
                                    <p:set>
                                      <p:cBhvr>
                                        <p:cTn id="66" dur="1" fill="hold">
                                          <p:stCondLst>
                                            <p:cond delay="0"/>
                                          </p:stCondLst>
                                        </p:cTn>
                                        <p:tgtEl>
                                          <p:spTgt spid="76"/>
                                        </p:tgtEl>
                                        <p:attrNameLst>
                                          <p:attrName>style.visibility</p:attrName>
                                        </p:attrNameLst>
                                      </p:cBhvr>
                                      <p:to>
                                        <p:strVal val="visible"/>
                                      </p:to>
                                    </p:set>
                                    <p:animEffect transition="in" filter="checkerboard(across)">
                                      <p:cBhvr>
                                        <p:cTn id="67" dur="500"/>
                                        <p:tgtEl>
                                          <p:spTgt spid="76"/>
                                        </p:tgtEl>
                                      </p:cBhvr>
                                    </p:animEffect>
                                  </p:childTnLst>
                                </p:cTn>
                              </p:par>
                              <p:par>
                                <p:cTn id="68" presetID="5" presetClass="entr" presetSubtype="10" fill="hold" grpId="0" nodeType="withEffect">
                                  <p:stCondLst>
                                    <p:cond delay="0"/>
                                  </p:stCondLst>
                                  <p:childTnLst>
                                    <p:set>
                                      <p:cBhvr>
                                        <p:cTn id="69" dur="1" fill="hold">
                                          <p:stCondLst>
                                            <p:cond delay="0"/>
                                          </p:stCondLst>
                                        </p:cTn>
                                        <p:tgtEl>
                                          <p:spTgt spid="80"/>
                                        </p:tgtEl>
                                        <p:attrNameLst>
                                          <p:attrName>style.visibility</p:attrName>
                                        </p:attrNameLst>
                                      </p:cBhvr>
                                      <p:to>
                                        <p:strVal val="visible"/>
                                      </p:to>
                                    </p:set>
                                    <p:animEffect transition="in" filter="checkerboard(across)">
                                      <p:cBhvr>
                                        <p:cTn id="70" dur="500"/>
                                        <p:tgtEl>
                                          <p:spTgt spid="80"/>
                                        </p:tgtEl>
                                      </p:cBhvr>
                                    </p:animEffect>
                                  </p:childTnLst>
                                </p:cTn>
                              </p:par>
                              <p:par>
                                <p:cTn id="71" presetID="5" presetClass="entr" presetSubtype="10" fill="hold" nodeType="withEffect">
                                  <p:stCondLst>
                                    <p:cond delay="0"/>
                                  </p:stCondLst>
                                  <p:childTnLst>
                                    <p:set>
                                      <p:cBhvr>
                                        <p:cTn id="72" dur="1" fill="hold">
                                          <p:stCondLst>
                                            <p:cond delay="0"/>
                                          </p:stCondLst>
                                        </p:cTn>
                                        <p:tgtEl>
                                          <p:spTgt spid="81"/>
                                        </p:tgtEl>
                                        <p:attrNameLst>
                                          <p:attrName>style.visibility</p:attrName>
                                        </p:attrNameLst>
                                      </p:cBhvr>
                                      <p:to>
                                        <p:strVal val="visible"/>
                                      </p:to>
                                    </p:set>
                                    <p:animEffect transition="in" filter="checkerboard(across)">
                                      <p:cBhvr>
                                        <p:cTn id="73" dur="500"/>
                                        <p:tgtEl>
                                          <p:spTgt spid="81"/>
                                        </p:tgtEl>
                                      </p:cBhvr>
                                    </p:animEffect>
                                  </p:childTnLst>
                                </p:cTn>
                              </p:par>
                              <p:par>
                                <p:cTn id="74" presetID="5" presetClass="entr" presetSubtype="10" fill="hold" grpId="0" nodeType="with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checkerboard(across)">
                                      <p:cBhvr>
                                        <p:cTn id="76" dur="500"/>
                                        <p:tgtEl>
                                          <p:spTgt spid="85"/>
                                        </p:tgtEl>
                                      </p:cBhvr>
                                    </p:animEffect>
                                  </p:childTnLst>
                                </p:cTn>
                              </p:par>
                              <p:par>
                                <p:cTn id="77" presetID="5" presetClass="entr" presetSubtype="10" fill="hold" nodeType="with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checkerboard(across)">
                                      <p:cBhvr>
                                        <p:cTn id="79" dur="500"/>
                                        <p:tgtEl>
                                          <p:spTgt spid="86"/>
                                        </p:tgtEl>
                                      </p:cBhvr>
                                    </p:animEffect>
                                  </p:childTnLst>
                                </p:cTn>
                              </p:par>
                              <p:par>
                                <p:cTn id="80" presetID="5" presetClass="entr" presetSubtype="10" fill="hold" grpId="0" nodeType="withEffect">
                                  <p:stCondLst>
                                    <p:cond delay="0"/>
                                  </p:stCondLst>
                                  <p:childTnLst>
                                    <p:set>
                                      <p:cBhvr>
                                        <p:cTn id="81" dur="1" fill="hold">
                                          <p:stCondLst>
                                            <p:cond delay="0"/>
                                          </p:stCondLst>
                                        </p:cTn>
                                        <p:tgtEl>
                                          <p:spTgt spid="90"/>
                                        </p:tgtEl>
                                        <p:attrNameLst>
                                          <p:attrName>style.visibility</p:attrName>
                                        </p:attrNameLst>
                                      </p:cBhvr>
                                      <p:to>
                                        <p:strVal val="visible"/>
                                      </p:to>
                                    </p:set>
                                    <p:animEffect transition="in" filter="checkerboard(across)">
                                      <p:cBhvr>
                                        <p:cTn id="82" dur="500"/>
                                        <p:tgtEl>
                                          <p:spTgt spid="90"/>
                                        </p:tgtEl>
                                      </p:cBhvr>
                                    </p:animEffect>
                                  </p:childTnLst>
                                </p:cTn>
                              </p:par>
                              <p:par>
                                <p:cTn id="83" presetID="5" presetClass="entr" presetSubtype="10" fill="hold" nodeType="with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checkerboard(across)">
                                      <p:cBhvr>
                                        <p:cTn id="85" dur="500"/>
                                        <p:tgtEl>
                                          <p:spTgt spid="91"/>
                                        </p:tgtEl>
                                      </p:cBhvr>
                                    </p:animEffect>
                                  </p:childTnLst>
                                </p:cTn>
                              </p:par>
                              <p:par>
                                <p:cTn id="86" presetID="5" presetClass="entr" presetSubtype="1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checkerboard(across)">
                                      <p:cBhvr>
                                        <p:cTn id="88" dur="500"/>
                                        <p:tgtEl>
                                          <p:spTgt spid="95"/>
                                        </p:tgtEl>
                                      </p:cBhvr>
                                    </p:animEffect>
                                  </p:childTnLst>
                                </p:cTn>
                              </p:par>
                              <p:par>
                                <p:cTn id="89" presetID="5" presetClass="entr" presetSubtype="10" fill="hold" nodeType="with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checkerboard(across)">
                                      <p:cBhvr>
                                        <p:cTn id="91" dur="500"/>
                                        <p:tgtEl>
                                          <p:spTgt spid="96"/>
                                        </p:tgtEl>
                                      </p:cBhvr>
                                    </p:animEffect>
                                  </p:childTnLst>
                                </p:cTn>
                              </p:par>
                              <p:par>
                                <p:cTn id="92" presetID="5" presetClass="entr" presetSubtype="10" fill="hold" grpId="0" nodeType="withEffect">
                                  <p:stCondLst>
                                    <p:cond delay="0"/>
                                  </p:stCondLst>
                                  <p:childTnLst>
                                    <p:set>
                                      <p:cBhvr>
                                        <p:cTn id="93" dur="1" fill="hold">
                                          <p:stCondLst>
                                            <p:cond delay="0"/>
                                          </p:stCondLst>
                                        </p:cTn>
                                        <p:tgtEl>
                                          <p:spTgt spid="100"/>
                                        </p:tgtEl>
                                        <p:attrNameLst>
                                          <p:attrName>style.visibility</p:attrName>
                                        </p:attrNameLst>
                                      </p:cBhvr>
                                      <p:to>
                                        <p:strVal val="visible"/>
                                      </p:to>
                                    </p:set>
                                    <p:animEffect transition="in" filter="checkerboard(across)">
                                      <p:cBhvr>
                                        <p:cTn id="94"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 grpId="0"/>
      <p:bldP spid="261" grpId="0"/>
      <p:bldP spid="270" grpId="0"/>
      <p:bldP spid="276" grpId="0"/>
      <p:bldP spid="31" grpId="0"/>
      <p:bldP spid="46" grpId="0"/>
      <p:bldP spid="55" grpId="0"/>
      <p:bldP spid="61" grpId="0"/>
      <p:bldP spid="67" grpId="0"/>
      <p:bldP spid="75" grpId="0"/>
      <p:bldP spid="80" grpId="0"/>
      <p:bldP spid="85" grpId="0"/>
      <p:bldP spid="90" grpId="0"/>
      <p:bldP spid="95" grpId="0"/>
      <p:bldP spid="10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1000100" y="1285866"/>
            <a:ext cx="7538720" cy="3439854"/>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4" name="文本框 3"/>
          <p:cNvSpPr txBox="1"/>
          <p:nvPr/>
        </p:nvSpPr>
        <p:spPr>
          <a:xfrm>
            <a:off x="1000126" y="623253"/>
            <a:ext cx="1560195" cy="645160"/>
          </a:xfrm>
          <a:prstGeom prst="rect">
            <a:avLst/>
          </a:prstGeom>
          <a:noFill/>
          <a:ln w="9525">
            <a:noFill/>
          </a:ln>
        </p:spPr>
        <p:txBody>
          <a:bodyPr wrap="none" anchor="t">
            <a:spAutoFit/>
          </a:bodyPr>
          <a:lstStyle/>
          <a:p>
            <a:r>
              <a:rPr lang="zh-CN" altLang="en-US" sz="3600" b="1" u="dbl" dirty="0" smtClean="0">
                <a:solidFill>
                  <a:schemeClr val="accent6"/>
                </a:solidFill>
                <a:uFillTx/>
                <a:latin typeface="方正新楷体_GBK" panose="02000000000000000000" charset="-122"/>
                <a:ea typeface="方正新楷体_GBK" panose="02000000000000000000" charset="-122"/>
                <a:sym typeface="+mn-ea"/>
              </a:rPr>
              <a:t>多音字</a:t>
            </a:r>
            <a:endParaRPr lang="zh-CN" altLang="en-US" sz="3600" b="1" u="dbl" dirty="0" smtClean="0">
              <a:solidFill>
                <a:srgbClr val="92D050"/>
              </a:solidFill>
              <a:latin typeface="楷体_GB2312" panose="02010609030101010101" charset="-122"/>
              <a:ea typeface="楷体_GB2312" panose="02010609030101010101" charset="-122"/>
              <a:sym typeface="+mn-ea"/>
            </a:endParaRPr>
          </a:p>
        </p:txBody>
      </p:sp>
      <p:sp>
        <p:nvSpPr>
          <p:cNvPr id="3" name="文本框 2"/>
          <p:cNvSpPr txBox="1"/>
          <p:nvPr/>
        </p:nvSpPr>
        <p:spPr>
          <a:xfrm>
            <a:off x="1000100" y="3143254"/>
            <a:ext cx="7429552" cy="1124585"/>
          </a:xfrm>
          <a:prstGeom prst="rect">
            <a:avLst/>
          </a:prstGeom>
          <a:noFill/>
          <a:ln w="9525">
            <a:noFill/>
          </a:ln>
        </p:spPr>
        <p:txBody>
          <a:bodyPr wrap="square">
            <a:spAutoFit/>
          </a:bodyPr>
          <a:lstStyle/>
          <a:p>
            <a:pP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她的布</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囊</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）把所有的东西都装了进去，看上去鼓囊</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囊</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）的。</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左大括号 11"/>
          <p:cNvSpPr/>
          <p:nvPr/>
        </p:nvSpPr>
        <p:spPr>
          <a:xfrm>
            <a:off x="2382502" y="1657657"/>
            <a:ext cx="260672" cy="141415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ea typeface="楷体_GB2312" panose="02010609030101010101" charset="-122"/>
            </a:endParaRPr>
          </a:p>
        </p:txBody>
      </p:sp>
      <p:sp>
        <p:nvSpPr>
          <p:cNvPr id="7" name="文本框 6"/>
          <p:cNvSpPr txBox="1"/>
          <p:nvPr/>
        </p:nvSpPr>
        <p:spPr>
          <a:xfrm>
            <a:off x="1785918" y="2058413"/>
            <a:ext cx="591185" cy="584775"/>
          </a:xfrm>
          <a:prstGeom prst="rect">
            <a:avLst/>
          </a:prstGeom>
          <a:noFill/>
          <a:ln w="9525">
            <a:noFill/>
          </a:ln>
        </p:spPr>
        <p:txBody>
          <a:bodyPr wrap="square">
            <a:spAutoFit/>
          </a:bodyPr>
          <a:lstStyle/>
          <a:p>
            <a:pPr eaLnBrk="1" hangingPunct="1"/>
            <a:r>
              <a:rPr lang="zh-CN" altLang="en-US" sz="3200" b="1" dirty="0" smtClean="0">
                <a:solidFill>
                  <a:srgbClr val="FF0000"/>
                </a:solidFill>
                <a:latin typeface="楷体" panose="02010609060101010101" pitchFamily="49" charset="-122"/>
                <a:ea typeface="楷体" panose="02010609060101010101" pitchFamily="49" charset="-122"/>
              </a:rPr>
              <a:t>囊</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2143742" y="1430327"/>
            <a:ext cx="3970959" cy="2332946"/>
          </a:xfrm>
          <a:prstGeom prst="rect">
            <a:avLst/>
          </a:prstGeom>
          <a:noFill/>
          <a:ln w="9525">
            <a:noFill/>
          </a:ln>
        </p:spPr>
        <p:txBody>
          <a:bodyPr wrap="none">
            <a:spAutoFit/>
          </a:bodyPr>
          <a:lstStyle/>
          <a:p>
            <a:r>
              <a:rPr lang="en-US" altLang="zh-CN"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zh-CN" altLang="en-US"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______</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p>
            <a:pPr>
              <a:lnSpc>
                <a:spcPct val="140000"/>
              </a:lnSpc>
            </a:pPr>
            <a:r>
              <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en-US" altLang="zh-CN" sz="2800"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a:solidFill>
                <a:schemeClr val="tx1"/>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8" name="文本框 7"/>
          <p:cNvSpPr txBox="1"/>
          <p:nvPr/>
        </p:nvSpPr>
        <p:spPr>
          <a:xfrm>
            <a:off x="4714876" y="3643320"/>
            <a:ext cx="857256" cy="461665"/>
          </a:xfrm>
          <a:prstGeom prst="rect">
            <a:avLst/>
          </a:prstGeom>
          <a:noFill/>
          <a:ln w="9525">
            <a:noFill/>
          </a:ln>
        </p:spPr>
        <p:txBody>
          <a:bodyPr wrap="square">
            <a:spAutoFit/>
          </a:bodyPr>
          <a:lstStyle/>
          <a:p>
            <a:r>
              <a:rPr lang="en-US" altLang="zh-CN" sz="2400" b="1" dirty="0" err="1" smtClean="0">
                <a:solidFill>
                  <a:srgbClr val="FF0000"/>
                </a:solidFill>
                <a:latin typeface="黑体" panose="02010609060101010101" charset="-122"/>
                <a:ea typeface="黑体" panose="02010609060101010101" charset="-122"/>
                <a:cs typeface="楷体_GB2312" panose="02010609030101010101" charset="-122"/>
                <a:sym typeface="+mn-ea"/>
              </a:rPr>
              <a:t>nāng</a:t>
            </a:r>
            <a:endParaRPr lang="en-US" altLang="en-US" sz="2400" b="1" dirty="0">
              <a:solidFill>
                <a:srgbClr val="FF0000"/>
              </a:solidFill>
              <a:latin typeface="黑体" panose="02010609060101010101" charset="-122"/>
              <a:ea typeface="黑体" panose="02010609060101010101" charset="-122"/>
              <a:cs typeface="楷体_GB2312" panose="02010609030101010101" charset="-122"/>
              <a:sym typeface="+mn-ea"/>
            </a:endParaRPr>
          </a:p>
        </p:txBody>
      </p:sp>
      <p:sp>
        <p:nvSpPr>
          <p:cNvPr id="9" name="文本框 8"/>
          <p:cNvSpPr txBox="1"/>
          <p:nvPr/>
        </p:nvSpPr>
        <p:spPr>
          <a:xfrm>
            <a:off x="3600443" y="3095629"/>
            <a:ext cx="928694" cy="523220"/>
          </a:xfrm>
          <a:prstGeom prst="rect">
            <a:avLst/>
          </a:prstGeom>
          <a:noFill/>
          <a:ln w="9525">
            <a:noFill/>
          </a:ln>
        </p:spPr>
        <p:txBody>
          <a:bodyPr wrap="squar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náng</a:t>
            </a:r>
            <a:endParaRPr lang="en-US" altLang="en-US" sz="2400" b="1" dirty="0">
              <a:solidFill>
                <a:srgbClr val="FF0000"/>
              </a:solidFill>
              <a:latin typeface="楷体_GB2312" panose="02010609030101010101" charset="-122"/>
              <a:ea typeface="楷体_GB2312" panose="02010609030101010101" charset="-122"/>
              <a:cs typeface="楷体_GB2312" panose="02010609030101010101" charset="-122"/>
              <a:sym typeface="+mn-ea"/>
            </a:endParaRPr>
          </a:p>
        </p:txBody>
      </p:sp>
      <p:sp>
        <p:nvSpPr>
          <p:cNvPr id="6" name="椭圆 5"/>
          <p:cNvSpPr/>
          <p:nvPr/>
        </p:nvSpPr>
        <p:spPr>
          <a:xfrm>
            <a:off x="370312" y="682625"/>
            <a:ext cx="458046" cy="458046"/>
          </a:xfrm>
          <a:prstGeom prst="ellipse">
            <a:avLst/>
          </a:prstGeom>
          <a:solidFill>
            <a:schemeClr val="accent4"/>
          </a:solidFill>
          <a:ln>
            <a:solidFill>
              <a:schemeClr val="accent4"/>
            </a:soli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p>
            <a:pPr algn="ctr"/>
            <a:endParaRPr lang="zh-CN" altLang="en-US">
              <a:ln>
                <a:solidFill>
                  <a:schemeClr val="accent4">
                    <a:lumMod val="60000"/>
                    <a:lumOff val="40000"/>
                  </a:schemeClr>
                </a:solidFill>
              </a:ln>
              <a:solidFill>
                <a:schemeClr val="accent4"/>
              </a:solidFill>
              <a:effectLst/>
              <a:latin typeface="Arial" panose="020B0604020202020204" pitchFamily="34" charset="0"/>
              <a:ea typeface="微软雅黑" panose="020B0503020204020204" charset="-122"/>
              <a:sym typeface="Arial" panose="020B0604020202020204" pitchFamily="34" charset="0"/>
            </a:endParaRPr>
          </a:p>
        </p:txBody>
      </p:sp>
      <p:sp>
        <p:nvSpPr>
          <p:cNvPr id="10" name="椭圆 9"/>
          <p:cNvSpPr/>
          <p:nvPr/>
        </p:nvSpPr>
        <p:spPr>
          <a:xfrm>
            <a:off x="538587" y="679817"/>
            <a:ext cx="463307" cy="4633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3" name="矩形 12"/>
          <p:cNvSpPr/>
          <p:nvPr/>
        </p:nvSpPr>
        <p:spPr>
          <a:xfrm>
            <a:off x="4211960" y="1419622"/>
            <a:ext cx="906017"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囊括</a:t>
            </a:r>
            <a:endParaRPr lang="zh-CN" altLang="en-US" sz="2800" b="1" dirty="0">
              <a:latin typeface="楷体" panose="02010609060101010101" pitchFamily="49" charset="-122"/>
              <a:ea typeface="楷体" panose="02010609060101010101" pitchFamily="49" charset="-122"/>
            </a:endParaRPr>
          </a:p>
        </p:txBody>
      </p:sp>
      <p:sp>
        <p:nvSpPr>
          <p:cNvPr id="17" name="矩形 16"/>
          <p:cNvSpPr/>
          <p:nvPr/>
        </p:nvSpPr>
        <p:spPr>
          <a:xfrm>
            <a:off x="2956691" y="1419622"/>
            <a:ext cx="902811"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náng</a:t>
            </a:r>
            <a:endParaRPr lang="zh-CN" altLang="en-US" dirty="0">
              <a:latin typeface="黑体" panose="02010609060101010101" charset="-122"/>
              <a:ea typeface="黑体" panose="02010609060101010101" charset="-122"/>
            </a:endParaRPr>
          </a:p>
        </p:txBody>
      </p:sp>
      <p:sp>
        <p:nvSpPr>
          <p:cNvPr id="16" name="矩形 15"/>
          <p:cNvSpPr/>
          <p:nvPr/>
        </p:nvSpPr>
        <p:spPr>
          <a:xfrm>
            <a:off x="3000364" y="2343148"/>
            <a:ext cx="902811"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rPr>
              <a:t>nāng</a:t>
            </a:r>
            <a:endParaRPr lang="zh-CN" altLang="en-US" sz="2800" dirty="0">
              <a:solidFill>
                <a:srgbClr val="FF0000"/>
              </a:solidFill>
              <a:latin typeface="黑体" panose="02010609060101010101" charset="-122"/>
              <a:ea typeface="黑体" panose="02010609060101010101" charset="-122"/>
            </a:endParaRPr>
          </a:p>
        </p:txBody>
      </p:sp>
      <p:sp>
        <p:nvSpPr>
          <p:cNvPr id="19" name="矩形 18"/>
          <p:cNvSpPr/>
          <p:nvPr/>
        </p:nvSpPr>
        <p:spPr>
          <a:xfrm>
            <a:off x="4214810" y="2500312"/>
            <a:ext cx="1266693"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鼓囊囊</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Vertic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ldLvl="0" animBg="1"/>
      <p:bldP spid="7" grpId="0"/>
      <p:bldP spid="5" grpId="0"/>
      <p:bldP spid="8" grpId="0"/>
      <p:bldP spid="9" grpId="0"/>
      <p:bldP spid="13" grpId="0"/>
      <p:bldP spid="17" grpId="0"/>
      <p:bldP spid="16"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1000100" y="1285866"/>
            <a:ext cx="7538720" cy="3439854"/>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3" name="文本框 2"/>
          <p:cNvSpPr txBox="1"/>
          <p:nvPr/>
        </p:nvSpPr>
        <p:spPr>
          <a:xfrm>
            <a:off x="1000100" y="3143254"/>
            <a:ext cx="7429552" cy="1057790"/>
          </a:xfrm>
          <a:prstGeom prst="rect">
            <a:avLst/>
          </a:prstGeom>
          <a:noFill/>
          <a:ln w="9525">
            <a:noFill/>
          </a:ln>
        </p:spPr>
        <p:txBody>
          <a:bodyPr wrap="square">
            <a:spAutoFit/>
          </a:bodyPr>
          <a:lstStyle/>
          <a:p>
            <a:pP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能把一根碗口粗的树枝咔</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吧</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）一声折断，也需要一把子力气</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吧</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左大括号 11"/>
          <p:cNvSpPr/>
          <p:nvPr/>
        </p:nvSpPr>
        <p:spPr>
          <a:xfrm>
            <a:off x="2382502" y="1657657"/>
            <a:ext cx="260672" cy="141415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ea typeface="楷体_GB2312" panose="02010609030101010101" charset="-122"/>
            </a:endParaRPr>
          </a:p>
        </p:txBody>
      </p:sp>
      <p:sp>
        <p:nvSpPr>
          <p:cNvPr id="7" name="文本框 6"/>
          <p:cNvSpPr txBox="1"/>
          <p:nvPr/>
        </p:nvSpPr>
        <p:spPr>
          <a:xfrm>
            <a:off x="1785918" y="2058413"/>
            <a:ext cx="591185" cy="584775"/>
          </a:xfrm>
          <a:prstGeom prst="rect">
            <a:avLst/>
          </a:prstGeom>
          <a:noFill/>
          <a:ln w="9525">
            <a:noFill/>
          </a:ln>
        </p:spPr>
        <p:txBody>
          <a:bodyPr wrap="square">
            <a:spAutoFit/>
          </a:bodyPr>
          <a:lstStyle/>
          <a:p>
            <a:pPr eaLnBrk="1" hangingPunct="1"/>
            <a:r>
              <a:rPr lang="zh-CN" altLang="en-US" sz="3200" b="1" dirty="0" smtClean="0">
                <a:solidFill>
                  <a:srgbClr val="FF0000"/>
                </a:solidFill>
                <a:latin typeface="楷体" panose="02010609060101010101" pitchFamily="49" charset="-122"/>
                <a:ea typeface="楷体" panose="02010609060101010101" pitchFamily="49" charset="-122"/>
              </a:rPr>
              <a:t>吧</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2143742" y="1430327"/>
            <a:ext cx="3970959" cy="2332946"/>
          </a:xfrm>
          <a:prstGeom prst="rect">
            <a:avLst/>
          </a:prstGeom>
          <a:noFill/>
          <a:ln w="9525">
            <a:noFill/>
          </a:ln>
        </p:spPr>
        <p:txBody>
          <a:bodyPr wrap="none">
            <a:spAutoFit/>
          </a:bodyPr>
          <a:lstStyle/>
          <a:p>
            <a:r>
              <a:rPr lang="en-US" altLang="zh-CN"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zh-CN" altLang="en-US"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______</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p>
            <a:pPr>
              <a:lnSpc>
                <a:spcPct val="140000"/>
              </a:lnSpc>
            </a:pPr>
            <a:r>
              <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en-US" altLang="zh-CN" sz="2800"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a:solidFill>
                <a:schemeClr val="tx1"/>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8" name="文本框 7"/>
          <p:cNvSpPr txBox="1"/>
          <p:nvPr/>
        </p:nvSpPr>
        <p:spPr>
          <a:xfrm>
            <a:off x="6653227" y="3195642"/>
            <a:ext cx="857256" cy="461665"/>
          </a:xfrm>
          <a:prstGeom prst="rect">
            <a:avLst/>
          </a:prstGeom>
          <a:noFill/>
          <a:ln w="9525">
            <a:noFill/>
          </a:ln>
        </p:spPr>
        <p:txBody>
          <a:bodyPr wrap="square">
            <a:spAutoFit/>
          </a:bodyPr>
          <a:lstStyle/>
          <a:p>
            <a:r>
              <a:rPr lang="en-US" altLang="zh-CN" sz="2400" b="1" dirty="0" err="1" smtClean="0">
                <a:solidFill>
                  <a:srgbClr val="FF0000"/>
                </a:solidFill>
                <a:latin typeface="黑体" panose="02010609060101010101" charset="-122"/>
                <a:ea typeface="黑体" panose="02010609060101010101" charset="-122"/>
                <a:cs typeface="楷体_GB2312" panose="02010609030101010101" charset="-122"/>
                <a:sym typeface="+mn-ea"/>
              </a:rPr>
              <a:t>bā</a:t>
            </a:r>
            <a:endParaRPr lang="en-US" altLang="en-US" sz="2400" b="1" dirty="0">
              <a:solidFill>
                <a:srgbClr val="FF0000"/>
              </a:solidFill>
              <a:latin typeface="黑体" panose="02010609060101010101" charset="-122"/>
              <a:ea typeface="黑体" panose="02010609060101010101" charset="-122"/>
              <a:cs typeface="楷体_GB2312" panose="02010609030101010101" charset="-122"/>
              <a:sym typeface="+mn-ea"/>
            </a:endParaRPr>
          </a:p>
        </p:txBody>
      </p:sp>
      <p:sp>
        <p:nvSpPr>
          <p:cNvPr id="9" name="文本框 8"/>
          <p:cNvSpPr txBox="1"/>
          <p:nvPr/>
        </p:nvSpPr>
        <p:spPr>
          <a:xfrm>
            <a:off x="6114109" y="3677610"/>
            <a:ext cx="928694" cy="523220"/>
          </a:xfrm>
          <a:prstGeom prst="rect">
            <a:avLst/>
          </a:prstGeom>
          <a:noFill/>
          <a:ln w="9525">
            <a:noFill/>
          </a:ln>
        </p:spPr>
        <p:txBody>
          <a:bodyPr wrap="squar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bɑ</a:t>
            </a:r>
            <a:endParaRPr lang="en-US" altLang="en-US" sz="2400" b="1" dirty="0">
              <a:solidFill>
                <a:srgbClr val="FF0000"/>
              </a:solidFill>
              <a:latin typeface="楷体_GB2312" panose="02010609030101010101" charset="-122"/>
              <a:ea typeface="楷体_GB2312" panose="02010609030101010101" charset="-122"/>
              <a:cs typeface="楷体_GB2312" panose="02010609030101010101" charset="-122"/>
              <a:sym typeface="+mn-ea"/>
            </a:endParaRPr>
          </a:p>
        </p:txBody>
      </p:sp>
      <p:sp>
        <p:nvSpPr>
          <p:cNvPr id="13" name="矩形 12"/>
          <p:cNvSpPr/>
          <p:nvPr/>
        </p:nvSpPr>
        <p:spPr>
          <a:xfrm>
            <a:off x="4211960" y="1419622"/>
            <a:ext cx="906017"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好吧</a:t>
            </a:r>
            <a:endParaRPr lang="zh-CN" altLang="en-US" sz="2800" b="1" dirty="0">
              <a:latin typeface="楷体" panose="02010609060101010101" pitchFamily="49" charset="-122"/>
              <a:ea typeface="楷体" panose="02010609060101010101" pitchFamily="49" charset="-122"/>
            </a:endParaRPr>
          </a:p>
        </p:txBody>
      </p:sp>
      <p:sp>
        <p:nvSpPr>
          <p:cNvPr id="17" name="矩形 16"/>
          <p:cNvSpPr/>
          <p:nvPr/>
        </p:nvSpPr>
        <p:spPr>
          <a:xfrm>
            <a:off x="2956691" y="1419622"/>
            <a:ext cx="543739"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bɑ</a:t>
            </a:r>
            <a:endParaRPr lang="zh-CN" altLang="en-US" dirty="0">
              <a:latin typeface="黑体" panose="02010609060101010101" charset="-122"/>
              <a:ea typeface="黑体" panose="02010609060101010101" charset="-122"/>
            </a:endParaRPr>
          </a:p>
        </p:txBody>
      </p:sp>
      <p:sp>
        <p:nvSpPr>
          <p:cNvPr id="16" name="矩形 15"/>
          <p:cNvSpPr/>
          <p:nvPr/>
        </p:nvSpPr>
        <p:spPr>
          <a:xfrm>
            <a:off x="3000364" y="2343148"/>
            <a:ext cx="543739"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rPr>
              <a:t>bā</a:t>
            </a:r>
            <a:endParaRPr lang="zh-CN" altLang="en-US" sz="2800" dirty="0">
              <a:solidFill>
                <a:srgbClr val="FF0000"/>
              </a:solidFill>
              <a:latin typeface="黑体" panose="02010609060101010101" charset="-122"/>
              <a:ea typeface="黑体" panose="02010609060101010101" charset="-122"/>
            </a:endParaRPr>
          </a:p>
        </p:txBody>
      </p:sp>
      <p:sp>
        <p:nvSpPr>
          <p:cNvPr id="19" name="矩形 18"/>
          <p:cNvSpPr/>
          <p:nvPr/>
        </p:nvSpPr>
        <p:spPr>
          <a:xfrm>
            <a:off x="4214810" y="2500312"/>
            <a:ext cx="906017"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咔吧</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Vertic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ldLvl="0" animBg="1"/>
      <p:bldP spid="7" grpId="0"/>
      <p:bldP spid="5" grpId="0"/>
      <p:bldP spid="8" grpId="0"/>
      <p:bldP spid="9" grpId="0"/>
      <p:bldP spid="13" grpId="0"/>
      <p:bldP spid="17" grpId="0"/>
      <p:bldP spid="16"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圆角矩形 1"/>
          <p:cNvSpPr/>
          <p:nvPr/>
        </p:nvSpPr>
        <p:spPr>
          <a:xfrm>
            <a:off x="1000100" y="1285866"/>
            <a:ext cx="7538720" cy="3439854"/>
          </a:xfrm>
          <a:prstGeom prst="roundRect">
            <a:avLst/>
          </a:prstGeom>
          <a:solidFill>
            <a:srgbClr val="FFCB74"/>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楷体_GB2312" panose="02010609030101010101" charset="-122"/>
            </a:endParaRPr>
          </a:p>
        </p:txBody>
      </p:sp>
      <p:sp>
        <p:nvSpPr>
          <p:cNvPr id="3" name="文本框 2"/>
          <p:cNvSpPr txBox="1"/>
          <p:nvPr/>
        </p:nvSpPr>
        <p:spPr>
          <a:xfrm>
            <a:off x="1000100" y="3143254"/>
            <a:ext cx="7429552" cy="1126462"/>
          </a:xfrm>
          <a:prstGeom prst="rect">
            <a:avLst/>
          </a:prstGeom>
          <a:noFill/>
          <a:ln w="9525">
            <a:noFill/>
          </a:ln>
        </p:spPr>
        <p:txBody>
          <a:bodyPr wrap="square">
            <a:spAutoFit/>
          </a:bodyPr>
          <a:lstStyle/>
          <a:p>
            <a:pP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边</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塞</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）路途难行，他把文件紧</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塞</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）在口袋里，以防丢失。</a:t>
            </a:r>
            <a:endParaRPr lang="zh-CN" altLang="en-US" sz="28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左大括号 11"/>
          <p:cNvSpPr/>
          <p:nvPr/>
        </p:nvSpPr>
        <p:spPr>
          <a:xfrm>
            <a:off x="2382502" y="1657657"/>
            <a:ext cx="260672" cy="141415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ea typeface="楷体_GB2312" panose="02010609030101010101" charset="-122"/>
            </a:endParaRPr>
          </a:p>
        </p:txBody>
      </p:sp>
      <p:sp>
        <p:nvSpPr>
          <p:cNvPr id="7" name="文本框 6"/>
          <p:cNvSpPr txBox="1"/>
          <p:nvPr/>
        </p:nvSpPr>
        <p:spPr>
          <a:xfrm>
            <a:off x="1785918" y="2058413"/>
            <a:ext cx="591185" cy="584775"/>
          </a:xfrm>
          <a:prstGeom prst="rect">
            <a:avLst/>
          </a:prstGeom>
          <a:noFill/>
          <a:ln w="9525">
            <a:noFill/>
          </a:ln>
        </p:spPr>
        <p:txBody>
          <a:bodyPr wrap="square">
            <a:spAutoFit/>
          </a:bodyPr>
          <a:lstStyle/>
          <a:p>
            <a:pPr eaLnBrk="1" hangingPunct="1"/>
            <a:r>
              <a:rPr lang="zh-CN" altLang="en-US" sz="3200" b="1" dirty="0" smtClean="0">
                <a:solidFill>
                  <a:srgbClr val="FF0000"/>
                </a:solidFill>
                <a:latin typeface="楷体" panose="02010609060101010101" pitchFamily="49" charset="-122"/>
                <a:ea typeface="楷体" panose="02010609060101010101" pitchFamily="49" charset="-122"/>
              </a:rPr>
              <a:t>塞</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2143742" y="1430327"/>
            <a:ext cx="3970959" cy="2332946"/>
          </a:xfrm>
          <a:prstGeom prst="rect">
            <a:avLst/>
          </a:prstGeom>
          <a:noFill/>
          <a:ln w="9525">
            <a:noFill/>
          </a:ln>
        </p:spPr>
        <p:txBody>
          <a:bodyPr wrap="none">
            <a:spAutoFit/>
          </a:bodyPr>
          <a:lstStyle/>
          <a:p>
            <a:r>
              <a:rPr lang="en-US" altLang="zh-CN"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zh-CN" altLang="en-US" sz="2800" b="1" dirty="0">
                <a:solidFill>
                  <a:srgbClr val="FF00FF"/>
                </a:solidFill>
                <a:latin typeface="楷体" panose="02010609060101010101" pitchFamily="49" charset="-122"/>
                <a:ea typeface="楷体" panose="02010609060101010101" pitchFamily="49" charset="-122"/>
                <a:cs typeface="楷体_GB2312" panose="02010609030101010101" charset="-122"/>
              </a:rPr>
              <a:t>  </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______</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rPr>
              <a:t>）</a:t>
            </a: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endParaRPr>
          </a:p>
          <a:p>
            <a:pPr>
              <a:lnSpc>
                <a:spcPct val="140000"/>
              </a:lnSpc>
            </a:pPr>
            <a:r>
              <a:rPr lang="en-US" altLang="zh-CN" sz="2800" b="1"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r>
              <a:rPr lang="en-US" altLang="zh-CN" sz="2800" dirty="0" smtClean="0">
                <a:solidFill>
                  <a:srgbClr val="FF0000"/>
                </a:solidFill>
                <a:latin typeface="楷体" panose="02010609060101010101" pitchFamily="49" charset="-122"/>
                <a:ea typeface="楷体" panose="02010609060101010101" pitchFamily="49" charset="-122"/>
                <a:cs typeface="楷体_GB2312" panose="02010609030101010101" charset="-122"/>
                <a:sym typeface="+mn-ea"/>
              </a:rPr>
              <a:t>———（       ）</a:t>
            </a:r>
          </a:p>
          <a:p>
            <a:pPr>
              <a:lnSpc>
                <a:spcPct val="140000"/>
              </a:lnSpc>
            </a:pPr>
            <a:r>
              <a:rPr lang="en-US" altLang="zh-CN" sz="2800" b="1" dirty="0" smtClean="0">
                <a:latin typeface="楷体" panose="02010609060101010101" pitchFamily="49" charset="-122"/>
                <a:ea typeface="楷体" panose="02010609060101010101" pitchFamily="49" charset="-122"/>
                <a:cs typeface="楷体_GB2312" panose="02010609030101010101" charset="-122"/>
                <a:sym typeface="+mn-ea"/>
              </a:rPr>
              <a:t>   </a:t>
            </a:r>
            <a:endParaRPr lang="en-US" altLang="zh-CN" sz="2800" b="1" dirty="0">
              <a:solidFill>
                <a:schemeClr val="tx1"/>
              </a:solidFill>
              <a:latin typeface="楷体" panose="02010609060101010101" pitchFamily="49" charset="-122"/>
              <a:ea typeface="楷体" panose="02010609060101010101" pitchFamily="49" charset="-122"/>
              <a:cs typeface="楷体_GB2312" panose="02010609030101010101" charset="-122"/>
              <a:sym typeface="+mn-ea"/>
            </a:endParaRPr>
          </a:p>
        </p:txBody>
      </p:sp>
      <p:sp>
        <p:nvSpPr>
          <p:cNvPr id="8" name="文本框 7"/>
          <p:cNvSpPr txBox="1"/>
          <p:nvPr/>
        </p:nvSpPr>
        <p:spPr>
          <a:xfrm>
            <a:off x="1485878" y="3676658"/>
            <a:ext cx="857256" cy="461665"/>
          </a:xfrm>
          <a:prstGeom prst="rect">
            <a:avLst/>
          </a:prstGeom>
          <a:noFill/>
          <a:ln w="9525">
            <a:noFill/>
          </a:ln>
        </p:spPr>
        <p:txBody>
          <a:bodyPr wrap="square">
            <a:spAutoFit/>
          </a:bodyPr>
          <a:lstStyle/>
          <a:p>
            <a:r>
              <a:rPr lang="en-US" altLang="zh-CN" sz="2400" b="1" dirty="0" err="1" smtClean="0">
                <a:solidFill>
                  <a:srgbClr val="FF0000"/>
                </a:solidFill>
                <a:latin typeface="黑体" panose="02010609060101010101" charset="-122"/>
                <a:ea typeface="黑体" panose="02010609060101010101" charset="-122"/>
                <a:cs typeface="楷体_GB2312" panose="02010609030101010101" charset="-122"/>
                <a:sym typeface="+mn-ea"/>
              </a:rPr>
              <a:t>sāi</a:t>
            </a:r>
            <a:endParaRPr lang="en-US" altLang="en-US" sz="2400" b="1" dirty="0">
              <a:solidFill>
                <a:srgbClr val="FF0000"/>
              </a:solidFill>
              <a:latin typeface="黑体" panose="02010609060101010101" charset="-122"/>
              <a:ea typeface="黑体" panose="02010609060101010101" charset="-122"/>
              <a:cs typeface="楷体_GB2312" panose="02010609030101010101" charset="-122"/>
              <a:sym typeface="+mn-ea"/>
            </a:endParaRPr>
          </a:p>
        </p:txBody>
      </p:sp>
      <p:sp>
        <p:nvSpPr>
          <p:cNvPr id="9" name="文本框 8"/>
          <p:cNvSpPr txBox="1"/>
          <p:nvPr/>
        </p:nvSpPr>
        <p:spPr>
          <a:xfrm>
            <a:off x="2914638" y="3124204"/>
            <a:ext cx="928694" cy="523220"/>
          </a:xfrm>
          <a:prstGeom prst="rect">
            <a:avLst/>
          </a:prstGeom>
          <a:noFill/>
          <a:ln w="9525">
            <a:noFill/>
          </a:ln>
        </p:spPr>
        <p:txBody>
          <a:bodyPr wrap="squar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sài</a:t>
            </a:r>
            <a:endParaRPr lang="en-US" altLang="en-US" sz="2400" b="1" dirty="0">
              <a:solidFill>
                <a:srgbClr val="FF0000"/>
              </a:solidFill>
              <a:latin typeface="楷体_GB2312" panose="02010609030101010101" charset="-122"/>
              <a:ea typeface="楷体_GB2312" panose="02010609030101010101" charset="-122"/>
              <a:cs typeface="楷体_GB2312" panose="02010609030101010101" charset="-122"/>
              <a:sym typeface="+mn-ea"/>
            </a:endParaRPr>
          </a:p>
        </p:txBody>
      </p:sp>
      <p:sp>
        <p:nvSpPr>
          <p:cNvPr id="13" name="矩形 12"/>
          <p:cNvSpPr/>
          <p:nvPr/>
        </p:nvSpPr>
        <p:spPr>
          <a:xfrm>
            <a:off x="4211960" y="1419622"/>
            <a:ext cx="906017"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边塞</a:t>
            </a:r>
            <a:endParaRPr lang="zh-CN" altLang="en-US" sz="2800" b="1" dirty="0">
              <a:latin typeface="楷体" panose="02010609060101010101" pitchFamily="49" charset="-122"/>
              <a:ea typeface="楷体" panose="02010609060101010101" pitchFamily="49" charset="-122"/>
            </a:endParaRPr>
          </a:p>
        </p:txBody>
      </p:sp>
      <p:sp>
        <p:nvSpPr>
          <p:cNvPr id="17" name="矩形 16"/>
          <p:cNvSpPr/>
          <p:nvPr/>
        </p:nvSpPr>
        <p:spPr>
          <a:xfrm>
            <a:off x="2956691" y="1419622"/>
            <a:ext cx="723275"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cs typeface="楷体_GB2312" panose="02010609030101010101" charset="-122"/>
                <a:sym typeface="+mn-ea"/>
              </a:rPr>
              <a:t>sài</a:t>
            </a:r>
            <a:endParaRPr lang="zh-CN" altLang="en-US" dirty="0">
              <a:latin typeface="黑体" panose="02010609060101010101" charset="-122"/>
              <a:ea typeface="黑体" panose="02010609060101010101" charset="-122"/>
            </a:endParaRPr>
          </a:p>
        </p:txBody>
      </p:sp>
      <p:sp>
        <p:nvSpPr>
          <p:cNvPr id="16" name="矩形 15"/>
          <p:cNvSpPr/>
          <p:nvPr/>
        </p:nvSpPr>
        <p:spPr>
          <a:xfrm>
            <a:off x="3000364" y="2343148"/>
            <a:ext cx="723275" cy="523220"/>
          </a:xfrm>
          <a:prstGeom prst="rect">
            <a:avLst/>
          </a:prstGeom>
        </p:spPr>
        <p:txBody>
          <a:bodyPr wrap="none">
            <a:spAutoFit/>
          </a:bodyPr>
          <a:lstStyle/>
          <a:p>
            <a:r>
              <a:rPr lang="en-US" altLang="zh-CN" sz="2800" dirty="0" err="1" smtClean="0">
                <a:solidFill>
                  <a:srgbClr val="FF0000"/>
                </a:solidFill>
                <a:latin typeface="黑体" panose="02010609060101010101" charset="-122"/>
                <a:ea typeface="黑体" panose="02010609060101010101" charset="-122"/>
              </a:rPr>
              <a:t>sāi</a:t>
            </a:r>
            <a:endParaRPr lang="zh-CN" altLang="en-US" sz="2800" dirty="0">
              <a:solidFill>
                <a:srgbClr val="FF0000"/>
              </a:solidFill>
              <a:latin typeface="黑体" panose="02010609060101010101" charset="-122"/>
              <a:ea typeface="黑体" panose="02010609060101010101" charset="-122"/>
            </a:endParaRPr>
          </a:p>
        </p:txBody>
      </p:sp>
      <p:sp>
        <p:nvSpPr>
          <p:cNvPr id="19" name="矩形 18"/>
          <p:cNvSpPr/>
          <p:nvPr/>
        </p:nvSpPr>
        <p:spPr>
          <a:xfrm>
            <a:off x="4214810" y="2500312"/>
            <a:ext cx="906017" cy="523220"/>
          </a:xfrm>
          <a:prstGeom prst="rect">
            <a:avLst/>
          </a:prstGeom>
        </p:spPr>
        <p:txBody>
          <a:bodyPr wrap="none">
            <a:spAutoFit/>
          </a:bodyPr>
          <a:lstStyle/>
          <a:p>
            <a:r>
              <a:rPr lang="zh-CN" altLang="en-US" sz="2800" b="1" dirty="0" smtClean="0">
                <a:latin typeface="楷体" panose="02010609060101010101" pitchFamily="49" charset="-122"/>
                <a:ea typeface="楷体" panose="02010609060101010101" pitchFamily="49" charset="-122"/>
              </a:rPr>
              <a:t>塞紧</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7" presetClass="entr" presetSubtype="10"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Vertical)">
                                      <p:cBhvr>
                                        <p:cTn id="42" dur="500"/>
                                        <p:tgtEl>
                                          <p:spTgt spid="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ldLvl="0" animBg="1"/>
      <p:bldP spid="7" grpId="0"/>
      <p:bldP spid="5" grpId="0"/>
      <p:bldP spid="8" grpId="0"/>
      <p:bldP spid="9" grpId="0"/>
      <p:bldP spid="13" grpId="0"/>
      <p:bldP spid="17" grpId="0"/>
      <p:bldP spid="16"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otalTime>11</TotalTime>
  <Words>2471</Words>
  <Application>Microsoft Office PowerPoint</Application>
  <PresentationFormat>全屏显示(16:9)</PresentationFormat>
  <Paragraphs>312</Paragraphs>
  <Slides>44</Slides>
  <Notes>11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44</vt:i4>
      </vt:variant>
    </vt:vector>
  </HeadingPairs>
  <TitlesOfParts>
    <vt:vector size="59" baseType="lpstr">
      <vt:lpstr>Meiryo</vt:lpstr>
      <vt:lpstr>方正新楷体_GBK</vt:lpstr>
      <vt:lpstr>汉仪旗黑-55</vt:lpstr>
      <vt:lpstr>黑体</vt:lpstr>
      <vt:lpstr>楷体</vt:lpstr>
      <vt:lpstr>楷体_GB2312</vt:lpstr>
      <vt:lpstr>宋体</vt:lpstr>
      <vt:lpstr>微软雅黑</vt:lpstr>
      <vt:lpstr>Arial</vt:lpstr>
      <vt:lpstr>Calibri</vt:lpstr>
      <vt:lpstr>Calibri Light</vt:lpstr>
      <vt:lpstr>Times New Roman</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8</cp:revision>
  <dcterms:created xsi:type="dcterms:W3CDTF">2020-03-05T16:01:00Z</dcterms:created>
  <dcterms:modified xsi:type="dcterms:W3CDTF">2021-09-23T03:41:09Z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y fmtid="{D5CDD505-2E9C-101B-9397-08002B2CF9AE}" pid="3" name="KSORubyTemplateID">
    <vt:lpwstr>21</vt:lpwstr>
  </property>
</Properties>
</file>