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2"/>
  </p:sldMasterIdLst>
  <p:notesMasterIdLst>
    <p:notesMasterId r:id="rId48"/>
  </p:notesMasterIdLst>
  <p:handoutMasterIdLst>
    <p:handoutMasterId r:id="rId49"/>
  </p:handoutMasterIdLst>
  <p:sldIdLst>
    <p:sldId id="585" r:id="rId3"/>
    <p:sldId id="258" r:id="rId4"/>
    <p:sldId id="733" r:id="rId5"/>
    <p:sldId id="735" r:id="rId6"/>
    <p:sldId id="397" r:id="rId7"/>
    <p:sldId id="359" r:id="rId8"/>
    <p:sldId id="586" r:id="rId9"/>
    <p:sldId id="426" r:id="rId10"/>
    <p:sldId id="589" r:id="rId11"/>
    <p:sldId id="736" r:id="rId12"/>
    <p:sldId id="588" r:id="rId13"/>
    <p:sldId id="323" r:id="rId14"/>
    <p:sldId id="526" r:id="rId15"/>
    <p:sldId id="592" r:id="rId16"/>
    <p:sldId id="266" r:id="rId17"/>
    <p:sldId id="555" r:id="rId18"/>
    <p:sldId id="456" r:id="rId19"/>
    <p:sldId id="737" r:id="rId20"/>
    <p:sldId id="457" r:id="rId21"/>
    <p:sldId id="738" r:id="rId22"/>
    <p:sldId id="640" r:id="rId23"/>
    <p:sldId id="641" r:id="rId24"/>
    <p:sldId id="739" r:id="rId25"/>
    <p:sldId id="740" r:id="rId26"/>
    <p:sldId id="741" r:id="rId27"/>
    <p:sldId id="742" r:id="rId28"/>
    <p:sldId id="747" r:id="rId29"/>
    <p:sldId id="748" r:id="rId30"/>
    <p:sldId id="752" r:id="rId31"/>
    <p:sldId id="643" r:id="rId32"/>
    <p:sldId id="346" r:id="rId33"/>
    <p:sldId id="270" r:id="rId34"/>
    <p:sldId id="647" r:id="rId35"/>
    <p:sldId id="649" r:id="rId36"/>
    <p:sldId id="667" r:id="rId37"/>
    <p:sldId id="787" r:id="rId38"/>
    <p:sldId id="669" r:id="rId39"/>
    <p:sldId id="274" r:id="rId40"/>
    <p:sldId id="838" r:id="rId41"/>
    <p:sldId id="582" r:id="rId42"/>
    <p:sldId id="675" r:id="rId43"/>
    <p:sldId id="789" r:id="rId44"/>
    <p:sldId id="454" r:id="rId45"/>
    <p:sldId id="556" r:id="rId46"/>
    <p:sldId id="839" r:id="rId47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78">
          <p15:clr>
            <a:srgbClr val="A4A3A4"/>
          </p15:clr>
        </p15:guide>
        <p15:guide id="2" pos="287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60">
          <p15:clr>
            <a:srgbClr val="A4A3A4"/>
          </p15:clr>
        </p15:guide>
        <p15:guide id="2" pos="215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D91B0D"/>
    <a:srgbClr val="E17F00"/>
    <a:srgbClr val="E68200"/>
    <a:srgbClr val="D7F6FF"/>
    <a:srgbClr val="F6FA7A"/>
    <a:srgbClr val="FFC197"/>
    <a:srgbClr val="EFD9FC"/>
    <a:srgbClr val="7D11B5"/>
    <a:srgbClr val="5B80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1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778"/>
        <p:guide pos="2878"/>
      </p:guideLst>
    </p:cSldViewPr>
  </p:slideViewPr>
  <p:outlineViewPr>
    <p:cViewPr>
      <p:scale>
        <a:sx n="33" d="100"/>
        <a:sy n="33" d="100"/>
      </p:scale>
      <p:origin x="0" y="167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2856" y="-108"/>
      </p:cViewPr>
      <p:guideLst>
        <p:guide orient="horz" pos="3160"/>
        <p:guide pos="215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33FA5A-66A3-4316-878E-E77A88EE2E73}" type="datetimeFigureOut">
              <a:rPr lang="zh-CN" altLang="en-US" smtClean="0"/>
              <a:pPr/>
              <a:t>2021/9/22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068CAC-6640-417F-821E-54E16AA235F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27622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2021/9/22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5494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81839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15128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1634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102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6055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9007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7799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3600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214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2021/9/22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2021/9/22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702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070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16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662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098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424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411759" y="1635646"/>
            <a:ext cx="4349115" cy="922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40000"/>
                  </a:srgbClr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en-US" altLang="zh-CN" sz="5400" b="1" dirty="0">
                <a:solidFill>
                  <a:schemeClr val="tx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黑体" panose="02010600030101010101" pitchFamily="2" charset="-122"/>
                <a:ea typeface="黑体" panose="02010600030101010101" pitchFamily="2" charset="-122"/>
                <a:cs typeface="黑体" panose="02010600030101010101" pitchFamily="2" charset="-122"/>
              </a:rPr>
              <a:t>16 </a:t>
            </a:r>
            <a:r>
              <a:rPr lang="zh-CN" altLang="en-US" sz="5400" b="1" dirty="0">
                <a:solidFill>
                  <a:schemeClr val="tx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黑体" panose="02010600030101010101" pitchFamily="2" charset="-122"/>
                <a:ea typeface="黑体" panose="02010600030101010101" pitchFamily="2" charset="-122"/>
                <a:cs typeface="黑体" panose="02010600030101010101" pitchFamily="2" charset="-122"/>
              </a:rPr>
              <a:t>海上日出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04892" y="627534"/>
            <a:ext cx="3213735" cy="461665"/>
          </a:xfrm>
          <a:prstGeom prst="rect">
            <a:avLst/>
          </a:prstGeom>
          <a:solidFill>
            <a:srgbClr val="FFFFFF">
              <a:alpha val="40000"/>
            </a:srgbClr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alpha val="80000"/>
                  </a:schemeClr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统编版•四年级下册</a:t>
            </a:r>
          </a:p>
        </p:txBody>
      </p:sp>
      <p:sp>
        <p:nvSpPr>
          <p:cNvPr id="5" name="矩形 4"/>
          <p:cNvSpPr/>
          <p:nvPr/>
        </p:nvSpPr>
        <p:spPr>
          <a:xfrm>
            <a:off x="4055561" y="3651870"/>
            <a:ext cx="1061509" cy="375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下载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563620"/>
            <a:ext cx="9143365" cy="1625600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0" y="3094990"/>
            <a:ext cx="1210310" cy="1122680"/>
            <a:chOff x="295" y="5880"/>
            <a:chExt cx="1906" cy="1768"/>
          </a:xfrm>
        </p:grpSpPr>
        <p:pic>
          <p:nvPicPr>
            <p:cNvPr id="3" name="图片 2" descr="9570854_151824333000_2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5" y="5880"/>
              <a:ext cx="1906" cy="1768"/>
            </a:xfrm>
            <a:prstGeom prst="ellipse">
              <a:avLst/>
            </a:prstGeom>
          </p:spPr>
        </p:pic>
        <p:sp>
          <p:nvSpPr>
            <p:cNvPr id="12" name="文本框 11"/>
            <p:cNvSpPr txBox="1"/>
            <p:nvPr/>
          </p:nvSpPr>
          <p:spPr>
            <a:xfrm>
              <a:off x="731" y="6207"/>
              <a:ext cx="1034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latin typeface="黑体" panose="02010600030101010101" pitchFamily="2" charset="-122"/>
                  <a:ea typeface="黑体" panose="02010600030101010101" pitchFamily="2" charset="-122"/>
                </a:rPr>
                <a:t>扩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428750" y="3094990"/>
            <a:ext cx="1210310" cy="1122680"/>
            <a:chOff x="295" y="5880"/>
            <a:chExt cx="1906" cy="1768"/>
          </a:xfrm>
        </p:grpSpPr>
        <p:pic>
          <p:nvPicPr>
            <p:cNvPr id="15" name="图片 14" descr="9570854_151824333000_2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5" y="5880"/>
              <a:ext cx="1906" cy="1768"/>
            </a:xfrm>
            <a:prstGeom prst="ellipse">
              <a:avLst/>
            </a:prstGeom>
          </p:spPr>
        </p:pic>
        <p:sp>
          <p:nvSpPr>
            <p:cNvPr id="16" name="文本框 15"/>
            <p:cNvSpPr txBox="1"/>
            <p:nvPr/>
          </p:nvSpPr>
          <p:spPr>
            <a:xfrm>
              <a:off x="731" y="6207"/>
              <a:ext cx="1034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latin typeface="黑体" panose="02010600030101010101" pitchFamily="2" charset="-122"/>
                  <a:ea typeface="黑体" panose="02010600030101010101" pitchFamily="2" charset="-122"/>
                </a:rPr>
                <a:t>努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585085" y="3475355"/>
            <a:ext cx="1210310" cy="1122680"/>
            <a:chOff x="295" y="5880"/>
            <a:chExt cx="1906" cy="1768"/>
          </a:xfrm>
        </p:grpSpPr>
        <p:pic>
          <p:nvPicPr>
            <p:cNvPr id="18" name="图片 17" descr="9570854_151824333000_2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5" y="5880"/>
              <a:ext cx="1906" cy="1768"/>
            </a:xfrm>
            <a:prstGeom prst="ellipse">
              <a:avLst/>
            </a:prstGeom>
          </p:spPr>
        </p:pic>
        <p:sp>
          <p:nvSpPr>
            <p:cNvPr id="19" name="文本框 18"/>
            <p:cNvSpPr txBox="1"/>
            <p:nvPr/>
          </p:nvSpPr>
          <p:spPr>
            <a:xfrm>
              <a:off x="731" y="6207"/>
              <a:ext cx="1034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latin typeface="黑体" panose="02010600030101010101" pitchFamily="2" charset="-122"/>
                  <a:ea typeface="黑体" panose="02010600030101010101" pitchFamily="2" charset="-122"/>
                </a:rPr>
                <a:t>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795395" y="3905250"/>
            <a:ext cx="1210310" cy="1122680"/>
            <a:chOff x="295" y="5880"/>
            <a:chExt cx="1906" cy="1768"/>
          </a:xfrm>
        </p:grpSpPr>
        <p:pic>
          <p:nvPicPr>
            <p:cNvPr id="21" name="图片 20" descr="9570854_151824333000_2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5" y="5880"/>
              <a:ext cx="1906" cy="1768"/>
            </a:xfrm>
            <a:prstGeom prst="ellipse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731" y="6207"/>
              <a:ext cx="1034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latin typeface="黑体" panose="02010600030101010101" pitchFamily="2" charset="-122"/>
                  <a:ea typeface="黑体" panose="02010600030101010101" pitchFamily="2" charset="-122"/>
                </a:rPr>
                <a:t>烂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963160" y="3355975"/>
            <a:ext cx="1210310" cy="1122680"/>
            <a:chOff x="295" y="5880"/>
            <a:chExt cx="1906" cy="1768"/>
          </a:xfrm>
        </p:grpSpPr>
        <p:pic>
          <p:nvPicPr>
            <p:cNvPr id="24" name="图片 23" descr="9570854_151824333000_2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5" y="5880"/>
              <a:ext cx="1906" cy="1768"/>
            </a:xfrm>
            <a:prstGeom prst="ellipse">
              <a:avLst/>
            </a:prstGeom>
          </p:spPr>
        </p:pic>
        <p:sp>
          <p:nvSpPr>
            <p:cNvPr id="25" name="文本框 24"/>
            <p:cNvSpPr txBox="1"/>
            <p:nvPr/>
          </p:nvSpPr>
          <p:spPr>
            <a:xfrm>
              <a:off x="731" y="6207"/>
              <a:ext cx="1034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latin typeface="黑体" panose="02010600030101010101" pitchFamily="2" charset="-122"/>
                  <a:ea typeface="黑体" panose="02010600030101010101" pitchFamily="2" charset="-122"/>
                </a:rPr>
                <a:t>替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130290" y="3683635"/>
            <a:ext cx="1210310" cy="1122680"/>
            <a:chOff x="295" y="5880"/>
            <a:chExt cx="1906" cy="1768"/>
          </a:xfrm>
        </p:grpSpPr>
        <p:pic>
          <p:nvPicPr>
            <p:cNvPr id="27" name="图片 26" descr="9570854_151824333000_2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5" y="5880"/>
              <a:ext cx="1906" cy="1768"/>
            </a:xfrm>
            <a:prstGeom prst="ellipse">
              <a:avLst/>
            </a:prstGeom>
          </p:spPr>
        </p:pic>
        <p:sp>
          <p:nvSpPr>
            <p:cNvPr id="28" name="文本框 27"/>
            <p:cNvSpPr txBox="1"/>
            <p:nvPr/>
          </p:nvSpPr>
          <p:spPr>
            <a:xfrm>
              <a:off x="731" y="6207"/>
              <a:ext cx="1034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latin typeface="黑体" panose="02010600030101010101" pitchFamily="2" charset="-122"/>
                  <a:ea typeface="黑体" panose="02010600030101010101" pitchFamily="2" charset="-122"/>
                </a:rPr>
                <a:t>镶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7214870" y="2990215"/>
            <a:ext cx="1210310" cy="1122680"/>
            <a:chOff x="295" y="5880"/>
            <a:chExt cx="1906" cy="1768"/>
          </a:xfrm>
        </p:grpSpPr>
        <p:pic>
          <p:nvPicPr>
            <p:cNvPr id="30" name="图片 29" descr="9570854_151824333000_2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5" y="5880"/>
              <a:ext cx="1906" cy="1768"/>
            </a:xfrm>
            <a:prstGeom prst="ellipse">
              <a:avLst/>
            </a:prstGeom>
          </p:spPr>
        </p:pic>
        <p:sp>
          <p:nvSpPr>
            <p:cNvPr id="31" name="文本框 30"/>
            <p:cNvSpPr txBox="1"/>
            <p:nvPr/>
          </p:nvSpPr>
          <p:spPr>
            <a:xfrm>
              <a:off x="731" y="6207"/>
              <a:ext cx="1034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latin typeface="黑体" panose="02010600030101010101" pitchFamily="2" charset="-122"/>
                  <a:ea typeface="黑体" panose="02010600030101010101" pitchFamily="2" charset="-122"/>
                </a:rPr>
                <a:t>紫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871460" y="4010025"/>
            <a:ext cx="1210310" cy="1122680"/>
            <a:chOff x="295" y="5880"/>
            <a:chExt cx="1906" cy="1768"/>
          </a:xfrm>
        </p:grpSpPr>
        <p:pic>
          <p:nvPicPr>
            <p:cNvPr id="33" name="图片 32" descr="9570854_151824333000_2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5" y="5880"/>
              <a:ext cx="1906" cy="1768"/>
            </a:xfrm>
            <a:prstGeom prst="ellipse">
              <a:avLst/>
            </a:prstGeom>
          </p:spPr>
        </p:pic>
        <p:sp>
          <p:nvSpPr>
            <p:cNvPr id="34" name="文本框 33"/>
            <p:cNvSpPr txBox="1"/>
            <p:nvPr/>
          </p:nvSpPr>
          <p:spPr>
            <a:xfrm>
              <a:off x="731" y="6207"/>
              <a:ext cx="1034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latin typeface="黑体" panose="02010600030101010101" pitchFamily="2" charset="-122"/>
                  <a:ea typeface="黑体" panose="02010600030101010101" pitchFamily="2" charset="-122"/>
                </a:rPr>
                <a:t>仅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806450" y="4112895"/>
            <a:ext cx="1210310" cy="1122680"/>
            <a:chOff x="295" y="5880"/>
            <a:chExt cx="1906" cy="1768"/>
          </a:xfrm>
        </p:grpSpPr>
        <p:pic>
          <p:nvPicPr>
            <p:cNvPr id="37" name="图片 36" descr="9570854_151824333000_2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5" y="5880"/>
              <a:ext cx="1906" cy="1768"/>
            </a:xfrm>
            <a:prstGeom prst="ellipse">
              <a:avLst/>
            </a:prstGeom>
          </p:spPr>
        </p:pic>
        <p:sp>
          <p:nvSpPr>
            <p:cNvPr id="38" name="文本框 37"/>
            <p:cNvSpPr txBox="1"/>
            <p:nvPr/>
          </p:nvSpPr>
          <p:spPr>
            <a:xfrm>
              <a:off x="731" y="6207"/>
              <a:ext cx="1034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latin typeface="黑体" panose="02010600030101010101" pitchFamily="2" charset="-122"/>
                  <a:ea typeface="黑体" panose="02010600030101010101" pitchFamily="2" charset="-122"/>
                </a:rPr>
                <a:t>范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47986 -0.518765 " pathEditMode="relative" rAng="0" ptsTypes="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0" y="-224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62153 -0.772716 " pathEditMode="relative" rAng="0" ptsTypes="">
                                      <p:cBhvr>
                                        <p:cTn id="1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0" y="-3860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49167 -0.448765 " pathEditMode="relative" rAng="0" ptsTypes="">
                                      <p:cBhvr>
                                        <p:cTn id="2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0" y="-2020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0000 -0.560000 " pathEditMode="relative" ptsTypes="">
                                      <p:cBhvr>
                                        <p:cTn id="3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0000 -0.671975 " pathEditMode="relative" ptsTypes="">
                                      <p:cBhvr>
                                        <p:cTn id="5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15764 -0.518025 " pathEditMode="relative" ptsTypes="">
                                      <p:cBhvr>
                                        <p:cTn id="6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07847 -0.630000 " pathEditMode="relative" ptsTypes="">
                                      <p:cBhvr>
                                        <p:cTn id="7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165417 -0.434074 " pathEditMode="relative" ptsTypes="">
                                      <p:cBhvr>
                                        <p:cTn id="8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000"/>
                            </p:stCondLst>
                            <p:childTnLst>
                              <p:par>
                                <p:cTn id="87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340417 -0.696667 " pathEditMode="relative" rAng="0" ptsTypes="">
                                      <p:cBhvr>
                                        <p:cTn id="9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00" y="-3140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000"/>
                            </p:stCondLst>
                            <p:childTnLst>
                              <p:par>
                                <p:cTn id="98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绿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445" y="10160"/>
            <a:ext cx="9191625" cy="513524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65430" y="1791335"/>
            <a:ext cx="8651875" cy="1863725"/>
          </a:xfrm>
          <a:prstGeom prst="rect">
            <a:avLst/>
          </a:prstGeom>
          <a:solidFill>
            <a:srgbClr val="FFFFFF">
              <a:alpha val="35000"/>
            </a:srgbClr>
          </a:solidFill>
        </p:spPr>
        <p:txBody>
          <a:bodyPr wrap="square" rtlCol="0" anchor="t">
            <a:spAutoFit/>
          </a:bodyPr>
          <a:lstStyle/>
          <a:p>
            <a:pPr fontAlgn="auto">
              <a:lnSpc>
                <a:spcPct val="180000"/>
              </a:lnSpc>
            </a:pPr>
            <a:r>
              <a:rPr lang="en-US" altLang="zh-CN" sz="3200" b="1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    </a:t>
            </a:r>
            <a:r>
              <a:rPr lang="zh-CN" altLang="en-US" sz="3200" b="1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清静   浅蓝   扩大   范围   努力</a:t>
            </a:r>
          </a:p>
          <a:p>
            <a:pPr fontAlgn="auto">
              <a:lnSpc>
                <a:spcPct val="180000"/>
              </a:lnSpc>
            </a:pPr>
            <a:r>
              <a:rPr lang="zh-CN" altLang="en-US" sz="3200" b="1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 刹那   夺目   分辨   灿烂   紫色   不仅   </a:t>
            </a:r>
          </a:p>
        </p:txBody>
      </p:sp>
      <p:pic>
        <p:nvPicPr>
          <p:cNvPr id="6" name="图片 5" descr="词语表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5430" y="765175"/>
            <a:ext cx="2350135" cy="63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 descr="多音字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895" y="499110"/>
            <a:ext cx="2681605" cy="1012825"/>
          </a:xfrm>
          <a:prstGeom prst="rect">
            <a:avLst/>
          </a:prstGeom>
        </p:spPr>
      </p:pic>
      <p:pic>
        <p:nvPicPr>
          <p:cNvPr id="10242" name="图片 1" descr="1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1013" y="1379220"/>
            <a:ext cx="2038350" cy="13541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文本框 10"/>
          <p:cNvSpPr txBox="1"/>
          <p:nvPr/>
        </p:nvSpPr>
        <p:spPr>
          <a:xfrm>
            <a:off x="2847975" y="1659890"/>
            <a:ext cx="64833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>
                <a:latin typeface="微软雅黑" panose="020B0503020204020204" charset="-122"/>
                <a:ea typeface="微软雅黑" panose="020B0503020204020204" charset="-122"/>
              </a:rPr>
              <a:t>荷</a:t>
            </a:r>
          </a:p>
        </p:txBody>
      </p:sp>
      <p:sp>
        <p:nvSpPr>
          <p:cNvPr id="13" name="矩形 12"/>
          <p:cNvSpPr/>
          <p:nvPr/>
        </p:nvSpPr>
        <p:spPr>
          <a:xfrm>
            <a:off x="4252913" y="1225550"/>
            <a:ext cx="3671887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_____ 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重荷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左大括号 14"/>
          <p:cNvSpPr/>
          <p:nvPr/>
        </p:nvSpPr>
        <p:spPr>
          <a:xfrm>
            <a:off x="3876675" y="1327150"/>
            <a:ext cx="376238" cy="1495425"/>
          </a:xfrm>
          <a:prstGeom prst="leftBrace">
            <a:avLst>
              <a:gd name="adj1" fmla="val 33147"/>
              <a:gd name="adj2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+mn-ea"/>
              <a:cs typeface="+mn-c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252913" y="2217738"/>
            <a:ext cx="381635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_____ 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荷塘</a:t>
            </a:r>
          </a:p>
        </p:txBody>
      </p:sp>
      <p:sp>
        <p:nvSpPr>
          <p:cNvPr id="17" name="矩形 16"/>
          <p:cNvSpPr/>
          <p:nvPr/>
        </p:nvSpPr>
        <p:spPr>
          <a:xfrm>
            <a:off x="4569778" y="2177098"/>
            <a:ext cx="61341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姚体" panose="02010601030101010101" charset="-122"/>
                <a:ea typeface="方正姚体" panose="02010601030101010101" charset="-122"/>
                <a:sym typeface="+mn-ea"/>
              </a:rPr>
              <a:t>hé</a:t>
            </a:r>
          </a:p>
        </p:txBody>
      </p:sp>
      <p:sp>
        <p:nvSpPr>
          <p:cNvPr id="18" name="矩形 17"/>
          <p:cNvSpPr/>
          <p:nvPr/>
        </p:nvSpPr>
        <p:spPr>
          <a:xfrm>
            <a:off x="4569778" y="1225550"/>
            <a:ext cx="61341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姚体" panose="02010601030101010101" charset="-122"/>
                <a:ea typeface="方正姚体" panose="02010601030101010101" charset="-122"/>
                <a:cs typeface="+mn-cs"/>
              </a:rPr>
              <a:t>hè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973455" y="3142615"/>
            <a:ext cx="7407275" cy="1210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en-US" altLang="zh-CN" sz="2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这位小战士终于不堪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重荷（</a:t>
            </a:r>
            <a:r>
              <a:rPr lang="en-US" altLang="zh-CN" sz="28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姚体" panose="02010601030101010101" charset="-122"/>
                <a:ea typeface="方正姚体" panose="02010601030101010101" charset="-122"/>
                <a:sym typeface="+mn-ea"/>
              </a:rPr>
              <a:t>hè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，累倒在</a:t>
            </a:r>
          </a:p>
          <a:p>
            <a:pPr fontAlgn="auto">
              <a:lnSpc>
                <a:spcPct val="130000"/>
              </a:lnSpc>
            </a:pPr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荷（</a:t>
            </a:r>
            <a:r>
              <a:rPr lang="en-US" altLang="zh-CN" sz="28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姚体" panose="02010601030101010101" charset="-122"/>
                <a:ea typeface="方正姚体" panose="02010601030101010101" charset="-122"/>
                <a:sym typeface="+mn-ea"/>
              </a:rPr>
              <a:t>hé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）塘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边。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 bldLvl="0" animBg="1"/>
      <p:bldP spid="17" grpId="0"/>
      <p:bldP spid="18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左大括号 2"/>
          <p:cNvSpPr/>
          <p:nvPr/>
        </p:nvSpPr>
        <p:spPr>
          <a:xfrm>
            <a:off x="1104900" y="1529080"/>
            <a:ext cx="335915" cy="1013460"/>
          </a:xfrm>
          <a:prstGeom prst="leftBrac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 b="1"/>
          </a:p>
        </p:txBody>
      </p:sp>
      <p:sp>
        <p:nvSpPr>
          <p:cNvPr id="6" name="文本框 5"/>
          <p:cNvSpPr txBox="1"/>
          <p:nvPr/>
        </p:nvSpPr>
        <p:spPr>
          <a:xfrm>
            <a:off x="1394460" y="1434465"/>
            <a:ext cx="19964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ym typeface="+mn-ea"/>
              </a:rPr>
              <a:t>扩（扩张）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394460" y="2168525"/>
            <a:ext cx="21215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ym typeface="+mn-ea"/>
              </a:rPr>
              <a:t>旷（旷达）</a:t>
            </a:r>
            <a:endParaRPr lang="zh-CN" altLang="en-US" sz="3200" b="1">
              <a:sym typeface="+mn-ea"/>
            </a:endParaRPr>
          </a:p>
        </p:txBody>
      </p:sp>
      <p:sp>
        <p:nvSpPr>
          <p:cNvPr id="8" name="左大括号 7"/>
          <p:cNvSpPr/>
          <p:nvPr/>
        </p:nvSpPr>
        <p:spPr>
          <a:xfrm>
            <a:off x="3390900" y="1592580"/>
            <a:ext cx="335915" cy="1013460"/>
          </a:xfrm>
          <a:prstGeom prst="leftBrac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 b="1"/>
          </a:p>
        </p:txBody>
      </p:sp>
      <p:sp>
        <p:nvSpPr>
          <p:cNvPr id="9" name="文本框 8"/>
          <p:cNvSpPr txBox="1"/>
          <p:nvPr/>
        </p:nvSpPr>
        <p:spPr>
          <a:xfrm>
            <a:off x="3726815" y="1434465"/>
            <a:ext cx="197802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ym typeface="+mn-ea"/>
              </a:rPr>
              <a:t>范（模范</a:t>
            </a:r>
            <a:r>
              <a:rPr lang="zh-CN" altLang="en-US" sz="3200" b="1">
                <a:sym typeface="+mn-ea"/>
              </a:rPr>
              <a:t>）</a:t>
            </a:r>
          </a:p>
          <a:p>
            <a:endParaRPr lang="zh-CN" altLang="en-US" sz="3200" b="1">
              <a:latin typeface="+mj-ea"/>
              <a:ea typeface="+mj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726815" y="2168525"/>
            <a:ext cx="19780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ym typeface="+mn-ea"/>
              </a:rPr>
              <a:t>茫（苍茫）</a:t>
            </a:r>
            <a:endParaRPr lang="zh-CN" altLang="en-US" sz="3200" b="1">
              <a:sym typeface="+mn-ea"/>
            </a:endParaRPr>
          </a:p>
        </p:txBody>
      </p:sp>
      <p:sp>
        <p:nvSpPr>
          <p:cNvPr id="11" name="左大括号 10"/>
          <p:cNvSpPr/>
          <p:nvPr/>
        </p:nvSpPr>
        <p:spPr>
          <a:xfrm>
            <a:off x="5800090" y="1592580"/>
            <a:ext cx="335915" cy="1013460"/>
          </a:xfrm>
          <a:prstGeom prst="leftBrac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 b="1"/>
          </a:p>
        </p:txBody>
      </p:sp>
      <p:sp>
        <p:nvSpPr>
          <p:cNvPr id="18" name="文本框 17"/>
          <p:cNvSpPr txBox="1"/>
          <p:nvPr/>
        </p:nvSpPr>
        <p:spPr>
          <a:xfrm>
            <a:off x="6136005" y="1434465"/>
            <a:ext cx="22307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ym typeface="+mn-ea"/>
              </a:rPr>
              <a:t>努（努力）</a:t>
            </a:r>
            <a:endParaRPr lang="zh-CN" altLang="en-US" sz="3200" b="1"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136005" y="2168525"/>
            <a:ext cx="22301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ym typeface="+mn-ea"/>
              </a:rPr>
              <a:t>怒（发怒）</a:t>
            </a:r>
            <a:endParaRPr lang="zh-CN" altLang="en-US" sz="3200" b="1">
              <a:sym typeface="+mn-ea"/>
            </a:endParaRPr>
          </a:p>
        </p:txBody>
      </p:sp>
      <p:pic>
        <p:nvPicPr>
          <p:cNvPr id="4" name="图片 3" descr="1形近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040" y="426720"/>
            <a:ext cx="2672080" cy="1007745"/>
          </a:xfrm>
          <a:prstGeom prst="rect">
            <a:avLst/>
          </a:prstGeom>
        </p:spPr>
      </p:pic>
      <p:sp>
        <p:nvSpPr>
          <p:cNvPr id="13" name="左大括号 12"/>
          <p:cNvSpPr/>
          <p:nvPr/>
        </p:nvSpPr>
        <p:spPr>
          <a:xfrm>
            <a:off x="1104900" y="3023235"/>
            <a:ext cx="335915" cy="1013460"/>
          </a:xfrm>
          <a:prstGeom prst="leftBrac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 b="1"/>
          </a:p>
        </p:txBody>
      </p:sp>
      <p:sp>
        <p:nvSpPr>
          <p:cNvPr id="14" name="文本框 13"/>
          <p:cNvSpPr txBox="1"/>
          <p:nvPr/>
        </p:nvSpPr>
        <p:spPr>
          <a:xfrm>
            <a:off x="1394460" y="2928620"/>
            <a:ext cx="19964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ym typeface="+mn-ea"/>
              </a:rPr>
              <a:t>烂（灿烂）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394460" y="3662680"/>
            <a:ext cx="21215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ym typeface="+mn-ea"/>
              </a:rPr>
              <a:t>拦（阻拦）</a:t>
            </a:r>
          </a:p>
        </p:txBody>
      </p:sp>
      <p:sp>
        <p:nvSpPr>
          <p:cNvPr id="16" name="左大括号 15"/>
          <p:cNvSpPr/>
          <p:nvPr/>
        </p:nvSpPr>
        <p:spPr>
          <a:xfrm>
            <a:off x="3390900" y="3086735"/>
            <a:ext cx="335915" cy="1013460"/>
          </a:xfrm>
          <a:prstGeom prst="leftBrac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 b="1"/>
          </a:p>
        </p:txBody>
      </p:sp>
      <p:sp>
        <p:nvSpPr>
          <p:cNvPr id="17" name="文本框 16"/>
          <p:cNvSpPr txBox="1"/>
          <p:nvPr/>
        </p:nvSpPr>
        <p:spPr>
          <a:xfrm>
            <a:off x="3726815" y="2928620"/>
            <a:ext cx="19780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ym typeface="+mn-ea"/>
              </a:rPr>
              <a:t>镶（镶嵌）</a:t>
            </a:r>
            <a:endParaRPr lang="zh-CN" altLang="en-US" sz="2800" b="1"/>
          </a:p>
        </p:txBody>
      </p:sp>
      <p:sp>
        <p:nvSpPr>
          <p:cNvPr id="20" name="文本框 19"/>
          <p:cNvSpPr txBox="1"/>
          <p:nvPr/>
        </p:nvSpPr>
        <p:spPr>
          <a:xfrm>
            <a:off x="3726815" y="3662680"/>
            <a:ext cx="19780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ym typeface="+mn-ea"/>
              </a:rPr>
              <a:t>嚷（叫嚷）</a:t>
            </a:r>
          </a:p>
        </p:txBody>
      </p:sp>
      <p:sp>
        <p:nvSpPr>
          <p:cNvPr id="21" name="左大括号 20"/>
          <p:cNvSpPr/>
          <p:nvPr/>
        </p:nvSpPr>
        <p:spPr>
          <a:xfrm>
            <a:off x="5800090" y="3086735"/>
            <a:ext cx="335915" cy="1013460"/>
          </a:xfrm>
          <a:prstGeom prst="leftBrac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 b="1"/>
          </a:p>
        </p:txBody>
      </p:sp>
      <p:sp>
        <p:nvSpPr>
          <p:cNvPr id="23" name="文本框 22"/>
          <p:cNvSpPr txBox="1"/>
          <p:nvPr/>
        </p:nvSpPr>
        <p:spPr>
          <a:xfrm>
            <a:off x="6136005" y="2928620"/>
            <a:ext cx="22307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ym typeface="+mn-ea"/>
              </a:rPr>
              <a:t>仅（仅有）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6136005" y="3662680"/>
            <a:ext cx="22301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ym typeface="+mn-ea"/>
              </a:rPr>
              <a:t>汉（汉字）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6" grpId="0"/>
      <p:bldP spid="7" grpId="0"/>
      <p:bldP spid="8" grpId="0" bldLvl="0" animBg="1"/>
      <p:bldP spid="9" grpId="0"/>
      <p:bldP spid="10" grpId="0"/>
      <p:bldP spid="11" grpId="0" bldLvl="0" animBg="1"/>
      <p:bldP spid="18" grpId="0"/>
      <p:bldP spid="19" grpId="0"/>
      <p:bldP spid="13" grpId="0" bldLvl="0" animBg="1"/>
      <p:bldP spid="14" grpId="0"/>
      <p:bldP spid="15" grpId="0"/>
      <p:bldP spid="16" grpId="0" bldLvl="0" animBg="1"/>
      <p:bldP spid="17" grpId="0"/>
      <p:bldP spid="20" grpId="0"/>
      <p:bldP spid="21" grpId="0" bldLvl="0" animBg="1"/>
      <p:bldP spid="23" grpId="0"/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圆角矩形 11"/>
          <p:cNvSpPr/>
          <p:nvPr/>
        </p:nvSpPr>
        <p:spPr>
          <a:xfrm>
            <a:off x="601345" y="1555750"/>
            <a:ext cx="8315960" cy="2868930"/>
          </a:xfrm>
          <a:prstGeom prst="roundRect">
            <a:avLst/>
          </a:prstGeom>
          <a:solidFill>
            <a:schemeClr val="accent6">
              <a:lumMod val="20000"/>
              <a:lumOff val="80000"/>
              <a:alpha val="2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48665" y="1627505"/>
            <a:ext cx="8539480" cy="28613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3000" b="1" dirty="0">
                <a:latin typeface="楷体" panose="02010609060101010101" charset="-122"/>
                <a:ea typeface="楷体" panose="02010609060101010101" charset="-122"/>
              </a:rPr>
              <a:t>___</a:t>
            </a:r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</a:rPr>
              <a:t>光彩鲜明耀眼。</a:t>
            </a:r>
          </a:p>
          <a:p>
            <a:pPr fontAlgn="auto">
              <a:lnSpc>
                <a:spcPct val="150000"/>
              </a:lnSpc>
            </a:pPr>
            <a:r>
              <a:rPr lang="en-US" altLang="zh-CN" sz="3000" b="1" dirty="0">
                <a:latin typeface="楷体" panose="02010609060101010101" charset="-122"/>
                <a:ea typeface="楷体" panose="02010609060101010101" charset="-122"/>
              </a:rPr>
              <a:t>___ </a:t>
            </a:r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</a:rPr>
              <a:t>雄伟美丽而又罕见的景象或出奇少见的事情。</a:t>
            </a:r>
          </a:p>
          <a:p>
            <a:pPr fontAlgn="auto">
              <a:lnSpc>
                <a:spcPct val="150000"/>
              </a:lnSpc>
            </a:pPr>
            <a:r>
              <a:rPr lang="en-US" altLang="zh-CN" sz="3000" b="1" dirty="0">
                <a:latin typeface="楷体" panose="02010609060101010101" charset="-122"/>
                <a:ea typeface="楷体" panose="02010609060101010101" charset="-122"/>
              </a:rPr>
              <a:t>___ </a:t>
            </a:r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</a:rPr>
              <a:t>使（范围、规模等）比原来大。</a:t>
            </a:r>
          </a:p>
          <a:p>
            <a:pPr fontAlgn="auto">
              <a:lnSpc>
                <a:spcPct val="150000"/>
              </a:lnSpc>
            </a:pPr>
            <a:r>
              <a:rPr lang="en-US" altLang="zh-CN" sz="3000" b="1" dirty="0">
                <a:latin typeface="楷体" panose="02010609060101010101" charset="-122"/>
                <a:ea typeface="楷体" panose="02010609060101010101" charset="-122"/>
              </a:rPr>
              <a:t>___ </a:t>
            </a:r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</a:rPr>
              <a:t>（环境）安静；不嘈杂。</a:t>
            </a:r>
          </a:p>
        </p:txBody>
      </p:sp>
      <p:sp>
        <p:nvSpPr>
          <p:cNvPr id="4" name="矩形 3"/>
          <p:cNvSpPr/>
          <p:nvPr/>
        </p:nvSpPr>
        <p:spPr>
          <a:xfrm>
            <a:off x="852170" y="1619885"/>
            <a:ext cx="480695" cy="768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4400" dirty="0">
                <a:solidFill>
                  <a:srgbClr val="FF0000"/>
                </a:solidFill>
                <a:latin typeface="Calibri" charset="0"/>
              </a:rPr>
              <a:t>C</a:t>
            </a:r>
          </a:p>
        </p:txBody>
      </p:sp>
      <p:sp>
        <p:nvSpPr>
          <p:cNvPr id="9" name="矩形 8"/>
          <p:cNvSpPr/>
          <p:nvPr/>
        </p:nvSpPr>
        <p:spPr>
          <a:xfrm>
            <a:off x="854710" y="2314893"/>
            <a:ext cx="526415" cy="768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4400" dirty="0">
                <a:solidFill>
                  <a:srgbClr val="FF0000"/>
                </a:solidFill>
                <a:latin typeface="Calibri" charset="0"/>
              </a:rPr>
              <a:t>D</a:t>
            </a:r>
          </a:p>
        </p:txBody>
      </p:sp>
      <p:sp>
        <p:nvSpPr>
          <p:cNvPr id="10" name="矩形 9"/>
          <p:cNvSpPr/>
          <p:nvPr/>
        </p:nvSpPr>
        <p:spPr>
          <a:xfrm>
            <a:off x="852170" y="2965450"/>
            <a:ext cx="487045" cy="768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4400" dirty="0">
                <a:solidFill>
                  <a:srgbClr val="FF0000"/>
                </a:solidFill>
                <a:latin typeface="Calibri" charset="0"/>
              </a:rPr>
              <a:t>B</a:t>
            </a:r>
          </a:p>
        </p:txBody>
      </p:sp>
      <p:sp>
        <p:nvSpPr>
          <p:cNvPr id="11" name="矩形 10"/>
          <p:cNvSpPr/>
          <p:nvPr/>
        </p:nvSpPr>
        <p:spPr>
          <a:xfrm>
            <a:off x="852170" y="3691255"/>
            <a:ext cx="506095" cy="768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4400" dirty="0">
                <a:solidFill>
                  <a:srgbClr val="FF0000"/>
                </a:solidFill>
                <a:latin typeface="Calibri" charset="0"/>
              </a:rPr>
              <a:t>A</a:t>
            </a:r>
          </a:p>
        </p:txBody>
      </p:sp>
      <p:sp>
        <p:nvSpPr>
          <p:cNvPr id="8" name="矩形 7"/>
          <p:cNvSpPr/>
          <p:nvPr/>
        </p:nvSpPr>
        <p:spPr>
          <a:xfrm>
            <a:off x="385763" y="726758"/>
            <a:ext cx="8372475" cy="69151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A.</a:t>
            </a: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清静   </a:t>
            </a:r>
            <a:r>
              <a:rPr kumimoji="0" lang="en-US" altLang="zh-CN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B.</a:t>
            </a: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扩大   </a:t>
            </a:r>
            <a:r>
              <a:rPr kumimoji="0" lang="en-US" altLang="zh-CN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C.</a:t>
            </a: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灿烂   </a:t>
            </a:r>
            <a:r>
              <a:rPr kumimoji="0" lang="en-US" altLang="zh-CN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D.</a:t>
            </a: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奇观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allAtOnce"/>
      <p:bldP spid="4" grpId="0"/>
      <p:bldP spid="9" grpId="0"/>
      <p:bldP spid="10" grpId="0"/>
      <p:bldP spid="11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583690" y="1470025"/>
            <a:ext cx="6104255" cy="181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zh-CN" altLang="en-US" sz="2800" b="1" dirty="0">
                <a:latin typeface="黑体" panose="02010600030101010101" pitchFamily="2" charset="-122"/>
                <a:ea typeface="黑体" panose="02010600030101010101" pitchFamily="2" charset="-122"/>
              </a:rPr>
              <a:t>出现</a:t>
            </a:r>
            <a:r>
              <a:rPr lang="en-US" altLang="zh-CN" sz="2800" b="1" dirty="0">
                <a:latin typeface="黑体" panose="02010600030101010101" pitchFamily="2" charset="-122"/>
                <a:ea typeface="黑体" panose="02010600030101010101" pitchFamily="2" charset="-122"/>
              </a:rPr>
              <a:t>—— </a:t>
            </a:r>
            <a:r>
              <a:rPr lang="zh-CN" altLang="en-US" sz="2800" b="1" dirty="0">
                <a:latin typeface="黑体" panose="02010600030101010101" pitchFamily="2" charset="-122"/>
                <a:ea typeface="黑体" panose="02010600030101010101" pitchFamily="2" charset="-122"/>
              </a:rPr>
              <a:t>   </a:t>
            </a:r>
            <a:r>
              <a:rPr lang="zh-CN" altLang="en-US" sz="2800" b="1" dirty="0">
                <a:solidFill>
                  <a:srgbClr val="0000FF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        </a:t>
            </a:r>
            <a:r>
              <a:rPr lang="zh-CN" altLang="en-US" sz="2800" b="1" dirty="0">
                <a:latin typeface="黑体" panose="02010600030101010101" pitchFamily="2" charset="-122"/>
                <a:ea typeface="黑体" panose="02010600030101010101" pitchFamily="2" charset="-122"/>
              </a:rPr>
              <a:t>扩大</a:t>
            </a:r>
            <a:r>
              <a:rPr lang="en-US" altLang="zh-CN" sz="2800" b="1" dirty="0">
                <a:latin typeface="黑体" panose="02010600030101010101" pitchFamily="2" charset="-122"/>
                <a:ea typeface="黑体" panose="02010600030101010101" pitchFamily="2" charset="-122"/>
              </a:rPr>
              <a:t>—— </a:t>
            </a:r>
            <a:r>
              <a:rPr lang="zh-CN" altLang="en-US" sz="2800" b="1" dirty="0">
                <a:latin typeface="黑体" panose="02010600030101010101" pitchFamily="2" charset="-122"/>
                <a:ea typeface="黑体" panose="02010600030101010101" pitchFamily="2" charset="-122"/>
              </a:rPr>
              <a:t>       加强</a:t>
            </a:r>
            <a:r>
              <a:rPr lang="en-US" altLang="zh-CN" sz="2800" b="1" dirty="0">
                <a:latin typeface="黑体" panose="02010600030101010101" pitchFamily="2" charset="-122"/>
                <a:ea typeface="黑体" panose="02010600030101010101" pitchFamily="2" charset="-122"/>
              </a:rPr>
              <a:t>—— </a:t>
            </a:r>
            <a:r>
              <a:rPr lang="zh-CN" altLang="en-US" sz="2800" b="1" dirty="0">
                <a:latin typeface="黑体" panose="02010600030101010101" pitchFamily="2" charset="-122"/>
                <a:ea typeface="黑体" panose="02010600030101010101" pitchFamily="2" charset="-122"/>
              </a:rPr>
              <a:t>  </a:t>
            </a:r>
            <a:r>
              <a:rPr lang="zh-CN" altLang="en-US" sz="2800" b="1" dirty="0">
                <a:solidFill>
                  <a:schemeClr val="tx1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         容易</a:t>
            </a:r>
            <a:r>
              <a:rPr lang="en-US" altLang="zh-CN" sz="2800" b="1" dirty="0">
                <a:latin typeface="黑体" panose="02010600030101010101" pitchFamily="2" charset="-122"/>
                <a:ea typeface="黑体" panose="02010600030101010101" pitchFamily="2" charset="-122"/>
              </a:rPr>
              <a:t>—— </a:t>
            </a:r>
            <a:endParaRPr lang="en-US" altLang="zh-CN" sz="2800" b="1" dirty="0">
              <a:solidFill>
                <a:srgbClr val="0000FF"/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pic>
        <p:nvPicPr>
          <p:cNvPr id="4" name="图片 3" descr="反义词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4155" y="801370"/>
            <a:ext cx="2129351" cy="576004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3108325" y="1798320"/>
            <a:ext cx="9810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消失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794500" y="1798320"/>
            <a:ext cx="9169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缩小</a:t>
            </a:r>
            <a:endParaRPr lang="zh-CN" altLang="en-US" sz="2400" b="1">
              <a:solidFill>
                <a:srgbClr val="0000FF"/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108325" y="2701290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减弱</a:t>
            </a:r>
            <a:endParaRPr lang="zh-CN" altLang="en-US" sz="2400" b="1">
              <a:solidFill>
                <a:srgbClr val="0000FF"/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794500" y="2701290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困难</a:t>
            </a:r>
            <a:endParaRPr lang="zh-CN" altLang="en-US" sz="2400" b="1">
              <a:solidFill>
                <a:srgbClr val="0000FF"/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95655" y="3580765"/>
            <a:ext cx="79235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这件事情看起来很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容易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，但想坚持下来却很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困难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3" grpId="0"/>
      <p:bldP spid="15" grpId="0"/>
      <p:bldP spid="16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489075" y="1377950"/>
            <a:ext cx="4975225" cy="181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清静</a:t>
            </a:r>
            <a:r>
              <a:rPr lang="en-US" altLang="zh-CN" sz="2800" b="1" dirty="0">
                <a:solidFill>
                  <a:schemeClr val="tx1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——</a:t>
            </a:r>
            <a:r>
              <a:rPr lang="zh-CN" altLang="en-US" sz="2800" b="1" dirty="0">
                <a:solidFill>
                  <a:schemeClr val="tx1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         忽然</a:t>
            </a:r>
            <a:r>
              <a:rPr lang="en-US" altLang="zh-CN" sz="2800" b="1" dirty="0">
                <a:solidFill>
                  <a:schemeClr val="tx1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——      </a:t>
            </a:r>
            <a:r>
              <a:rPr lang="zh-CN" altLang="en-US" sz="2800" b="1" dirty="0">
                <a:solidFill>
                  <a:schemeClr val="tx1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 容易</a:t>
            </a:r>
            <a:r>
              <a:rPr lang="en-US" altLang="zh-CN" sz="2800" b="1" dirty="0">
                <a:solidFill>
                  <a:schemeClr val="tx1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——         </a:t>
            </a:r>
            <a:r>
              <a:rPr lang="zh-CN" altLang="en-US" sz="2800" b="1" dirty="0">
                <a:solidFill>
                  <a:schemeClr val="tx1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灿烂</a:t>
            </a:r>
            <a:r>
              <a:rPr lang="en-US" altLang="zh-CN" sz="2800" b="1" dirty="0">
                <a:solidFill>
                  <a:schemeClr val="tx1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——</a:t>
            </a:r>
            <a:r>
              <a:rPr lang="zh-CN" altLang="en-US" sz="2800" b="1" dirty="0">
                <a:solidFill>
                  <a:schemeClr val="tx1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     </a:t>
            </a:r>
          </a:p>
        </p:txBody>
      </p:sp>
      <p:pic>
        <p:nvPicPr>
          <p:cNvPr id="3" name="图片 2" descr="近义词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3375" y="802005"/>
            <a:ext cx="2129195" cy="57600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964815" y="1738630"/>
            <a:ext cx="9810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安静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101080" y="1738630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突然</a:t>
            </a:r>
            <a:endParaRPr lang="zh-CN" altLang="en-US" sz="2400" b="1">
              <a:solidFill>
                <a:srgbClr val="0000FF"/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964815" y="2614930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简单</a:t>
            </a:r>
            <a:endParaRPr lang="zh-CN" altLang="en-US" sz="2400" b="1">
              <a:solidFill>
                <a:srgbClr val="0000FF"/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1501775" y="3424555"/>
            <a:ext cx="494982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 anchor="t">
            <a:spAutoFit/>
          </a:bodyPr>
          <a:lstStyle/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灿烂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sym typeface="+mn-ea"/>
              </a:rPr>
              <a:t>的朝霞散发出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耀眼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sym typeface="+mn-ea"/>
              </a:rPr>
              <a:t>的</a:t>
            </a:r>
            <a:r>
              <a:rPr lang="zh-CN" altLang="en-US"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光芒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sym typeface="+mn-ea"/>
              </a:rPr>
              <a:t>。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101080" y="2614930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耀眼</a:t>
            </a:r>
            <a:endParaRPr lang="zh-CN" altLang="en-US" sz="2400" b="1">
              <a:solidFill>
                <a:srgbClr val="0000FF"/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9" grpId="0"/>
      <p:bldP spid="8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40385" y="1321435"/>
            <a:ext cx="8218805" cy="62230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indent="0" fontAlgn="auto">
              <a:lnSpc>
                <a:spcPct val="150000"/>
              </a:lnSpc>
              <a:spcBef>
                <a:spcPts val="18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 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朗读课文，想想这篇课文是按照什么顺序描写日出景象的？</a:t>
            </a:r>
            <a:endParaRPr lang="zh-CN" altLang="en-US" sz="2400" dirty="0">
              <a:solidFill>
                <a:srgbClr val="3333FF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 descr="通用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440" y="647700"/>
            <a:ext cx="2056630" cy="57600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44525" y="705485"/>
            <a:ext cx="14973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/>
              <a:t>课文解读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72160" y="1972310"/>
            <a:ext cx="806450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b="1" dirty="0">
                <a:solidFill>
                  <a:srgbClr val="0000FF"/>
                </a:solidFill>
              </a:rPr>
              <a:t>        </a:t>
            </a:r>
            <a:r>
              <a:rPr lang="zh-CN" altLang="en-US" sz="2400" b="1" dirty="0">
                <a:solidFill>
                  <a:srgbClr val="0000FF"/>
                </a:solidFill>
              </a:rPr>
              <a:t>按照太阳升起的时间顺序（或按照早晨太阳变化的顺序）描写的。</a:t>
            </a:r>
          </a:p>
        </p:txBody>
      </p:sp>
      <p:sp>
        <p:nvSpPr>
          <p:cNvPr id="9" name="云形标注 8"/>
          <p:cNvSpPr/>
          <p:nvPr/>
        </p:nvSpPr>
        <p:spPr>
          <a:xfrm>
            <a:off x="4099560" y="3320415"/>
            <a:ext cx="4659630" cy="1352550"/>
          </a:xfrm>
          <a:prstGeom prst="cloudCallout">
            <a:avLst>
              <a:gd name="adj1" fmla="val 11624"/>
              <a:gd name="adj2" fmla="val -96901"/>
            </a:avLst>
          </a:prstGeom>
          <a:solidFill>
            <a:srgbClr val="D7F6FF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607560" y="3508375"/>
            <a:ext cx="3828415" cy="977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zh-CN" altLang="en-US" sz="2400" b="1" dirty="0"/>
              <a:t>哪几段描写了太阳的变化？你能给文章分层吗？</a:t>
            </a:r>
          </a:p>
        </p:txBody>
      </p:sp>
      <p:pic>
        <p:nvPicPr>
          <p:cNvPr id="11" name="图片 10" descr="太阳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EFF9F">
                  <a:alpha val="100000"/>
                </a:srgbClr>
              </a:clrFrom>
              <a:clrTo>
                <a:srgbClr val="FEFF9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71625" y="3080385"/>
            <a:ext cx="2030730" cy="2030730"/>
          </a:xfrm>
          <a:prstGeom prst="roundRect">
            <a:avLst/>
          </a:prstGeom>
        </p:spPr>
      </p:pic>
      <p:cxnSp>
        <p:nvCxnSpPr>
          <p:cNvPr id="12" name="直接连接符 11"/>
          <p:cNvCxnSpPr/>
          <p:nvPr/>
        </p:nvCxnSpPr>
        <p:spPr>
          <a:xfrm>
            <a:off x="6845935" y="2571750"/>
            <a:ext cx="1223645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  <p:bldP spid="9" grpId="0" animBg="1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788035" y="527685"/>
            <a:ext cx="7581265" cy="1192530"/>
            <a:chOff x="1579" y="1509"/>
            <a:chExt cx="11939" cy="1878"/>
          </a:xfrm>
        </p:grpSpPr>
        <p:sp>
          <p:nvSpPr>
            <p:cNvPr id="3" name="流程图: 可选过程 2"/>
            <p:cNvSpPr/>
            <p:nvPr/>
          </p:nvSpPr>
          <p:spPr>
            <a:xfrm>
              <a:off x="2017" y="1912"/>
              <a:ext cx="11501" cy="1475"/>
            </a:xfrm>
            <a:prstGeom prst="flowChartAlternateProcess">
              <a:avLst/>
            </a:prstGeom>
            <a:solidFill>
              <a:srgbClr val="D5FEF8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上凸带形 1"/>
            <p:cNvSpPr/>
            <p:nvPr/>
          </p:nvSpPr>
          <p:spPr>
            <a:xfrm>
              <a:off x="1579" y="1509"/>
              <a:ext cx="3941" cy="783"/>
            </a:xfrm>
            <a:prstGeom prst="ribbon2">
              <a:avLst>
                <a:gd name="adj1" fmla="val 16667"/>
                <a:gd name="adj2" fmla="val 73450"/>
              </a:avLst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218" y="1509"/>
              <a:ext cx="3088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rgbClr val="7D11B5"/>
                  </a:solidFill>
                </a:rPr>
                <a:t>第一部分（</a:t>
              </a:r>
              <a:r>
                <a:rPr lang="en-US" altLang="zh-CN" sz="2000" b="1" dirty="0" smtClean="0">
                  <a:solidFill>
                    <a:srgbClr val="7D11B5"/>
                  </a:solidFill>
                </a:rPr>
                <a:t>1</a:t>
              </a:r>
              <a:r>
                <a:rPr lang="zh-CN" altLang="en-US" sz="2000" b="1" dirty="0" smtClean="0">
                  <a:solidFill>
                    <a:srgbClr val="7D11B5"/>
                  </a:solidFill>
                </a:rPr>
                <a:t>）</a:t>
              </a:r>
              <a:endParaRPr lang="zh-CN" altLang="en-US" sz="2000" b="1" dirty="0">
                <a:solidFill>
                  <a:srgbClr val="7D11B5"/>
                </a:solidFill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017" y="2447"/>
              <a:ext cx="11501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2400" b="1" dirty="0"/>
                <a:t>写作者看日出的时间、地点和周围环境。总领全文。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88035" y="1894840"/>
            <a:ext cx="7581265" cy="1192530"/>
            <a:chOff x="1579" y="1509"/>
            <a:chExt cx="11939" cy="1878"/>
          </a:xfrm>
        </p:grpSpPr>
        <p:sp>
          <p:nvSpPr>
            <p:cNvPr id="8" name="流程图: 可选过程 7"/>
            <p:cNvSpPr/>
            <p:nvPr/>
          </p:nvSpPr>
          <p:spPr>
            <a:xfrm>
              <a:off x="2017" y="1912"/>
              <a:ext cx="11501" cy="1475"/>
            </a:xfrm>
            <a:prstGeom prst="flowChartAlternateProcess">
              <a:avLst/>
            </a:prstGeom>
            <a:solidFill>
              <a:srgbClr val="EFD9FC"/>
            </a:solidFill>
            <a:ln>
              <a:solidFill>
                <a:srgbClr val="7D11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上凸带形 8"/>
            <p:cNvSpPr/>
            <p:nvPr/>
          </p:nvSpPr>
          <p:spPr>
            <a:xfrm>
              <a:off x="1579" y="1509"/>
              <a:ext cx="3941" cy="783"/>
            </a:xfrm>
            <a:prstGeom prst="ribbon2">
              <a:avLst>
                <a:gd name="adj1" fmla="val 16667"/>
                <a:gd name="adj2" fmla="val 7345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017" y="1509"/>
              <a:ext cx="3088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7D11B5"/>
                  </a:solidFill>
                </a:rPr>
                <a:t>第二部分（</a:t>
              </a:r>
              <a:r>
                <a:rPr lang="en-US" altLang="zh-CN" sz="2000" b="1" dirty="0">
                  <a:solidFill>
                    <a:srgbClr val="7D11B5"/>
                  </a:solidFill>
                </a:rPr>
                <a:t>2-5</a:t>
              </a:r>
              <a:r>
                <a:rPr lang="zh-CN" altLang="en-US" sz="2000" b="1" dirty="0">
                  <a:solidFill>
                    <a:srgbClr val="7D11B5"/>
                  </a:solidFill>
                </a:rPr>
                <a:t>）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2017" y="2447"/>
              <a:ext cx="11501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2400" b="1" dirty="0"/>
                <a:t>具体描绘了天气晴朗时和天空有云时海上日出的景色。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88035" y="3296285"/>
            <a:ext cx="7581265" cy="1425575"/>
            <a:chOff x="1579" y="1509"/>
            <a:chExt cx="11939" cy="2245"/>
          </a:xfrm>
        </p:grpSpPr>
        <p:sp>
          <p:nvSpPr>
            <p:cNvPr id="13" name="流程图: 可选过程 12"/>
            <p:cNvSpPr/>
            <p:nvPr/>
          </p:nvSpPr>
          <p:spPr>
            <a:xfrm>
              <a:off x="2017" y="1912"/>
              <a:ext cx="11501" cy="1841"/>
            </a:xfrm>
            <a:prstGeom prst="flowChartAlternateProcess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上凸带形 13"/>
            <p:cNvSpPr/>
            <p:nvPr/>
          </p:nvSpPr>
          <p:spPr>
            <a:xfrm>
              <a:off x="1579" y="1509"/>
              <a:ext cx="3941" cy="783"/>
            </a:xfrm>
            <a:prstGeom prst="ribbon2">
              <a:avLst>
                <a:gd name="adj1" fmla="val 16667"/>
                <a:gd name="adj2" fmla="val 73450"/>
              </a:avLst>
            </a:prstGeom>
            <a:solidFill>
              <a:srgbClr val="D7F6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217" y="1509"/>
              <a:ext cx="3088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7D11B5"/>
                  </a:solidFill>
                </a:rPr>
                <a:t>第三部分（</a:t>
              </a:r>
              <a:r>
                <a:rPr lang="en-US" altLang="zh-CN" sz="2000" b="1" dirty="0">
                  <a:solidFill>
                    <a:srgbClr val="7D11B5"/>
                  </a:solidFill>
                </a:rPr>
                <a:t>6</a:t>
              </a:r>
              <a:r>
                <a:rPr lang="zh-CN" altLang="en-US" sz="2000" b="1" dirty="0">
                  <a:solidFill>
                    <a:srgbClr val="7D11B5"/>
                  </a:solidFill>
                </a:rPr>
                <a:t>）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017" y="2447"/>
              <a:ext cx="11501" cy="13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2400" b="1" dirty="0"/>
                <a:t>总结全文，照应开头，运用反问肯定海上日出是伟大的奇观。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7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7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889 0.062222 L 0.003889 0.258271 " pathEditMode="relative" rAng="0" ptsTypes="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02970" y="808355"/>
            <a:ext cx="7197725" cy="11245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457200" indent="-457200" fontAlgn="auto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>
                <a:latin typeface="宋体-PUA" panose="02010600030101010101" charset="-122"/>
                <a:ea typeface="宋体-PUA" panose="02010600030101010101" charset="-122"/>
                <a:cs typeface="微软雅黑" panose="020B0503020204020204" charset="-122"/>
                <a:sym typeface="+mn-ea"/>
              </a:rPr>
              <a:t>读课文的第一部分，思考作者看日出的时间、地点、环境是怎样的。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33120" y="2190750"/>
            <a:ext cx="7478395" cy="1383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800" b="1">
                <a:solidFill>
                  <a:srgbClr val="0000FF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    </a:t>
            </a:r>
            <a:r>
              <a:rPr lang="zh-CN" altLang="en-US" sz="2800" b="1">
                <a:solidFill>
                  <a:srgbClr val="0000FF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为了看日出，我常常早起。那时天还没有大亮，周围非常清静，船上只有机器的响声。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6660515" y="2860040"/>
            <a:ext cx="1440180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923290" y="3471545"/>
            <a:ext cx="863600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2696845" y="3471545"/>
            <a:ext cx="144018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4434840" y="3471545"/>
            <a:ext cx="863600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5940425" y="3508375"/>
            <a:ext cx="1727835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/>
        </p:nvGrpSpPr>
        <p:grpSpPr>
          <a:xfrm>
            <a:off x="7543165" y="1398270"/>
            <a:ext cx="1295400" cy="792480"/>
            <a:chOff x="11879" y="2541"/>
            <a:chExt cx="2040" cy="1248"/>
          </a:xfrm>
        </p:grpSpPr>
        <p:sp>
          <p:nvSpPr>
            <p:cNvPr id="12" name="云形标注 11"/>
            <p:cNvSpPr/>
            <p:nvPr/>
          </p:nvSpPr>
          <p:spPr>
            <a:xfrm>
              <a:off x="11879" y="2541"/>
              <a:ext cx="2041" cy="1248"/>
            </a:xfrm>
            <a:prstGeom prst="cloudCallout">
              <a:avLst>
                <a:gd name="adj1" fmla="val -45884"/>
                <a:gd name="adj2" fmla="val 81490"/>
              </a:avLst>
            </a:prstGeom>
            <a:solidFill>
              <a:srgbClr val="D7F6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2095" y="2754"/>
              <a:ext cx="16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rgbClr val="FF0000"/>
                  </a:solidFill>
                </a:rPr>
                <a:t>时间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786890" y="3784600"/>
            <a:ext cx="1296035" cy="792480"/>
            <a:chOff x="11879" y="2541"/>
            <a:chExt cx="2041" cy="1248"/>
          </a:xfrm>
        </p:grpSpPr>
        <p:sp>
          <p:nvSpPr>
            <p:cNvPr id="16" name="云形标注 15"/>
            <p:cNvSpPr/>
            <p:nvPr/>
          </p:nvSpPr>
          <p:spPr>
            <a:xfrm>
              <a:off x="11879" y="2541"/>
              <a:ext cx="2041" cy="1248"/>
            </a:xfrm>
            <a:prstGeom prst="cloudCallout">
              <a:avLst>
                <a:gd name="adj1" fmla="val 63228"/>
                <a:gd name="adj2" fmla="val -77884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2095" y="2754"/>
              <a:ext cx="16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rgbClr val="FF0000"/>
                  </a:solidFill>
                </a:rPr>
                <a:t>环境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384925" y="3919855"/>
            <a:ext cx="1296035" cy="792480"/>
            <a:chOff x="11879" y="2541"/>
            <a:chExt cx="2041" cy="1248"/>
          </a:xfrm>
        </p:grpSpPr>
        <p:sp>
          <p:nvSpPr>
            <p:cNvPr id="19" name="云形标注 18"/>
            <p:cNvSpPr/>
            <p:nvPr/>
          </p:nvSpPr>
          <p:spPr>
            <a:xfrm>
              <a:off x="11879" y="2541"/>
              <a:ext cx="2041" cy="1248"/>
            </a:xfrm>
            <a:prstGeom prst="cloudCallout">
              <a:avLst>
                <a:gd name="adj1" fmla="val -15458"/>
                <a:gd name="adj2" fmla="val -95432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2095" y="2754"/>
              <a:ext cx="16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rgbClr val="FF0000"/>
                  </a:solidFill>
                </a:rPr>
                <a:t>环境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137025" y="3919855"/>
            <a:ext cx="1296035" cy="792480"/>
            <a:chOff x="11879" y="2541"/>
            <a:chExt cx="2041" cy="1248"/>
          </a:xfrm>
        </p:grpSpPr>
        <p:sp>
          <p:nvSpPr>
            <p:cNvPr id="22" name="云形标注 21"/>
            <p:cNvSpPr/>
            <p:nvPr/>
          </p:nvSpPr>
          <p:spPr>
            <a:xfrm>
              <a:off x="11879" y="2541"/>
              <a:ext cx="2041" cy="1248"/>
            </a:xfrm>
            <a:prstGeom prst="cloudCallout">
              <a:avLst>
                <a:gd name="adj1" fmla="val 14968"/>
                <a:gd name="adj2" fmla="val -98397"/>
              </a:avLst>
            </a:prstGeom>
            <a:solidFill>
              <a:srgbClr val="EFD9FC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095" y="2754"/>
              <a:ext cx="160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rgbClr val="FF0000"/>
                  </a:solidFill>
                </a:rPr>
                <a:t>地点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045970" y="640715"/>
            <a:ext cx="49199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/>
              <a:t>同学们，你们看过海吗？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015490" y="1479550"/>
            <a:ext cx="54406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/>
              <a:t>那你们见过海上的日出吗？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788035" y="527685"/>
            <a:ext cx="7581265" cy="1192530"/>
            <a:chOff x="1579" y="1509"/>
            <a:chExt cx="11939" cy="1878"/>
          </a:xfrm>
        </p:grpSpPr>
        <p:sp>
          <p:nvSpPr>
            <p:cNvPr id="3" name="流程图: 可选过程 2"/>
            <p:cNvSpPr/>
            <p:nvPr/>
          </p:nvSpPr>
          <p:spPr>
            <a:xfrm>
              <a:off x="2017" y="1912"/>
              <a:ext cx="11501" cy="1475"/>
            </a:xfrm>
            <a:prstGeom prst="flowChartAlternateProcess">
              <a:avLst/>
            </a:prstGeom>
            <a:solidFill>
              <a:srgbClr val="D5FEF8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上凸带形 1"/>
            <p:cNvSpPr/>
            <p:nvPr/>
          </p:nvSpPr>
          <p:spPr>
            <a:xfrm>
              <a:off x="1579" y="1509"/>
              <a:ext cx="3941" cy="783"/>
            </a:xfrm>
            <a:prstGeom prst="ribbon2">
              <a:avLst>
                <a:gd name="adj1" fmla="val 16667"/>
                <a:gd name="adj2" fmla="val 73450"/>
              </a:avLst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218" y="1509"/>
              <a:ext cx="3088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>
                  <a:solidFill>
                    <a:srgbClr val="7D11B5"/>
                  </a:solidFill>
                </a:rPr>
                <a:t>第一部分（</a:t>
              </a:r>
              <a:r>
                <a:rPr lang="en-US" altLang="zh-CN" sz="2000" b="1">
                  <a:solidFill>
                    <a:srgbClr val="7D11B5"/>
                  </a:solidFill>
                </a:rPr>
                <a:t>1</a:t>
              </a:r>
              <a:r>
                <a:rPr lang="zh-CN" altLang="en-US" sz="2000" b="1">
                  <a:solidFill>
                    <a:srgbClr val="7D11B5"/>
                  </a:solidFill>
                </a:rPr>
                <a:t>）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017" y="2447"/>
              <a:ext cx="11501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2400" b="1"/>
                <a:t>写作者看日出的时间、地点和周围环境。总领全文。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88035" y="1894840"/>
            <a:ext cx="7581265" cy="1192530"/>
            <a:chOff x="1579" y="1509"/>
            <a:chExt cx="11939" cy="1878"/>
          </a:xfrm>
        </p:grpSpPr>
        <p:sp>
          <p:nvSpPr>
            <p:cNvPr id="8" name="流程图: 可选过程 7"/>
            <p:cNvSpPr/>
            <p:nvPr/>
          </p:nvSpPr>
          <p:spPr>
            <a:xfrm>
              <a:off x="2017" y="1912"/>
              <a:ext cx="11501" cy="1475"/>
            </a:xfrm>
            <a:prstGeom prst="flowChartAlternateProcess">
              <a:avLst/>
            </a:prstGeom>
            <a:solidFill>
              <a:srgbClr val="EFD9FC"/>
            </a:solidFill>
            <a:ln>
              <a:solidFill>
                <a:srgbClr val="7D11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上凸带形 8"/>
            <p:cNvSpPr/>
            <p:nvPr/>
          </p:nvSpPr>
          <p:spPr>
            <a:xfrm>
              <a:off x="1579" y="1509"/>
              <a:ext cx="3941" cy="783"/>
            </a:xfrm>
            <a:prstGeom prst="ribbon2">
              <a:avLst>
                <a:gd name="adj1" fmla="val 16667"/>
                <a:gd name="adj2" fmla="val 7345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017" y="1509"/>
              <a:ext cx="3088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>
                  <a:solidFill>
                    <a:srgbClr val="7D11B5"/>
                  </a:solidFill>
                </a:rPr>
                <a:t>第二部分（</a:t>
              </a:r>
              <a:r>
                <a:rPr lang="en-US" altLang="zh-CN" sz="2000" b="1">
                  <a:solidFill>
                    <a:srgbClr val="7D11B5"/>
                  </a:solidFill>
                </a:rPr>
                <a:t>2-5</a:t>
              </a:r>
              <a:r>
                <a:rPr lang="zh-CN" altLang="en-US" sz="2000" b="1">
                  <a:solidFill>
                    <a:srgbClr val="7D11B5"/>
                  </a:solidFill>
                </a:rPr>
                <a:t>）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2017" y="2447"/>
              <a:ext cx="11501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2400" b="1"/>
                <a:t>具体描绘了天气晴朗时和天空有云时海上日出的景色。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88035" y="3296285"/>
            <a:ext cx="7581265" cy="1425575"/>
            <a:chOff x="1579" y="1509"/>
            <a:chExt cx="11939" cy="2245"/>
          </a:xfrm>
        </p:grpSpPr>
        <p:sp>
          <p:nvSpPr>
            <p:cNvPr id="13" name="流程图: 可选过程 12"/>
            <p:cNvSpPr/>
            <p:nvPr/>
          </p:nvSpPr>
          <p:spPr>
            <a:xfrm>
              <a:off x="2017" y="1912"/>
              <a:ext cx="11501" cy="1841"/>
            </a:xfrm>
            <a:prstGeom prst="flowChartAlternateProcess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上凸带形 13"/>
            <p:cNvSpPr/>
            <p:nvPr/>
          </p:nvSpPr>
          <p:spPr>
            <a:xfrm>
              <a:off x="1579" y="1509"/>
              <a:ext cx="3941" cy="783"/>
            </a:xfrm>
            <a:prstGeom prst="ribbon2">
              <a:avLst>
                <a:gd name="adj1" fmla="val 16667"/>
                <a:gd name="adj2" fmla="val 73450"/>
              </a:avLst>
            </a:prstGeom>
            <a:solidFill>
              <a:srgbClr val="D7F6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217" y="1509"/>
              <a:ext cx="3088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>
                  <a:solidFill>
                    <a:srgbClr val="7D11B5"/>
                  </a:solidFill>
                </a:rPr>
                <a:t>第三部分（</a:t>
              </a:r>
              <a:r>
                <a:rPr lang="en-US" altLang="zh-CN" sz="2000" b="1">
                  <a:solidFill>
                    <a:srgbClr val="7D11B5"/>
                  </a:solidFill>
                </a:rPr>
                <a:t>6</a:t>
              </a:r>
              <a:r>
                <a:rPr lang="zh-CN" altLang="en-US" sz="2000" b="1">
                  <a:solidFill>
                    <a:srgbClr val="7D11B5"/>
                  </a:solidFill>
                </a:rPr>
                <a:t>）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017" y="2447"/>
              <a:ext cx="11501" cy="13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2400" b="1"/>
                <a:t>总结全文，照应开头，运用反问肯定海上日出是伟大的奇观。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78460" y="864870"/>
            <a:ext cx="8201660" cy="11245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457200" indent="-457200" fontAlgn="auto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>
                <a:latin typeface="宋体-PUA" panose="02010600030101010101" charset="-122"/>
                <a:ea typeface="宋体-PUA" panose="02010600030101010101" charset="-122"/>
                <a:cs typeface="微软雅黑" panose="020B0503020204020204" charset="-122"/>
                <a:sym typeface="+mn-ea"/>
              </a:rPr>
              <a:t>默读课文第二部分，看看作者分别从哪几个方面描写</a:t>
            </a:r>
            <a:r>
              <a:rPr lang="zh-CN" altLang="en-US" sz="2800" b="1">
                <a:sym typeface="+mn-ea"/>
              </a:rPr>
              <a:t>天气晴朗和天空有云时海上日出的景色？</a:t>
            </a:r>
            <a:endParaRPr lang="zh-CN" altLang="en-US" sz="2800" b="1" dirty="0">
              <a:latin typeface="宋体-PUA" panose="02010600030101010101" charset="-122"/>
              <a:ea typeface="宋体-PUA" panose="02010600030101010101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142365" y="2496820"/>
            <a:ext cx="867410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/>
              <a:t>天气</a:t>
            </a:r>
          </a:p>
          <a:p>
            <a:r>
              <a:rPr lang="zh-CN" altLang="en-US" sz="2800" b="1"/>
              <a:t>晴朗</a:t>
            </a:r>
          </a:p>
        </p:txBody>
      </p:sp>
      <p:sp>
        <p:nvSpPr>
          <p:cNvPr id="12" name="左大括号 11"/>
          <p:cNvSpPr/>
          <p:nvPr/>
        </p:nvSpPr>
        <p:spPr>
          <a:xfrm>
            <a:off x="1883410" y="2496820"/>
            <a:ext cx="360045" cy="1800225"/>
          </a:xfrm>
          <a:prstGeom prst="leftBrac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2464435" y="2353310"/>
            <a:ext cx="963930" cy="4603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algn="ctr"/>
            <a:r>
              <a:rPr lang="zh-CN" altLang="en-US" sz="2400" b="1">
                <a:solidFill>
                  <a:srgbClr val="0000FF"/>
                </a:solidFill>
              </a:rPr>
              <a:t>形状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464435" y="2910205"/>
            <a:ext cx="963295" cy="460375"/>
          </a:xfrm>
          <a:prstGeom prst="rect">
            <a:avLst/>
          </a:prstGeom>
          <a:solidFill>
            <a:srgbClr val="D7F6FF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algn="ctr"/>
            <a:r>
              <a:rPr lang="zh-CN" altLang="en-US" sz="2400" b="1">
                <a:solidFill>
                  <a:srgbClr val="0000FF"/>
                </a:solidFill>
              </a:rPr>
              <a:t>颜色</a:t>
            </a:r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2464435" y="3443605"/>
            <a:ext cx="963295" cy="4603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algn="ctr"/>
            <a:r>
              <a:rPr lang="zh-CN" altLang="en-US" sz="2400" b="1">
                <a:solidFill>
                  <a:srgbClr val="0000FF"/>
                </a:solidFill>
              </a:rPr>
              <a:t>亮光</a:t>
            </a:r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2464435" y="4000500"/>
            <a:ext cx="963295" cy="4603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algn="ctr"/>
            <a:r>
              <a:rPr lang="zh-CN" altLang="en-US" sz="2400" b="1">
                <a:solidFill>
                  <a:srgbClr val="0000FF"/>
                </a:solidFill>
              </a:rPr>
              <a:t>动态</a:t>
            </a:r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4552950" y="2705100"/>
            <a:ext cx="612775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/>
              <a:t>有云时</a:t>
            </a:r>
          </a:p>
        </p:txBody>
      </p:sp>
      <p:sp>
        <p:nvSpPr>
          <p:cNvPr id="18" name="左大括号 17"/>
          <p:cNvSpPr/>
          <p:nvPr/>
        </p:nvSpPr>
        <p:spPr>
          <a:xfrm>
            <a:off x="5278755" y="2644775"/>
            <a:ext cx="360045" cy="1504315"/>
          </a:xfrm>
          <a:prstGeom prst="leftBrace">
            <a:avLst/>
          </a:prstGeom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5847080" y="2644775"/>
            <a:ext cx="2424430" cy="4603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algn="ctr"/>
            <a:r>
              <a:rPr lang="zh-CN" altLang="en-US" sz="2400" b="1">
                <a:solidFill>
                  <a:srgbClr val="0000FF"/>
                </a:solidFill>
              </a:rPr>
              <a:t>白云飘浮时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5847715" y="3628390"/>
            <a:ext cx="2423795" cy="460375"/>
          </a:xfrm>
          <a:prstGeom prst="rect">
            <a:avLst/>
          </a:prstGeom>
          <a:solidFill>
            <a:srgbClr val="D7F6FF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algn="ctr"/>
            <a:r>
              <a:rPr lang="zh-CN" altLang="en-US" sz="2400" b="1">
                <a:solidFill>
                  <a:srgbClr val="0000FF"/>
                </a:solidFill>
              </a:rPr>
              <a:t>黑云蔽日时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 animBg="1"/>
      <p:bldP spid="19" grpId="0" animBg="1"/>
      <p:bldP spid="2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31290" y="872490"/>
            <a:ext cx="636206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latin typeface="宋体-PUA" panose="02010600030101010101" charset="-122"/>
                <a:ea typeface="宋体-PUA" panose="02010600030101010101" charset="-122"/>
                <a:cs typeface="微软雅黑" panose="020B0503020204020204" charset="-122"/>
              </a:rPr>
              <a:t>读第 2、3 自然段，填写下列表格。</a:t>
            </a:r>
          </a:p>
        </p:txBody>
      </p:sp>
      <p:graphicFrame>
        <p:nvGraphicFramePr>
          <p:cNvPr id="11" name="表格 10"/>
          <p:cNvGraphicFramePr/>
          <p:nvPr/>
        </p:nvGraphicFramePr>
        <p:xfrm>
          <a:off x="1412240" y="1551305"/>
          <a:ext cx="6399530" cy="2890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0490"/>
                <a:gridCol w="5019040"/>
              </a:tblGrid>
              <a:tr h="56642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800">
                          <a:solidFill>
                            <a:schemeClr val="tx1"/>
                          </a:solidFill>
                        </a:rPr>
                        <a:t>日出变化</a:t>
                      </a:r>
                    </a:p>
                  </a:txBody>
                  <a:tcPr anchor="ctr" anchorCtr="1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228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>
                          <a:solidFill>
                            <a:schemeClr val="tx1"/>
                          </a:solidFill>
                        </a:rPr>
                        <a:t>形状</a:t>
                      </a:r>
                    </a:p>
                  </a:txBody>
                  <a:tcPr anchor="ctr" anchorCtr="1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9657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/>
                        <a:t>颜色</a:t>
                      </a:r>
                      <a:endParaRPr lang="zh-CN" altLang="en-US"/>
                    </a:p>
                  </a:txBody>
                  <a:tcPr anchor="ctr" anchorCtr="1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9720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/>
                        <a:t>亮光</a:t>
                      </a:r>
                      <a:endParaRPr lang="zh-CN" altLang="en-US"/>
                    </a:p>
                  </a:txBody>
                  <a:tcPr anchor="ctr" anchorCtr="1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86804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/>
                        <a:t>动态</a:t>
                      </a:r>
                      <a:endParaRPr lang="zh-CN" altLang="en-US"/>
                    </a:p>
                  </a:txBody>
                  <a:tcPr anchor="ctr" anchorCtr="1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01040" y="862330"/>
            <a:ext cx="8089265" cy="29686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en-US" altLang="zh-CN" sz="2400" b="1">
                <a:solidFill>
                  <a:srgbClr val="0000FF"/>
                </a:solidFill>
                <a:latin typeface="楷体_GB2312" panose="02010609030101010101" charset="-122"/>
                <a:ea typeface="楷体_GB2312" panose="02010609030101010101" charset="-122"/>
              </a:rPr>
              <a:t>    </a:t>
            </a:r>
            <a:r>
              <a:rPr lang="zh-CN" altLang="en-US" sz="2400" b="1">
                <a:solidFill>
                  <a:srgbClr val="0000FF"/>
                </a:solidFill>
                <a:latin typeface="楷体_GB2312" panose="02010609030101010101" charset="-122"/>
                <a:ea typeface="楷体_GB2312" panose="02010609030101010101" charset="-122"/>
              </a:rPr>
              <a:t>果然，过了一会儿，在那个地方出现了太阳的小半边脸，红是真红，却没有亮光。太阳好像负着重荷似的一步一步，慢慢地努力上升，到了最后，终于冲破了云霞，完全跳出了海面，颜色红得非常可爱。一刹那间，这个深红的圆东西，忽然发出了夺目的亮光，射得人眼睛发痛，它旁边的云片也突然有了光彩。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7524115" y="1348105"/>
            <a:ext cx="100838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6" name="圆角矩形 5"/>
          <p:cNvSpPr/>
          <p:nvPr/>
        </p:nvSpPr>
        <p:spPr>
          <a:xfrm>
            <a:off x="1115695" y="2860040"/>
            <a:ext cx="935990" cy="432435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255645" y="3928745"/>
            <a:ext cx="2633345" cy="52197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b="1"/>
              <a:t>形状变化</a:t>
            </a:r>
          </a:p>
        </p:txBody>
      </p:sp>
      <p:cxnSp>
        <p:nvCxnSpPr>
          <p:cNvPr id="25" name="直接连接符 24"/>
          <p:cNvCxnSpPr/>
          <p:nvPr/>
        </p:nvCxnSpPr>
        <p:spPr>
          <a:xfrm flipV="1">
            <a:off x="701040" y="1852295"/>
            <a:ext cx="486410" cy="508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01040" y="862330"/>
            <a:ext cx="8089265" cy="29686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en-US" altLang="zh-CN" sz="2400" b="1">
                <a:solidFill>
                  <a:srgbClr val="0000FF"/>
                </a:solidFill>
                <a:latin typeface="楷体_GB2312" panose="02010609030101010101" charset="-122"/>
                <a:ea typeface="楷体_GB2312" panose="02010609030101010101" charset="-122"/>
              </a:rPr>
              <a:t>    </a:t>
            </a:r>
            <a:r>
              <a:rPr lang="zh-CN" altLang="en-US" sz="2400" b="1">
                <a:solidFill>
                  <a:srgbClr val="0000FF"/>
                </a:solidFill>
                <a:latin typeface="楷体_GB2312" panose="02010609030101010101" charset="-122"/>
                <a:ea typeface="楷体_GB2312" panose="02010609030101010101" charset="-122"/>
              </a:rPr>
              <a:t>果然，过了一会儿，在那个地方出现了太阳的小半边脸，红是真红，却没有亮光。太阳好像负着重荷似的一步一步，慢慢地努力上升，到了最后，终于冲破了云霞，完全跳出了海面，颜色红得非常可爱。一刹那间，这个深红的圆东西，忽然发出了夺目的亮光，射得人眼睛发痛，它旁边的云片也突然有了光彩。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1416050" y="1852295"/>
            <a:ext cx="121158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" name="圆角矩形 8"/>
          <p:cNvSpPr/>
          <p:nvPr/>
        </p:nvSpPr>
        <p:spPr>
          <a:xfrm>
            <a:off x="3537585" y="2427605"/>
            <a:ext cx="1839595" cy="432435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7753985" y="2427605"/>
            <a:ext cx="778510" cy="423545"/>
          </a:xfrm>
          <a:prstGeom prst="ellipse">
            <a:avLst/>
          </a:prstGeom>
          <a:noFill/>
          <a:ln>
            <a:solidFill>
              <a:srgbClr val="D91B0D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3255645" y="3911600"/>
            <a:ext cx="2633345" cy="52197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b="1"/>
              <a:t>颜色变化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bldLvl="0" animBg="1"/>
      <p:bldP spid="1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01040" y="862330"/>
            <a:ext cx="8089265" cy="29686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en-US" altLang="zh-CN" sz="2400" b="1">
                <a:solidFill>
                  <a:srgbClr val="0000FF"/>
                </a:solidFill>
                <a:latin typeface="楷体_GB2312" panose="02010609030101010101" charset="-122"/>
                <a:ea typeface="楷体_GB2312" panose="02010609030101010101" charset="-122"/>
              </a:rPr>
              <a:t>    </a:t>
            </a:r>
            <a:r>
              <a:rPr lang="zh-CN" altLang="en-US" sz="2400" b="1">
                <a:solidFill>
                  <a:srgbClr val="0000FF"/>
                </a:solidFill>
                <a:latin typeface="楷体_GB2312" panose="02010609030101010101" charset="-122"/>
                <a:ea typeface="楷体_GB2312" panose="02010609030101010101" charset="-122"/>
              </a:rPr>
              <a:t>果然，过了一会儿，在那个地方出现了太阳的小半边脸，红是真红，却没有亮光。太阳好像负着重荷似的一步一步，慢慢地努力上升，到了最后，终于冲破了云霞，完全跳出了海面，颜色红得非常可爱。一刹那间，这个深红的圆东西，忽然发出了夺目的亮光，射得人眼睛发痛，它旁边的云片也突然有了光彩。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3255645" y="1852295"/>
            <a:ext cx="121158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3" name="圆角矩形 12"/>
          <p:cNvSpPr/>
          <p:nvPr/>
        </p:nvSpPr>
        <p:spPr>
          <a:xfrm>
            <a:off x="3825875" y="2851150"/>
            <a:ext cx="1551305" cy="432435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3140710" y="3946525"/>
            <a:ext cx="2633345" cy="52197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b="1"/>
              <a:t>亮光变化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01040" y="862330"/>
            <a:ext cx="8089265" cy="29686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en-US" altLang="zh-CN" sz="2400" b="1">
                <a:solidFill>
                  <a:srgbClr val="0000FF"/>
                </a:solidFill>
                <a:latin typeface="楷体_GB2312" panose="02010609030101010101" charset="-122"/>
                <a:ea typeface="楷体_GB2312" panose="02010609030101010101" charset="-122"/>
              </a:rPr>
              <a:t>    </a:t>
            </a:r>
            <a:r>
              <a:rPr lang="zh-CN" altLang="en-US" sz="2400" b="1">
                <a:solidFill>
                  <a:srgbClr val="0000FF"/>
                </a:solidFill>
                <a:latin typeface="楷体_GB2312" panose="02010609030101010101" charset="-122"/>
                <a:ea typeface="楷体_GB2312" panose="02010609030101010101" charset="-122"/>
              </a:rPr>
              <a:t>果然，过了一会儿，在那个地方出现了太阳的小半边脸，红是真红，却没有亮光。太阳好像负着重荷似的一步一步，慢慢地努力上升，到了最后，终于冲破了云霞，完全跳出了海面，颜色红得非常可爱。一刹那间，这个深红的圆东西，忽然发出了夺目的亮光，射得人眼睛发痛，它旁边的云片也突然有了光彩。</a:t>
            </a:r>
          </a:p>
        </p:txBody>
      </p:sp>
      <p:sp>
        <p:nvSpPr>
          <p:cNvPr id="15" name="椭圆 14"/>
          <p:cNvSpPr/>
          <p:nvPr/>
        </p:nvSpPr>
        <p:spPr>
          <a:xfrm>
            <a:off x="6025515" y="1428750"/>
            <a:ext cx="1207135" cy="42354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7753985" y="1428750"/>
            <a:ext cx="778510" cy="42354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683895" y="1927225"/>
            <a:ext cx="778510" cy="42354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2627630" y="1927225"/>
            <a:ext cx="1207135" cy="42354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6240145" y="1927225"/>
            <a:ext cx="778510" cy="42354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3392170" y="3992880"/>
            <a:ext cx="2633345" cy="52197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b="1"/>
              <a:t>动态变化</a:t>
            </a:r>
          </a:p>
        </p:txBody>
      </p:sp>
      <p:sp>
        <p:nvSpPr>
          <p:cNvPr id="3" name="椭圆 2"/>
          <p:cNvSpPr/>
          <p:nvPr/>
        </p:nvSpPr>
        <p:spPr>
          <a:xfrm>
            <a:off x="989330" y="2360295"/>
            <a:ext cx="778510" cy="42354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3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表格 10"/>
          <p:cNvGraphicFramePr/>
          <p:nvPr/>
        </p:nvGraphicFramePr>
        <p:xfrm>
          <a:off x="1470660" y="1126490"/>
          <a:ext cx="6399530" cy="2890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0490"/>
                <a:gridCol w="5019040"/>
              </a:tblGrid>
              <a:tr h="56642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800">
                          <a:solidFill>
                            <a:schemeClr val="tx1"/>
                          </a:solidFill>
                        </a:rPr>
                        <a:t>日出变化</a:t>
                      </a:r>
                    </a:p>
                  </a:txBody>
                  <a:tcPr anchor="ctr" anchorCtr="1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228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>
                          <a:solidFill>
                            <a:schemeClr val="tx1"/>
                          </a:solidFill>
                        </a:rPr>
                        <a:t>形状</a:t>
                      </a:r>
                    </a:p>
                  </a:txBody>
                  <a:tcPr anchor="ctr" anchorCtr="1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9657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/>
                        <a:t>颜色</a:t>
                      </a:r>
                      <a:endParaRPr lang="zh-CN" altLang="en-US"/>
                    </a:p>
                  </a:txBody>
                  <a:tcPr anchor="ctr" anchorCtr="1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9720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/>
                        <a:t>亮光</a:t>
                      </a:r>
                      <a:endParaRPr lang="zh-CN" altLang="en-US"/>
                    </a:p>
                  </a:txBody>
                  <a:tcPr anchor="ctr" anchorCtr="1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86804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/>
                        <a:t>动态</a:t>
                      </a:r>
                      <a:endParaRPr lang="zh-CN" altLang="en-US"/>
                    </a:p>
                  </a:txBody>
                  <a:tcPr anchor="ctr" anchorCtr="1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文本框 11"/>
          <p:cNvSpPr txBox="1"/>
          <p:nvPr/>
        </p:nvSpPr>
        <p:spPr>
          <a:xfrm>
            <a:off x="2995930" y="1744345"/>
            <a:ext cx="295719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</a:rPr>
              <a:t>小半边脸→圆东西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2995930" y="2204720"/>
            <a:ext cx="342138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</a:rPr>
              <a:t>真红</a:t>
            </a:r>
            <a:r>
              <a:rPr lang="zh-CN" altLang="en-US" sz="2400" b="1">
                <a:solidFill>
                  <a:srgbClr val="0000FF"/>
                </a:solidFill>
                <a:sym typeface="+mn-ea"/>
              </a:rPr>
              <a:t>→</a:t>
            </a:r>
            <a:r>
              <a:rPr lang="zh-CN" altLang="en-US" sz="2400" b="1">
                <a:solidFill>
                  <a:srgbClr val="0000FF"/>
                </a:solidFill>
              </a:rPr>
              <a:t>红得可爱</a:t>
            </a:r>
            <a:r>
              <a:rPr lang="zh-CN" altLang="en-US" sz="2400" b="1">
                <a:solidFill>
                  <a:srgbClr val="0000FF"/>
                </a:solidFill>
                <a:sym typeface="+mn-ea"/>
              </a:rPr>
              <a:t>→</a:t>
            </a:r>
            <a:r>
              <a:rPr lang="zh-CN" altLang="en-US" sz="2400" b="1">
                <a:solidFill>
                  <a:srgbClr val="0000FF"/>
                </a:solidFill>
              </a:rPr>
              <a:t>深红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995930" y="2665095"/>
            <a:ext cx="352552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</a:rPr>
              <a:t>没有亮光</a:t>
            </a:r>
            <a:r>
              <a:rPr lang="zh-CN" altLang="en-US" sz="2400" b="1">
                <a:solidFill>
                  <a:srgbClr val="0000FF"/>
                </a:solidFill>
                <a:sym typeface="+mn-ea"/>
              </a:rPr>
              <a:t>→</a:t>
            </a:r>
            <a:r>
              <a:rPr lang="zh-CN" altLang="en-US" sz="2400" b="1">
                <a:solidFill>
                  <a:srgbClr val="0000FF"/>
                </a:solidFill>
              </a:rPr>
              <a:t>夺目的亮光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995930" y="3187065"/>
            <a:ext cx="4711700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</a:rPr>
              <a:t>负着重荷</a:t>
            </a:r>
            <a:r>
              <a:rPr lang="zh-CN" altLang="en-US" sz="2400" b="1">
                <a:solidFill>
                  <a:srgbClr val="0000FF"/>
                </a:solidFill>
                <a:sym typeface="+mn-ea"/>
              </a:rPr>
              <a:t>→</a:t>
            </a:r>
            <a:r>
              <a:rPr lang="zh-CN" altLang="en-US" sz="2400" b="1">
                <a:solidFill>
                  <a:srgbClr val="0000FF"/>
                </a:solidFill>
              </a:rPr>
              <a:t>一步一步</a:t>
            </a:r>
            <a:r>
              <a:rPr lang="zh-CN" altLang="en-US" sz="2400" b="1">
                <a:solidFill>
                  <a:srgbClr val="0000FF"/>
                </a:solidFill>
                <a:sym typeface="+mn-ea"/>
              </a:rPr>
              <a:t>→</a:t>
            </a:r>
            <a:r>
              <a:rPr lang="zh-CN" altLang="en-US" sz="2400" b="1">
                <a:solidFill>
                  <a:srgbClr val="0000FF"/>
                </a:solidFill>
              </a:rPr>
              <a:t>努力上升</a:t>
            </a:r>
            <a:r>
              <a:rPr lang="zh-CN" altLang="en-US" sz="2400" b="1">
                <a:solidFill>
                  <a:srgbClr val="0000FF"/>
                </a:solidFill>
                <a:sym typeface="+mn-ea"/>
              </a:rPr>
              <a:t>→</a:t>
            </a:r>
            <a:r>
              <a:rPr lang="zh-CN" altLang="en-US" sz="2400" b="1">
                <a:solidFill>
                  <a:srgbClr val="0000FF"/>
                </a:solidFill>
              </a:rPr>
              <a:t>冲破</a:t>
            </a:r>
            <a:r>
              <a:rPr lang="zh-CN" altLang="en-US" sz="2400" b="1">
                <a:solidFill>
                  <a:srgbClr val="0000FF"/>
                </a:solidFill>
                <a:sym typeface="+mn-ea"/>
              </a:rPr>
              <a:t>→</a:t>
            </a:r>
            <a:r>
              <a:rPr lang="zh-CN" altLang="en-US" sz="2400" b="1">
                <a:solidFill>
                  <a:srgbClr val="0000FF"/>
                </a:solidFill>
              </a:rPr>
              <a:t>跳出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51535" y="1152525"/>
            <a:ext cx="784606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latin typeface="宋体-PUA" panose="02010600030101010101" charset="-122"/>
                <a:ea typeface="宋体-PUA" panose="02010600030101010101" charset="-122"/>
                <a:cs typeface="微软雅黑" panose="020B0503020204020204" charset="-122"/>
              </a:rPr>
              <a:t>读第 </a:t>
            </a:r>
            <a:r>
              <a:rPr lang="en-US" altLang="zh-CN" sz="2800" b="1" dirty="0">
                <a:latin typeface="宋体-PUA" panose="02010600030101010101" charset="-122"/>
                <a:ea typeface="宋体-PUA" panose="02010600030101010101" charset="-122"/>
                <a:cs typeface="微软雅黑" panose="020B0503020204020204" charset="-122"/>
              </a:rPr>
              <a:t>4</a:t>
            </a:r>
            <a:r>
              <a:rPr lang="zh-CN" altLang="en-US" sz="2800" b="1" dirty="0">
                <a:latin typeface="宋体-PUA" panose="02010600030101010101" charset="-122"/>
                <a:ea typeface="宋体-PUA" panose="02010600030101010101" charset="-122"/>
                <a:cs typeface="微软雅黑" panose="020B0503020204020204" charset="-122"/>
              </a:rPr>
              <a:t>、</a:t>
            </a:r>
            <a:r>
              <a:rPr lang="en-US" altLang="zh-CN" sz="2800" b="1" dirty="0">
                <a:latin typeface="宋体-PUA" panose="02010600030101010101" charset="-122"/>
                <a:ea typeface="宋体-PUA" panose="02010600030101010101" charset="-122"/>
                <a:cs typeface="微软雅黑" panose="020B0503020204020204" charset="-122"/>
              </a:rPr>
              <a:t>5</a:t>
            </a:r>
            <a:r>
              <a:rPr lang="zh-CN" altLang="en-US" sz="2800" b="1" dirty="0">
                <a:latin typeface="宋体-PUA" panose="02010600030101010101" charset="-122"/>
                <a:ea typeface="宋体-PUA" panose="02010600030101010101" charset="-122"/>
                <a:cs typeface="微软雅黑" panose="020B0503020204020204" charset="-122"/>
              </a:rPr>
              <a:t> 自然段，想想有云时景色有什么不同。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51535" y="1939290"/>
            <a:ext cx="7717790" cy="1974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70000"/>
              </a:lnSpc>
            </a:pPr>
            <a:r>
              <a:rPr lang="zh-CN" altLang="en-US" sz="2400" b="1">
                <a:solidFill>
                  <a:srgbClr val="0000FF"/>
                </a:solidFill>
              </a:rPr>
              <a:t>（</a:t>
            </a:r>
            <a:r>
              <a:rPr lang="en-US" altLang="zh-CN" sz="2400" b="1">
                <a:solidFill>
                  <a:srgbClr val="0000FF"/>
                </a:solidFill>
              </a:rPr>
              <a:t>1</a:t>
            </a:r>
            <a:r>
              <a:rPr lang="zh-CN" altLang="en-US" sz="2400" b="1">
                <a:solidFill>
                  <a:srgbClr val="0000FF"/>
                </a:solidFill>
              </a:rPr>
              <a:t>）白云飘浮时：水天一色，亮光灿烂。</a:t>
            </a:r>
          </a:p>
          <a:p>
            <a:pPr fontAlgn="auto">
              <a:lnSpc>
                <a:spcPct val="170000"/>
              </a:lnSpc>
            </a:pPr>
            <a:r>
              <a:rPr lang="zh-CN" altLang="en-US" sz="2400" b="1">
                <a:solidFill>
                  <a:srgbClr val="0000FF"/>
                </a:solidFill>
              </a:rPr>
              <a:t>（</a:t>
            </a:r>
            <a:r>
              <a:rPr lang="en-US" altLang="zh-CN" sz="2400" b="1">
                <a:solidFill>
                  <a:srgbClr val="0000FF"/>
                </a:solidFill>
              </a:rPr>
              <a:t>2</a:t>
            </a:r>
            <a:r>
              <a:rPr lang="zh-CN" altLang="en-US" sz="2400" b="1">
                <a:solidFill>
                  <a:srgbClr val="0000FF"/>
                </a:solidFill>
              </a:rPr>
              <a:t>）黑云蔽日时：太阳替黑云镶了一道发光的金边，后来慢慢冲出重围，普照天地，无比绚烂。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788035" y="527685"/>
            <a:ext cx="7581265" cy="1192530"/>
            <a:chOff x="1579" y="1509"/>
            <a:chExt cx="11939" cy="1878"/>
          </a:xfrm>
        </p:grpSpPr>
        <p:sp>
          <p:nvSpPr>
            <p:cNvPr id="3" name="流程图: 可选过程 2"/>
            <p:cNvSpPr/>
            <p:nvPr/>
          </p:nvSpPr>
          <p:spPr>
            <a:xfrm>
              <a:off x="2017" y="1912"/>
              <a:ext cx="11501" cy="1475"/>
            </a:xfrm>
            <a:prstGeom prst="flowChartAlternateProcess">
              <a:avLst/>
            </a:prstGeom>
            <a:solidFill>
              <a:srgbClr val="D5FEF8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上凸带形 1"/>
            <p:cNvSpPr/>
            <p:nvPr/>
          </p:nvSpPr>
          <p:spPr>
            <a:xfrm>
              <a:off x="1579" y="1509"/>
              <a:ext cx="3941" cy="783"/>
            </a:xfrm>
            <a:prstGeom prst="ribbon2">
              <a:avLst>
                <a:gd name="adj1" fmla="val 16667"/>
                <a:gd name="adj2" fmla="val 73450"/>
              </a:avLst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218" y="1509"/>
              <a:ext cx="3088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>
                  <a:solidFill>
                    <a:srgbClr val="7D11B5"/>
                  </a:solidFill>
                </a:rPr>
                <a:t>第一部分（</a:t>
              </a:r>
              <a:r>
                <a:rPr lang="en-US" altLang="zh-CN" sz="2000" b="1">
                  <a:solidFill>
                    <a:srgbClr val="7D11B5"/>
                  </a:solidFill>
                </a:rPr>
                <a:t>1</a:t>
              </a:r>
              <a:r>
                <a:rPr lang="zh-CN" altLang="en-US" sz="2000" b="1">
                  <a:solidFill>
                    <a:srgbClr val="7D11B5"/>
                  </a:solidFill>
                </a:rPr>
                <a:t>）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017" y="2447"/>
              <a:ext cx="11501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2400" b="1"/>
                <a:t>写作者看日出的时间、地点和周围环境。总领全文。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88035" y="1894840"/>
            <a:ext cx="7581265" cy="1192530"/>
            <a:chOff x="1579" y="1509"/>
            <a:chExt cx="11939" cy="1878"/>
          </a:xfrm>
        </p:grpSpPr>
        <p:sp>
          <p:nvSpPr>
            <p:cNvPr id="8" name="流程图: 可选过程 7"/>
            <p:cNvSpPr/>
            <p:nvPr/>
          </p:nvSpPr>
          <p:spPr>
            <a:xfrm>
              <a:off x="2017" y="1912"/>
              <a:ext cx="11501" cy="1475"/>
            </a:xfrm>
            <a:prstGeom prst="flowChartAlternateProcess">
              <a:avLst/>
            </a:prstGeom>
            <a:solidFill>
              <a:srgbClr val="EFD9FC"/>
            </a:solidFill>
            <a:ln>
              <a:solidFill>
                <a:srgbClr val="7D11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上凸带形 8"/>
            <p:cNvSpPr/>
            <p:nvPr/>
          </p:nvSpPr>
          <p:spPr>
            <a:xfrm>
              <a:off x="1579" y="1509"/>
              <a:ext cx="3941" cy="783"/>
            </a:xfrm>
            <a:prstGeom prst="ribbon2">
              <a:avLst>
                <a:gd name="adj1" fmla="val 16667"/>
                <a:gd name="adj2" fmla="val 7345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017" y="1509"/>
              <a:ext cx="3088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>
                  <a:solidFill>
                    <a:srgbClr val="7D11B5"/>
                  </a:solidFill>
                </a:rPr>
                <a:t>第二部分（</a:t>
              </a:r>
              <a:r>
                <a:rPr lang="en-US" altLang="zh-CN" sz="2000" b="1">
                  <a:solidFill>
                    <a:srgbClr val="7D11B5"/>
                  </a:solidFill>
                </a:rPr>
                <a:t>2-5</a:t>
              </a:r>
              <a:r>
                <a:rPr lang="zh-CN" altLang="en-US" sz="2000" b="1">
                  <a:solidFill>
                    <a:srgbClr val="7D11B5"/>
                  </a:solidFill>
                </a:rPr>
                <a:t>）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2017" y="2447"/>
              <a:ext cx="11501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2400" b="1"/>
                <a:t>具体描绘了天气晴朗时和天空有云时海上日出的景色。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88035" y="3296285"/>
            <a:ext cx="7581265" cy="1425575"/>
            <a:chOff x="1579" y="1509"/>
            <a:chExt cx="11939" cy="2245"/>
          </a:xfrm>
        </p:grpSpPr>
        <p:sp>
          <p:nvSpPr>
            <p:cNvPr id="13" name="流程图: 可选过程 12"/>
            <p:cNvSpPr/>
            <p:nvPr/>
          </p:nvSpPr>
          <p:spPr>
            <a:xfrm>
              <a:off x="2017" y="1912"/>
              <a:ext cx="11501" cy="1841"/>
            </a:xfrm>
            <a:prstGeom prst="flowChartAlternateProcess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上凸带形 13"/>
            <p:cNvSpPr/>
            <p:nvPr/>
          </p:nvSpPr>
          <p:spPr>
            <a:xfrm>
              <a:off x="1579" y="1509"/>
              <a:ext cx="3941" cy="783"/>
            </a:xfrm>
            <a:prstGeom prst="ribbon2">
              <a:avLst>
                <a:gd name="adj1" fmla="val 16667"/>
                <a:gd name="adj2" fmla="val 73450"/>
              </a:avLst>
            </a:prstGeom>
            <a:solidFill>
              <a:srgbClr val="D7F6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217" y="1509"/>
              <a:ext cx="3088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>
                  <a:solidFill>
                    <a:srgbClr val="7D11B5"/>
                  </a:solidFill>
                </a:rPr>
                <a:t>第三部分（</a:t>
              </a:r>
              <a:r>
                <a:rPr lang="en-US" altLang="zh-CN" sz="2000" b="1">
                  <a:solidFill>
                    <a:srgbClr val="7D11B5"/>
                  </a:solidFill>
                </a:rPr>
                <a:t>6</a:t>
              </a:r>
              <a:r>
                <a:rPr lang="zh-CN" altLang="en-US" sz="2000" b="1">
                  <a:solidFill>
                    <a:srgbClr val="7D11B5"/>
                  </a:solidFill>
                </a:rPr>
                <a:t>）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017" y="2447"/>
              <a:ext cx="11501" cy="13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2400" b="1"/>
                <a:t>总结全文，照应开头，运用反问肯定海上日出是伟大的奇观。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00694 -0.349259 " pathEditMode="relative" rAng="0" ptsTypes="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日出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05" y="-114935"/>
            <a:ext cx="9164955" cy="5288280"/>
          </a:xfrm>
          <a:prstGeom prst="rect">
            <a:avLst/>
          </a:prstGeom>
        </p:spPr>
      </p:pic>
      <p:pic>
        <p:nvPicPr>
          <p:cNvPr id="4" name="图片 3" descr="日出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5" y="-186690"/>
            <a:ext cx="9165590" cy="528828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97865" y="981710"/>
            <a:ext cx="78301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你能用自己的话描述一下这两幅美丽的的画面吗？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252014 0.168025 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236250 0.182099 " pathEditMode="relative" ptsTypes="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33755" y="755015"/>
            <a:ext cx="7247890" cy="6076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457200" indent="-457200" fontAlgn="auto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sz="2800" b="1" dirty="0">
                <a:latin typeface="宋体-PUA" panose="02010600030101010101" charset="-122"/>
                <a:ea typeface="宋体-PUA" panose="02010600030101010101" charset="-122"/>
                <a:cs typeface="微软雅黑" panose="020B0503020204020204" charset="-122"/>
                <a:sym typeface="+mn-ea"/>
              </a:rPr>
              <a:t>作者为什么说海上日出是“伟大的奇观”</a:t>
            </a:r>
            <a:r>
              <a:rPr lang="zh-CN" altLang="en-US" sz="2800" b="1" dirty="0">
                <a:latin typeface="宋体-PUA" panose="02010600030101010101" charset="-122"/>
                <a:ea typeface="宋体-PUA" panose="02010600030101010101" charset="-122"/>
                <a:cs typeface="微软雅黑" panose="020B0503020204020204" charset="-122"/>
                <a:sym typeface="+mn-ea"/>
              </a:rPr>
              <a:t>？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833755" y="1453515"/>
            <a:ext cx="7247890" cy="1476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000" b="1" dirty="0">
                <a:solidFill>
                  <a:srgbClr val="0000FF"/>
                </a:solidFill>
              </a:rPr>
              <a:t>（1）“奇观”，意思是雄伟美丽而又罕见的景象。 无论是晴朗时还是有云时，海上日出都是雄伟美丽而又奇妙的，它给作者带来了美的感受，这种自然美景可以称为“奇观”。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33755" y="2929890"/>
            <a:ext cx="7247890" cy="1476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000" b="1" dirty="0">
                <a:solidFill>
                  <a:srgbClr val="0000FF"/>
                </a:solidFill>
              </a:rPr>
              <a:t>（2）“伟大的奇观”是作者感情所致，是发自内心地对海上日出景色的赞美：既赞美这罕见的雄伟奇丽的自然景观，更赞美红日的光明与伟大的力量。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190" y="182880"/>
            <a:ext cx="2056630" cy="57600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70865" y="254635"/>
            <a:ext cx="14395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/>
              <a:t>文章结构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92150" y="1644015"/>
            <a:ext cx="454025" cy="20612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海上日出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720215" y="963930"/>
            <a:ext cx="405765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400" b="1"/>
              <a:t>①总起：</a:t>
            </a:r>
            <a:r>
              <a:rPr lang="zh-CN" altLang="en-US" sz="2400" b="1">
                <a:solidFill>
                  <a:srgbClr val="0000FF"/>
                </a:solidFill>
                <a:sym typeface="+mn-ea"/>
              </a:rPr>
              <a:t>时间、地点、环境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1720215" y="2753995"/>
            <a:ext cx="197294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400" b="1"/>
              <a:t>②日出景象</a:t>
            </a:r>
            <a:r>
              <a:rPr lang="zh-CN" altLang="en-US" b="1"/>
              <a:t> </a:t>
            </a:r>
          </a:p>
        </p:txBody>
      </p:sp>
      <p:sp>
        <p:nvSpPr>
          <p:cNvPr id="23" name="左大括号 22"/>
          <p:cNvSpPr/>
          <p:nvPr/>
        </p:nvSpPr>
        <p:spPr>
          <a:xfrm>
            <a:off x="3543935" y="2068830"/>
            <a:ext cx="410845" cy="1922145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5483860" y="1475105"/>
            <a:ext cx="284988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</a:rPr>
              <a:t>1.</a:t>
            </a:r>
            <a:r>
              <a:rPr lang="zh-CN" altLang="en-US" b="1">
                <a:solidFill>
                  <a:srgbClr val="FF0000"/>
                </a:solidFill>
              </a:rPr>
              <a:t>颜色：真红→红得可爱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778885" y="2069465"/>
            <a:ext cx="148526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 b="1">
                <a:solidFill>
                  <a:srgbClr val="0000FF"/>
                </a:solidFill>
              </a:rPr>
              <a:t>天气晴朗时</a:t>
            </a:r>
          </a:p>
        </p:txBody>
      </p:sp>
      <p:sp>
        <p:nvSpPr>
          <p:cNvPr id="4" name="左大括号 3"/>
          <p:cNvSpPr/>
          <p:nvPr/>
        </p:nvSpPr>
        <p:spPr>
          <a:xfrm>
            <a:off x="5155565" y="1475105"/>
            <a:ext cx="410845" cy="172974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483860" y="1843405"/>
            <a:ext cx="292290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</a:rPr>
              <a:t>2.</a:t>
            </a:r>
            <a:r>
              <a:rPr lang="zh-CN" altLang="en-US" b="1">
                <a:solidFill>
                  <a:srgbClr val="FF0000"/>
                </a:solidFill>
              </a:rPr>
              <a:t>形状：小半边脸</a:t>
            </a:r>
            <a:r>
              <a:rPr lang="zh-CN" altLang="en-US" b="1">
                <a:solidFill>
                  <a:srgbClr val="FF0000"/>
                </a:solidFill>
                <a:sym typeface="+mn-ea"/>
              </a:rPr>
              <a:t>→</a:t>
            </a:r>
            <a:r>
              <a:rPr lang="zh-CN" altLang="en-US" b="1">
                <a:solidFill>
                  <a:srgbClr val="FF0000"/>
                </a:solidFill>
              </a:rPr>
              <a:t>圆东西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483860" y="2242185"/>
            <a:ext cx="343027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</a:rPr>
              <a:t>3.</a:t>
            </a:r>
            <a:r>
              <a:rPr lang="zh-CN" altLang="en-US" b="1">
                <a:solidFill>
                  <a:srgbClr val="FF0000"/>
                </a:solidFill>
              </a:rPr>
              <a:t>亮光：没有亮光</a:t>
            </a:r>
            <a:r>
              <a:rPr lang="zh-CN" altLang="en-US" b="1">
                <a:solidFill>
                  <a:srgbClr val="FF0000"/>
                </a:solidFill>
                <a:sym typeface="+mn-ea"/>
              </a:rPr>
              <a:t>→</a:t>
            </a:r>
            <a:r>
              <a:rPr lang="zh-CN" altLang="en-US" b="1">
                <a:solidFill>
                  <a:srgbClr val="FF0000"/>
                </a:solidFill>
              </a:rPr>
              <a:t>夺目的亮光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483860" y="2661285"/>
            <a:ext cx="343027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</a:rPr>
              <a:t>4.</a:t>
            </a:r>
            <a:r>
              <a:rPr lang="zh-CN" altLang="en-US" b="1">
                <a:solidFill>
                  <a:srgbClr val="FF0000"/>
                </a:solidFill>
              </a:rPr>
              <a:t>动态：负着重荷</a:t>
            </a:r>
            <a:r>
              <a:rPr lang="zh-CN" altLang="en-US" b="1">
                <a:solidFill>
                  <a:srgbClr val="FF0000"/>
                </a:solidFill>
                <a:sym typeface="+mn-ea"/>
              </a:rPr>
              <a:t>→</a:t>
            </a:r>
            <a:r>
              <a:rPr lang="zh-CN" altLang="en-US" b="1">
                <a:solidFill>
                  <a:srgbClr val="FF0000"/>
                </a:solidFill>
              </a:rPr>
              <a:t>一步一步</a:t>
            </a:r>
            <a:r>
              <a:rPr lang="zh-CN" altLang="en-US" b="1">
                <a:solidFill>
                  <a:srgbClr val="FF0000"/>
                </a:solidFill>
                <a:sym typeface="+mn-ea"/>
              </a:rPr>
              <a:t>→</a:t>
            </a:r>
            <a:r>
              <a:rPr lang="zh-CN" altLang="en-US" b="1">
                <a:solidFill>
                  <a:srgbClr val="FF0000"/>
                </a:solidFill>
              </a:rPr>
              <a:t> </a:t>
            </a:r>
          </a:p>
          <a:p>
            <a:r>
              <a:rPr lang="zh-CN" altLang="en-US" b="1">
                <a:solidFill>
                  <a:srgbClr val="FF0000"/>
                </a:solidFill>
              </a:rPr>
              <a:t>   努力上升</a:t>
            </a:r>
            <a:r>
              <a:rPr lang="zh-CN" altLang="en-US" b="1">
                <a:solidFill>
                  <a:srgbClr val="FF0000"/>
                </a:solidFill>
                <a:sym typeface="+mn-ea"/>
              </a:rPr>
              <a:t>→</a:t>
            </a:r>
            <a:r>
              <a:rPr lang="zh-CN" altLang="en-US" b="1">
                <a:solidFill>
                  <a:srgbClr val="FF0000"/>
                </a:solidFill>
              </a:rPr>
              <a:t>冲破</a:t>
            </a:r>
            <a:r>
              <a:rPr lang="zh-CN" altLang="en-US" b="1">
                <a:solidFill>
                  <a:srgbClr val="FF0000"/>
                </a:solidFill>
                <a:sym typeface="+mn-ea"/>
              </a:rPr>
              <a:t>→</a:t>
            </a:r>
            <a:r>
              <a:rPr lang="zh-CN" altLang="en-US" b="1">
                <a:solidFill>
                  <a:srgbClr val="FF0000"/>
                </a:solidFill>
              </a:rPr>
              <a:t>跳出</a:t>
            </a:r>
            <a:endParaRPr lang="zh-CN" altLang="en-US" b="1"/>
          </a:p>
        </p:txBody>
      </p:sp>
      <p:sp>
        <p:nvSpPr>
          <p:cNvPr id="11" name="文本框 10"/>
          <p:cNvSpPr txBox="1"/>
          <p:nvPr/>
        </p:nvSpPr>
        <p:spPr>
          <a:xfrm>
            <a:off x="3926840" y="3306445"/>
            <a:ext cx="397764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 b="1">
                <a:solidFill>
                  <a:srgbClr val="0000FF"/>
                </a:solidFill>
              </a:rPr>
              <a:t>白云飘浮时：</a:t>
            </a:r>
            <a:r>
              <a:rPr lang="zh-CN" altLang="en-US"/>
              <a:t> </a:t>
            </a:r>
            <a:r>
              <a:rPr lang="zh-CN" altLang="en-US" b="1">
                <a:solidFill>
                  <a:srgbClr val="FF0000"/>
                </a:solidFill>
              </a:rPr>
              <a:t>水天一色，亮光灿烂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926840" y="3705225"/>
            <a:ext cx="394970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 b="1">
                <a:solidFill>
                  <a:srgbClr val="0000FF"/>
                </a:solidFill>
              </a:rPr>
              <a:t>黑云蔽日时 ：</a:t>
            </a:r>
            <a:r>
              <a:rPr lang="zh-CN" altLang="en-US" b="1">
                <a:solidFill>
                  <a:srgbClr val="FF0000"/>
                </a:solidFill>
              </a:rPr>
              <a:t>冲出重围，发出光亮</a:t>
            </a:r>
            <a:endParaRPr lang="zh-CN" altLang="en-US"/>
          </a:p>
        </p:txBody>
      </p:sp>
      <p:sp>
        <p:nvSpPr>
          <p:cNvPr id="15" name="左大括号 14"/>
          <p:cNvSpPr/>
          <p:nvPr/>
        </p:nvSpPr>
        <p:spPr>
          <a:xfrm>
            <a:off x="1389380" y="1179830"/>
            <a:ext cx="410845" cy="324231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720215" y="4196715"/>
            <a:ext cx="405765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2400" b="1"/>
              <a:t>③总结：</a:t>
            </a:r>
            <a:r>
              <a:rPr lang="zh-CN" altLang="en-US" sz="2400" b="1">
                <a:solidFill>
                  <a:srgbClr val="0000FF"/>
                </a:solidFill>
                <a:sym typeface="+mn-ea"/>
              </a:rPr>
              <a:t>伟大的奇观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/>
      <p:bldP spid="22" grpId="0"/>
      <p:bldP spid="23" grpId="0" animBg="1"/>
      <p:bldP spid="25" grpId="0"/>
      <p:bldP spid="3" grpId="0"/>
      <p:bldP spid="4" grpId="0" animBg="1"/>
      <p:bldP spid="7" grpId="0"/>
      <p:bldP spid="8" grpId="0"/>
      <p:bldP spid="9" grpId="0"/>
      <p:bldP spid="11" grpId="0"/>
      <p:bldP spid="13" grpId="0"/>
      <p:bldP spid="15" grpId="0" animBg="1"/>
      <p:bldP spid="1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92430" y="1398905"/>
            <a:ext cx="5572760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="" xmlns:wpsdc="http://www.wps.cn/officeDocument/2017/drawingmlCustomData" val="200" checksum="4158780845"/>
                </a:ext>
              </a:extLst>
            </a:pPr>
            <a:r>
              <a:rPr sz="2400" b="1" dirty="0">
                <a:latin typeface="+mn-ea"/>
              </a:rPr>
              <a:t>课文按</a:t>
            </a:r>
            <a:r>
              <a:rPr sz="2400" b="1" dirty="0">
                <a:solidFill>
                  <a:srgbClr val="FF0000"/>
                </a:solidFill>
                <a:latin typeface="+mn-ea"/>
              </a:rPr>
              <a:t>早晨太阳变化的顺序</a:t>
            </a:r>
            <a:r>
              <a:rPr sz="2400" b="1" dirty="0">
                <a:latin typeface="+mn-ea"/>
              </a:rPr>
              <a:t>，生动具体地描写了天气晴朗时和有云时海上日出的不同景象，向我们展示了这一伟大奇观，表达了作者</a:t>
            </a:r>
            <a:r>
              <a:rPr sz="2400" b="1" dirty="0">
                <a:solidFill>
                  <a:srgbClr val="FF0000"/>
                </a:solidFill>
                <a:latin typeface="+mn-ea"/>
              </a:rPr>
              <a:t>对大自然的无比热爱以及对光明的追求</a:t>
            </a:r>
            <a:r>
              <a:rPr sz="2400" b="1" dirty="0">
                <a:latin typeface="+mn-ea"/>
              </a:rPr>
              <a:t>。</a:t>
            </a:r>
          </a:p>
        </p:txBody>
      </p:sp>
      <p:pic>
        <p:nvPicPr>
          <p:cNvPr id="8" name="图片 7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345" y="642620"/>
            <a:ext cx="2056630" cy="576004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668655" y="700405"/>
            <a:ext cx="17418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/>
              <a:t>主题归纳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8830" y="1398905"/>
            <a:ext cx="3095625" cy="3095625"/>
          </a:xfrm>
          <a:prstGeom prst="rect">
            <a:avLst/>
          </a:prstGeom>
        </p:spPr>
      </p:pic>
      <p:sp>
        <p:nvSpPr>
          <p:cNvPr id="5" name="云形标注 4"/>
          <p:cNvSpPr/>
          <p:nvPr/>
        </p:nvSpPr>
        <p:spPr>
          <a:xfrm>
            <a:off x="3405505" y="288925"/>
            <a:ext cx="2559685" cy="1005840"/>
          </a:xfrm>
          <a:prstGeom prst="cloudCallout">
            <a:avLst>
              <a:gd name="adj1" fmla="val -33994"/>
              <a:gd name="adj2" fmla="val 75820"/>
            </a:avLst>
          </a:prstGeom>
          <a:solidFill>
            <a:srgbClr val="D7F6FF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3622040" y="405130"/>
            <a:ext cx="2127250" cy="755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zh-CN" altLang="en-US" b="1"/>
              <a:t>怎样用好</a:t>
            </a:r>
            <a:r>
              <a:rPr lang="zh-CN" altLang="en-US" b="1">
                <a:solidFill>
                  <a:srgbClr val="FF0000"/>
                </a:solidFill>
              </a:rPr>
              <a:t>景物变化顺序</a:t>
            </a:r>
            <a:r>
              <a:rPr lang="zh-CN" altLang="en-US" b="1"/>
              <a:t>的写作方法呢？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615440" y="641350"/>
            <a:ext cx="561657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>
                <a:latin typeface="黑体" panose="02010600030101010101" pitchFamily="2" charset="-122"/>
                <a:ea typeface="黑体" panose="02010600030101010101" pitchFamily="2" charset="-122"/>
                <a:cs typeface="黑体" panose="02010600030101010101" pitchFamily="2" charset="-122"/>
              </a:rPr>
              <a:t>写作方法——按</a:t>
            </a:r>
            <a:r>
              <a:rPr lang="zh-CN" altLang="en-US" sz="280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  <a:cs typeface="黑体" panose="02010600030101010101" pitchFamily="2" charset="-122"/>
              </a:rPr>
              <a:t>景物变化的顺序</a:t>
            </a:r>
            <a:r>
              <a:rPr lang="zh-CN" altLang="en-US" sz="2800">
                <a:latin typeface="黑体" panose="02010600030101010101" pitchFamily="2" charset="-122"/>
                <a:ea typeface="黑体" panose="02010600030101010101" pitchFamily="2" charset="-122"/>
                <a:cs typeface="黑体" panose="02010600030101010101" pitchFamily="2" charset="-122"/>
              </a:rPr>
              <a:t>写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762000" y="1342390"/>
            <a:ext cx="7324090" cy="1291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30000"/>
              </a:lnSpc>
            </a:pPr>
            <a:r>
              <a:rPr lang="zh-CN" altLang="en-US"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【课文回放】</a:t>
            </a:r>
            <a:r>
              <a:rPr lang="zh-CN" altLang="en-US" sz="200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本文是一篇优美的写景散文。 作者通过细致入微的观察，对日出的全过程按照早晨太阳变化的顺序进行了细腻的描写，展示了日出这一伟大的奇观。 文章先后有序，条理清楚。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62000" y="2738755"/>
            <a:ext cx="7400290" cy="16916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30000"/>
              </a:lnSpc>
            </a:pPr>
            <a:r>
              <a:rPr lang="zh-CN" altLang="en-US"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【技巧点拨】</a:t>
            </a:r>
            <a:r>
              <a:rPr lang="zh-CN" altLang="en-US" sz="200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怎样才能将景物的变化写得层次清晰、有条不紊呢？ 这就需要安排好景物变化的顺序，看它是随着什么变化而变化的。 同一个地方在不同的时间里，其景物是有变化的，按一定的时段依次写来，可以表现出景物的丰富多姿，使人产生美的感受。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6880" y="625475"/>
            <a:ext cx="25152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【牛刀小试】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722630" y="1231265"/>
            <a:ext cx="670433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b="1">
                <a:latin typeface="宋体-PUA" panose="02010600030101010101" charset="-122"/>
                <a:ea typeface="宋体-PUA" panose="02010600030101010101" charset="-122"/>
              </a:rPr>
              <a:t>要描写一年四季树木的不同变化，应该怎样写呢？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22630" y="1767840"/>
            <a:ext cx="7792085" cy="10502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457200" fontAlgn="auto">
              <a:lnSpc>
                <a:spcPct val="130000"/>
              </a:lnSpc>
            </a:pPr>
            <a:r>
              <a:rPr lang="en-US" altLang="zh-CN" sz="2400" b="1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</a:rPr>
              <a:t> </a:t>
            </a:r>
            <a:r>
              <a:rPr lang="zh-CN" altLang="en-US" sz="2400" b="1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</a:rPr>
              <a:t>春天，</a:t>
            </a:r>
            <a:r>
              <a:rPr lang="zh-CN" altLang="en-US" sz="2400" b="1" u="sng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</a:rPr>
              <a:t>               </a:t>
            </a:r>
            <a:r>
              <a:rPr lang="zh-CN" altLang="en-US" sz="2400" b="1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</a:rPr>
              <a:t>。夏天，</a:t>
            </a:r>
            <a:r>
              <a:rPr lang="zh-CN" altLang="en-US" sz="2400" b="1" u="sng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</a:rPr>
              <a:t>                </a:t>
            </a:r>
            <a:r>
              <a:rPr lang="zh-CN" altLang="en-US" sz="2400" b="1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</a:rPr>
              <a:t>。秋天，</a:t>
            </a:r>
            <a:r>
              <a:rPr lang="zh-CN" altLang="en-US" sz="2400" b="1" u="sng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</a:rPr>
              <a:t>               </a:t>
            </a:r>
            <a:r>
              <a:rPr lang="zh-CN" altLang="en-US" sz="2400" b="1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</a:rPr>
              <a:t>。冬天，</a:t>
            </a:r>
            <a:r>
              <a:rPr lang="zh-CN" altLang="en-US" sz="2400" b="1" u="sng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</a:rPr>
              <a:t>                    </a:t>
            </a:r>
            <a:r>
              <a:rPr lang="zh-CN" altLang="en-US" sz="2400" b="1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</a:rPr>
              <a:t>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720090" y="2923540"/>
            <a:ext cx="7703185" cy="1642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zh-CN" altLang="en-US" sz="2400" b="1">
                <a:latin typeface="黑体" panose="02010600030101010101" pitchFamily="2" charset="-122"/>
                <a:ea typeface="黑体" panose="02010600030101010101" pitchFamily="2" charset="-122"/>
              </a:rPr>
              <a:t>示例：</a:t>
            </a:r>
            <a:r>
              <a:rPr lang="zh-CN" altLang="en-US" sz="2000" b="1">
                <a:solidFill>
                  <a:srgbClr val="0000FF"/>
                </a:solidFill>
                <a:latin typeface="楷体_GB2312" panose="02010609030101010101" charset="-122"/>
                <a:ea typeface="楷体_GB2312" panose="02010609030101010101" charset="-122"/>
              </a:rPr>
              <a:t>春天，树木抽出新的枝条，长出嫩绿的叶子。 夏天，树木长得郁郁葱葱，树叶密密层层，像一把绿色的大伞。秋天，树木的叶子由绿变黄，落叶像黄色的蝴蝶在空中飞舞。冬天，纷纷扬扬的雪花飘落下来，为光秃秃的树干披上了银色的绸缎。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720725"/>
            <a:ext cx="2056425" cy="576004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84835" y="778510"/>
            <a:ext cx="16243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ym typeface="+mn-ea"/>
              </a:rPr>
              <a:t>随堂练习</a:t>
            </a:r>
            <a:endParaRPr lang="zh-CN" altLang="en-US" sz="2400" b="1"/>
          </a:p>
        </p:txBody>
      </p:sp>
      <p:sp>
        <p:nvSpPr>
          <p:cNvPr id="2" name="文本框 1"/>
          <p:cNvSpPr txBox="1"/>
          <p:nvPr/>
        </p:nvSpPr>
        <p:spPr>
          <a:xfrm>
            <a:off x="584835" y="1544320"/>
            <a:ext cx="564007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/>
              <a:t>一、加一加，组成新字再组词。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969010" y="2371090"/>
            <a:ext cx="3620770" cy="953135"/>
            <a:chOff x="1526" y="3395"/>
            <a:chExt cx="5702" cy="1501"/>
          </a:xfrm>
        </p:grpSpPr>
        <p:sp>
          <p:nvSpPr>
            <p:cNvPr id="18" name="文本框 17"/>
            <p:cNvSpPr txBox="1"/>
            <p:nvPr/>
          </p:nvSpPr>
          <p:spPr>
            <a:xfrm>
              <a:off x="1526" y="3395"/>
              <a:ext cx="5702" cy="15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/>
                <a:t>广</a:t>
              </a:r>
              <a:r>
                <a:rPr lang="en-US" altLang="zh-CN" sz="2800" b="1"/>
                <a:t>+    =         </a:t>
              </a:r>
              <a:r>
                <a:rPr lang="zh-CN" altLang="en-US" sz="2800" b="1"/>
                <a:t>（          ）</a:t>
              </a:r>
            </a:p>
          </p:txBody>
        </p:sp>
        <p:cxnSp>
          <p:nvCxnSpPr>
            <p:cNvPr id="19" name="直接连接符 18"/>
            <p:cNvCxnSpPr/>
            <p:nvPr/>
          </p:nvCxnSpPr>
          <p:spPr>
            <a:xfrm>
              <a:off x="2551" y="4050"/>
              <a:ext cx="794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3830" y="4050"/>
              <a:ext cx="794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/>
        </p:nvGrpSpPr>
        <p:grpSpPr>
          <a:xfrm>
            <a:off x="969010" y="3355340"/>
            <a:ext cx="3620770" cy="953135"/>
            <a:chOff x="1526" y="3395"/>
            <a:chExt cx="5702" cy="1501"/>
          </a:xfrm>
        </p:grpSpPr>
        <p:sp>
          <p:nvSpPr>
            <p:cNvPr id="23" name="文本框 22"/>
            <p:cNvSpPr txBox="1"/>
            <p:nvPr/>
          </p:nvSpPr>
          <p:spPr>
            <a:xfrm>
              <a:off x="1526" y="3395"/>
              <a:ext cx="5702" cy="15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/>
                <a:t>又</a:t>
              </a:r>
              <a:r>
                <a:rPr lang="en-US" altLang="zh-CN" sz="2800" b="1"/>
                <a:t>+    =        </a:t>
              </a:r>
              <a:r>
                <a:rPr lang="zh-CN" altLang="en-US" sz="2800" b="1"/>
                <a:t>（          ）</a:t>
              </a: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2551" y="4050"/>
              <a:ext cx="794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3830" y="4050"/>
              <a:ext cx="794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6" name="组合 25"/>
          <p:cNvGrpSpPr/>
          <p:nvPr/>
        </p:nvGrpSpPr>
        <p:grpSpPr>
          <a:xfrm>
            <a:off x="4833620" y="2371090"/>
            <a:ext cx="3620770" cy="953135"/>
            <a:chOff x="1526" y="3395"/>
            <a:chExt cx="5702" cy="1501"/>
          </a:xfrm>
        </p:grpSpPr>
        <p:sp>
          <p:nvSpPr>
            <p:cNvPr id="27" name="文本框 26"/>
            <p:cNvSpPr txBox="1"/>
            <p:nvPr/>
          </p:nvSpPr>
          <p:spPr>
            <a:xfrm>
              <a:off x="1526" y="3395"/>
              <a:ext cx="5702" cy="15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ym typeface="+mn-ea"/>
                </a:rPr>
                <a:t>杀</a:t>
              </a:r>
              <a:r>
                <a:rPr lang="en-US" altLang="zh-CN" sz="2800" b="1"/>
                <a:t>+    =        </a:t>
              </a:r>
              <a:r>
                <a:rPr lang="zh-CN" altLang="en-US" sz="2800" b="1"/>
                <a:t>（          ）</a:t>
              </a:r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2551" y="4050"/>
              <a:ext cx="794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3830" y="4050"/>
              <a:ext cx="794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0" name="组合 29"/>
          <p:cNvGrpSpPr/>
          <p:nvPr/>
        </p:nvGrpSpPr>
        <p:grpSpPr>
          <a:xfrm>
            <a:off x="4833620" y="3355340"/>
            <a:ext cx="3620770" cy="953135"/>
            <a:chOff x="1526" y="3395"/>
            <a:chExt cx="5702" cy="1501"/>
          </a:xfrm>
        </p:grpSpPr>
        <p:sp>
          <p:nvSpPr>
            <p:cNvPr id="31" name="文本框 30"/>
            <p:cNvSpPr txBox="1"/>
            <p:nvPr/>
          </p:nvSpPr>
          <p:spPr>
            <a:xfrm>
              <a:off x="1526" y="3395"/>
              <a:ext cx="5702" cy="15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/>
                <a:t>兰</a:t>
              </a:r>
              <a:r>
                <a:rPr lang="en-US" altLang="zh-CN" sz="2800" b="1"/>
                <a:t>+    =        </a:t>
              </a:r>
              <a:r>
                <a:rPr lang="zh-CN" altLang="en-US" sz="2800" b="1"/>
                <a:t>（          ）</a:t>
              </a:r>
            </a:p>
          </p:txBody>
        </p:sp>
        <p:cxnSp>
          <p:nvCxnSpPr>
            <p:cNvPr id="32" name="直接连接符 31"/>
            <p:cNvCxnSpPr/>
            <p:nvPr/>
          </p:nvCxnSpPr>
          <p:spPr>
            <a:xfrm>
              <a:off x="2551" y="4050"/>
              <a:ext cx="794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3830" y="4050"/>
              <a:ext cx="794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4" name="文本框 33"/>
          <p:cNvSpPr txBox="1"/>
          <p:nvPr/>
        </p:nvSpPr>
        <p:spPr>
          <a:xfrm>
            <a:off x="1704340" y="2310765"/>
            <a:ext cx="50419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</a:rPr>
              <a:t>扌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5372100" y="2310765"/>
            <a:ext cx="52832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</a:rPr>
              <a:t>刂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1620520" y="3283585"/>
            <a:ext cx="51625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</a:rPr>
              <a:t>亻</a:t>
            </a:r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5460365" y="3283585"/>
            <a:ext cx="52832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</a:rPr>
              <a:t>火</a:t>
            </a:r>
            <a:endParaRPr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2575560" y="2336800"/>
            <a:ext cx="50419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</a:rPr>
              <a:t>扩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6224905" y="3283585"/>
            <a:ext cx="50419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</a:rPr>
              <a:t>烂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2432050" y="3283585"/>
            <a:ext cx="50419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</a:rPr>
              <a:t>仅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6224905" y="2310765"/>
            <a:ext cx="50419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</a:rPr>
              <a:t>刹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3112770" y="2371090"/>
            <a:ext cx="13335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</a:rPr>
              <a:t>扩大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6977380" y="2371090"/>
            <a:ext cx="13335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</a:rPr>
              <a:t>刹那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3112770" y="3355340"/>
            <a:ext cx="13335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</a:rPr>
              <a:t>仅仅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6977380" y="3355340"/>
            <a:ext cx="13335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</a:rPr>
              <a:t>灿烂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07695" y="1092200"/>
            <a:ext cx="751713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/>
              <a:t>二、从课文中找出下列词语的近义词或反义词。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049655" y="2014855"/>
            <a:ext cx="6613525" cy="95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zh-CN" altLang="en-US" sz="2800" b="1" dirty="0">
                <a:latin typeface="黑体" panose="02010600030101010101" pitchFamily="2" charset="-122"/>
                <a:ea typeface="黑体" panose="02010600030101010101" pitchFamily="2" charset="-122"/>
              </a:rPr>
              <a:t>反义词： </a:t>
            </a:r>
            <a:r>
              <a:rPr lang="zh-CN" altLang="en-US" sz="2800" b="1" dirty="0">
                <a:solidFill>
                  <a:srgbClr val="0000FF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消失</a:t>
            </a:r>
            <a:r>
              <a:rPr lang="en-US" altLang="zh-CN" sz="2800" b="1" dirty="0">
                <a:solidFill>
                  <a:srgbClr val="0000FF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—— </a:t>
            </a:r>
            <a:r>
              <a:rPr lang="zh-CN" altLang="en-US" sz="2800" b="1" dirty="0">
                <a:solidFill>
                  <a:srgbClr val="0000FF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       缩小</a:t>
            </a:r>
            <a:r>
              <a:rPr lang="en-US" altLang="zh-CN" sz="2800" b="1" dirty="0">
                <a:solidFill>
                  <a:srgbClr val="0000FF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—— </a:t>
            </a:r>
            <a:r>
              <a:rPr lang="zh-CN" altLang="en-US" sz="2800" b="1" dirty="0">
                <a:solidFill>
                  <a:srgbClr val="0000FF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 </a:t>
            </a:r>
            <a:r>
              <a:rPr lang="zh-CN" altLang="en-US" sz="2800" b="1" dirty="0">
                <a:latin typeface="黑体" panose="02010600030101010101" pitchFamily="2" charset="-122"/>
                <a:ea typeface="黑体" panose="02010600030101010101" pitchFamily="2" charset="-122"/>
              </a:rPr>
              <a:t>      </a:t>
            </a:r>
            <a:endParaRPr lang="zh-CN" altLang="en-US" sz="2800" b="1" dirty="0">
              <a:solidFill>
                <a:srgbClr val="0000FF"/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049655" y="3094990"/>
            <a:ext cx="6787515" cy="95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zh-CN" altLang="en-US" sz="2800" b="1" dirty="0">
                <a:latin typeface="黑体" panose="02010600030101010101" pitchFamily="2" charset="-122"/>
                <a:ea typeface="黑体" panose="02010600030101010101" pitchFamily="2" charset="-122"/>
              </a:rPr>
              <a:t>近义词： </a:t>
            </a:r>
            <a:r>
              <a:rPr lang="zh-CN" altLang="en-US" sz="2800" b="1" dirty="0">
                <a:solidFill>
                  <a:srgbClr val="0000FF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安静</a:t>
            </a:r>
            <a:r>
              <a:rPr lang="en-US" altLang="zh-CN" sz="2800" b="1" dirty="0">
                <a:solidFill>
                  <a:srgbClr val="0000FF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—— </a:t>
            </a:r>
            <a:r>
              <a:rPr lang="zh-CN" altLang="en-US" sz="2800" b="1" dirty="0">
                <a:solidFill>
                  <a:srgbClr val="0000FF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       耀眼</a:t>
            </a:r>
            <a:r>
              <a:rPr lang="en-US" altLang="zh-CN" sz="2800" b="1" dirty="0">
                <a:solidFill>
                  <a:srgbClr val="0000FF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——</a:t>
            </a:r>
            <a:r>
              <a:rPr lang="en-US" altLang="zh-CN" sz="2800" b="1" dirty="0">
                <a:latin typeface="黑体" panose="02010600030101010101" pitchFamily="2" charset="-122"/>
                <a:ea typeface="黑体" panose="02010600030101010101" pitchFamily="2" charset="-122"/>
              </a:rPr>
              <a:t> </a:t>
            </a:r>
            <a:r>
              <a:rPr lang="zh-CN" altLang="en-US" sz="2800" b="1" dirty="0">
                <a:latin typeface="黑体" panose="02010600030101010101" pitchFamily="2" charset="-122"/>
                <a:ea typeface="黑体" panose="02010600030101010101" pitchFamily="2" charset="-122"/>
              </a:rPr>
              <a:t>       </a:t>
            </a:r>
            <a:endParaRPr lang="zh-CN" altLang="en-US" sz="2800" b="1" dirty="0">
              <a:solidFill>
                <a:srgbClr val="0000FF"/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148455" y="2310765"/>
            <a:ext cx="11099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出现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996430" y="2310765"/>
            <a:ext cx="11099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扩大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148455" y="3409950"/>
            <a:ext cx="11099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清静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996430" y="3409950"/>
            <a:ext cx="11099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灿烂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3" grpId="0"/>
      <p:bldP spid="4" grpId="0"/>
      <p:bldP spid="6" grpId="0"/>
      <p:bldP spid="7" grpId="0"/>
      <p:bldP spid="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54660" y="640080"/>
            <a:ext cx="802513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b="1"/>
              <a:t>三、下列关于文章内容的叙述，正确的是（       ）。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91820" y="1100455"/>
            <a:ext cx="7887335" cy="1198880"/>
          </a:xfrm>
          <a:prstGeom prst="rect">
            <a:avLst/>
          </a:prstGeom>
          <a:solidFill>
            <a:schemeClr val="accent6">
              <a:lumMod val="20000"/>
              <a:lumOff val="80000"/>
              <a:alpha val="44000"/>
            </a:schemeClr>
          </a:solidFill>
        </p:spPr>
        <p:txBody>
          <a:bodyPr wrap="square" rtlCol="0" anchor="t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400" b="1">
                <a:solidFill>
                  <a:srgbClr val="0000FF"/>
                </a:solidFill>
              </a:rPr>
              <a:t>A. 作者观察细致入微。文中对日出过程的描写，对不同情况下，太阳的形状、光亮、色彩、动态及周围事物的状态描写都十分准确、生动、传神。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28015" y="2324100"/>
            <a:ext cx="7887970" cy="1568450"/>
          </a:xfrm>
          <a:prstGeom prst="rect">
            <a:avLst/>
          </a:prstGeom>
          <a:solidFill>
            <a:schemeClr val="accent1">
              <a:lumMod val="60000"/>
              <a:lumOff val="40000"/>
              <a:alpha val="10000"/>
            </a:schemeClr>
          </a:solidFill>
        </p:spPr>
        <p:txBody>
          <a:bodyPr wrap="square" rtlCol="0" anchor="t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400" b="1">
                <a:solidFill>
                  <a:srgbClr val="0000FF"/>
                </a:solidFill>
              </a:rPr>
              <a:t>B. 文章详略得当，描写了三种不同情况下的海上日出。晴好天气详写，把日出的过程写得仪态万象。写微云天气，仅侧重写阳光穿过白云时造成的“水天一色”的情状。写黑云蔽日时，重点写太阳冲破重围普照天地的情状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244590" y="640080"/>
            <a:ext cx="69977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sym typeface="+mn-ea"/>
              </a:rPr>
              <a:t>ABC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60400" y="3892550"/>
            <a:ext cx="7819390" cy="829945"/>
          </a:xfrm>
          <a:prstGeom prst="rect">
            <a:avLst/>
          </a:prstGeom>
          <a:solidFill>
            <a:srgbClr val="D7F6FF">
              <a:alpha val="57000"/>
            </a:srgbClr>
          </a:solidFill>
        </p:spPr>
        <p:txBody>
          <a:bodyPr wrap="square" rtlCol="0" anchor="t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400" b="1">
                <a:solidFill>
                  <a:srgbClr val="0000FF"/>
                </a:solidFill>
              </a:rPr>
              <a:t>C. 作者从不同角度、不同侧面展开描写。正面写太阳的形状、光亮和颜色等，侧面着力描写周围环境的变化。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 animBg="1"/>
      <p:bldP spid="11" grpId="0" animBg="1"/>
      <p:bldP spid="12" grpId="0"/>
      <p:bldP spid="1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文本框 1"/>
          <p:cNvSpPr txBox="1">
            <a:spLocks noChangeArrowheads="1"/>
          </p:cNvSpPr>
          <p:nvPr/>
        </p:nvSpPr>
        <p:spPr bwMode="auto">
          <a:xfrm>
            <a:off x="869315" y="1228725"/>
            <a:ext cx="7208520" cy="492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15000"/>
              </a:lnSpc>
              <a:spcBef>
                <a:spcPts val="900"/>
              </a:spcBef>
            </a:pPr>
            <a:r>
              <a:rPr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默读课文。说说日出时的景象是怎样的。</a:t>
            </a:r>
          </a:p>
        </p:txBody>
      </p:sp>
      <p:pic>
        <p:nvPicPr>
          <p:cNvPr id="3" name="图片 2" descr="图标"/>
          <p:cNvPicPr>
            <a:picLocks noChangeAspect="1"/>
          </p:cNvPicPr>
          <p:nvPr/>
        </p:nvPicPr>
        <p:blipFill>
          <a:blip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685" y="1323975"/>
            <a:ext cx="296545" cy="302895"/>
          </a:xfrm>
          <a:prstGeom prst="rect">
            <a:avLst/>
          </a:prstGeom>
        </p:spPr>
      </p:pic>
      <p:pic>
        <p:nvPicPr>
          <p:cNvPr id="11" name="图片 10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000" y="581025"/>
            <a:ext cx="2056425" cy="576004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86435" y="638810"/>
            <a:ext cx="16243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/>
              <a:t>教材习题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767715" y="1721485"/>
            <a:ext cx="6963410" cy="31076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40000"/>
              </a:lnSpc>
            </a:pPr>
            <a:r>
              <a:rPr lang="zh-CN" altLang="en-US" sz="2000" b="1">
                <a:solidFill>
                  <a:srgbClr val="FF0000"/>
                </a:solidFill>
              </a:rPr>
              <a:t>答：作者描写了三种不同情况下的日出景象。</a:t>
            </a:r>
          </a:p>
          <a:p>
            <a:pPr fontAlgn="auto">
              <a:lnSpc>
                <a:spcPct val="140000"/>
              </a:lnSpc>
            </a:pPr>
            <a:r>
              <a:rPr lang="zh-CN" altLang="en-US" sz="2000" b="1">
                <a:solidFill>
                  <a:srgbClr val="FF0000"/>
                </a:solidFill>
              </a:rPr>
              <a:t>（ 1 ）天气晴朗时：日出前天空由浅蓝到出现红霞；日出时，太阳“负着重荷” “努力上升”，最后“冲破”云霞，“跳出”海面，发出夺目的亮光，日出景象绚丽壮观。</a:t>
            </a:r>
          </a:p>
          <a:p>
            <a:pPr fontAlgn="auto">
              <a:lnSpc>
                <a:spcPct val="140000"/>
              </a:lnSpc>
            </a:pPr>
            <a:r>
              <a:rPr lang="zh-CN" altLang="en-US" sz="2000" b="1">
                <a:solidFill>
                  <a:srgbClr val="FF0000"/>
                </a:solidFill>
              </a:rPr>
              <a:t>（ 2 ）白云飘浮时：水天一色，亮光灿烂。</a:t>
            </a:r>
          </a:p>
          <a:p>
            <a:pPr fontAlgn="auto">
              <a:lnSpc>
                <a:spcPct val="140000"/>
              </a:lnSpc>
            </a:pPr>
            <a:r>
              <a:rPr lang="zh-CN" altLang="en-US" sz="2000" b="1">
                <a:solidFill>
                  <a:srgbClr val="FF0000"/>
                </a:solidFill>
              </a:rPr>
              <a:t>（ 3 ）黑云蔽日时：太阳替黑云镶了一道发光的金边，后来慢慢冲出重围，普照天地，无比绚烂。。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869315" y="1347470"/>
            <a:ext cx="7208520" cy="492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15000"/>
              </a:lnSpc>
              <a:spcBef>
                <a:spcPts val="900"/>
              </a:spcBef>
            </a:pPr>
            <a:r>
              <a:rPr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读句子，注意加点的部分，想想这样写有什么好处。</a:t>
            </a:r>
          </a:p>
        </p:txBody>
      </p:sp>
      <p:pic>
        <p:nvPicPr>
          <p:cNvPr id="4" name="图片 3" descr="图标"/>
          <p:cNvPicPr>
            <a:picLocks noChangeAspect="1"/>
          </p:cNvPicPr>
          <p:nvPr/>
        </p:nvPicPr>
        <p:blipFill>
          <a:blip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685" y="1422400"/>
            <a:ext cx="296545" cy="30289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95960" y="2136775"/>
            <a:ext cx="7555230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b="1">
                <a:solidFill>
                  <a:srgbClr val="0000FF"/>
                </a:solidFill>
                <a:latin typeface="楷体_GB2312" panose="02010609030101010101" charset="-122"/>
                <a:ea typeface="楷体_GB2312" panose="02010609030101010101" charset="-122"/>
                <a:cs typeface="仿宋_GB2312" panose="02010609030101010101" charset="-122"/>
              </a:rPr>
              <a:t>    </a:t>
            </a:r>
            <a:r>
              <a:rPr lang="zh-CN" altLang="en-US" sz="2400" b="1">
                <a:solidFill>
                  <a:srgbClr val="0000FF"/>
                </a:solidFill>
                <a:latin typeface="楷体_GB2312" panose="02010609030101010101" charset="-122"/>
                <a:ea typeface="楷体_GB2312" panose="02010609030101010101" charset="-122"/>
                <a:cs typeface="仿宋_GB2312" panose="02010609030101010101" charset="-122"/>
              </a:rPr>
              <a:t>太阳好像负着重荷似的一步一步，慢慢地努力上升，到了最后，终于冲破了云霞，完全跳出了海面，颜色红得非常可爱。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887210" y="2568575"/>
            <a:ext cx="136398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•  •  •  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•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814955" y="3105150"/>
            <a:ext cx="168783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•  •  •  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•  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•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199380" y="3105150"/>
            <a:ext cx="168783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•  •  •  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•  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•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3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405890" y="427355"/>
            <a:ext cx="6038215" cy="2009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    </a:t>
            </a:r>
            <a:r>
              <a:rPr lang="zh-CN" altLang="en-US" sz="2400" b="1" dirty="0">
                <a:solidFill>
                  <a:srgbClr val="0000FF"/>
                </a:solidFill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在大自然中，有许多令人怦然心动的景观，既有清新明丽的，也有宏伟壮丽的。今天，让我们随着作家巴金，去领略海上日出这伟大的奇观吧！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29945" y="1108710"/>
            <a:ext cx="8134985" cy="28613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b="1">
                <a:solidFill>
                  <a:srgbClr val="D91B0D"/>
                </a:solidFill>
              </a:rPr>
              <a:t>答：这段话写太阳喷薄而出的过程。“努力升”“冲破了云霞”“跳出了海面”，运用了拟</a:t>
            </a:r>
          </a:p>
          <a:p>
            <a:pPr fontAlgn="auto">
              <a:lnSpc>
                <a:spcPct val="150000"/>
              </a:lnSpc>
            </a:pPr>
            <a:r>
              <a:rPr lang="zh-CN" altLang="en-US" sz="2400" b="1">
                <a:solidFill>
                  <a:srgbClr val="D91B0D"/>
                </a:solidFill>
              </a:rPr>
              <a:t>人的修辞手法，生动地写出了太阳</a:t>
            </a:r>
          </a:p>
          <a:p>
            <a:pPr fontAlgn="auto">
              <a:lnSpc>
                <a:spcPct val="150000"/>
              </a:lnSpc>
            </a:pPr>
            <a:r>
              <a:rPr lang="zh-CN" altLang="en-US" sz="2400" b="1">
                <a:solidFill>
                  <a:srgbClr val="D91B0D"/>
                </a:solidFill>
              </a:rPr>
              <a:t>顽强的生命力和势不可当的伟力，</a:t>
            </a:r>
          </a:p>
          <a:p>
            <a:pPr fontAlgn="auto">
              <a:lnSpc>
                <a:spcPct val="150000"/>
              </a:lnSpc>
            </a:pPr>
            <a:r>
              <a:rPr lang="zh-CN" altLang="en-US" sz="2400" b="1">
                <a:solidFill>
                  <a:srgbClr val="D91B0D"/>
                </a:solidFill>
              </a:rPr>
              <a:t>给人以庄重、艰辛而壮观的印象。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2775" y="974090"/>
            <a:ext cx="2880360" cy="2880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文本框 1"/>
          <p:cNvSpPr txBox="1">
            <a:spLocks noChangeArrowheads="1"/>
          </p:cNvSpPr>
          <p:nvPr/>
        </p:nvSpPr>
        <p:spPr bwMode="auto">
          <a:xfrm>
            <a:off x="834390" y="864235"/>
            <a:ext cx="7661910" cy="916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15000"/>
              </a:lnSpc>
              <a:spcBef>
                <a:spcPts val="900"/>
              </a:spcBef>
            </a:pPr>
            <a:r>
              <a:rPr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有兴趣的同学可以去看看日出，结合自己的体会，说说课文描写日出的精彩之处。</a:t>
            </a:r>
          </a:p>
        </p:txBody>
      </p:sp>
      <p:pic>
        <p:nvPicPr>
          <p:cNvPr id="3" name="图片 2" descr="图标"/>
          <p:cNvPicPr>
            <a:picLocks noChangeAspect="1"/>
          </p:cNvPicPr>
          <p:nvPr/>
        </p:nvPicPr>
        <p:blipFill>
          <a:blip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845" y="988695"/>
            <a:ext cx="285115" cy="30289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822960" y="1781175"/>
            <a:ext cx="7673340" cy="1124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40000"/>
              </a:lnSpc>
            </a:pPr>
            <a:r>
              <a:rPr lang="en-US" altLang="zh-CN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作者描写了三种情况下的海上日出，描写的侧重点各有不同，但都非常精彩。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85825" y="2981960"/>
            <a:ext cx="7547610" cy="14204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zh-CN" altLang="en-US" sz="2400" b="1">
                <a:solidFill>
                  <a:srgbClr val="D91B0D"/>
                </a:solidFill>
              </a:rPr>
              <a:t>（1）天气晴朗时，着重描绘了太阳由将出、半升到全都升起时的形状、光亮、色彩、动态的变化，层次分明，刻画细腻。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2" grpId="0"/>
      <p:bldP spid="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81990" y="803275"/>
            <a:ext cx="7547610" cy="18637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zh-CN" altLang="en-US" sz="2400" b="1">
                <a:solidFill>
                  <a:srgbClr val="D91B0D"/>
                </a:solidFill>
              </a:rPr>
              <a:t>（2）有云飘浮时，阳光透过云彩照射水面时的景观，作者不再细写日出的过程，而是集中描写了阳光穿过白云时造成的“水天一色”的情状。太阳虽未露面，但人们仍可感受到它的巨大辉煌。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81990" y="2843530"/>
            <a:ext cx="7732395" cy="14204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zh-CN" altLang="en-US" sz="2400" b="1">
                <a:solidFill>
                  <a:srgbClr val="D91B0D"/>
                </a:solidFill>
              </a:rPr>
              <a:t>（3）黑云蔽日时，黑云能挡住太阳的“本体”，却阻挡不了它的万丈光芒。 一个“镶”字和一个“染”字，把太阳的威力刻画了出来，给读者留下了宽广的想象空间。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345" y="582295"/>
            <a:ext cx="2056425" cy="576004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10870" y="640080"/>
            <a:ext cx="15621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/>
              <a:t>拓展空间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929255" y="864870"/>
            <a:ext cx="392557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28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★ 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描写日出的古诗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1161415" y="1557020"/>
            <a:ext cx="2540000" cy="2976880"/>
            <a:chOff x="1829" y="2452"/>
            <a:chExt cx="4000" cy="4688"/>
          </a:xfrm>
        </p:grpSpPr>
        <p:sp>
          <p:nvSpPr>
            <p:cNvPr id="3" name="文本框 2"/>
            <p:cNvSpPr txBox="1"/>
            <p:nvPr/>
          </p:nvSpPr>
          <p:spPr>
            <a:xfrm>
              <a:off x="2243" y="2452"/>
              <a:ext cx="3586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latin typeface="楷体_GB2312" panose="02010609030101010101" charset="-122"/>
                  <a:ea typeface="楷体_GB2312" panose="02010609030101010101" charset="-122"/>
                  <a:cs typeface="楷体_GB2312" panose="02010609030101010101" charset="-122"/>
                </a:rPr>
                <a:t>咏  初  日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407" y="3395"/>
              <a:ext cx="2742" cy="58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b="1">
                  <a:latin typeface="楷体_GB2312" panose="02010609030101010101" charset="-122"/>
                  <a:ea typeface="楷体_GB2312" panose="02010609030101010101" charset="-122"/>
                  <a:cs typeface="楷体_GB2312" panose="02010609030101010101" charset="-122"/>
                </a:rPr>
                <a:t>［宋］ 赵匡胤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829" y="3975"/>
              <a:ext cx="4000" cy="31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fontAlgn="auto">
                <a:lnSpc>
                  <a:spcPct val="130000"/>
                </a:lnSpc>
              </a:pPr>
              <a:r>
                <a:rPr lang="zh-CN" altLang="en-US" sz="2400" b="1">
                  <a:latin typeface="楷体_GB2312" panose="02010609030101010101" charset="-122"/>
                  <a:ea typeface="楷体_GB2312" panose="02010609030101010101" charset="-122"/>
                </a:rPr>
                <a:t>太阳初出光赫赫，</a:t>
              </a:r>
            </a:p>
            <a:p>
              <a:pPr fontAlgn="auto">
                <a:lnSpc>
                  <a:spcPct val="130000"/>
                </a:lnSpc>
              </a:pPr>
              <a:r>
                <a:rPr lang="zh-CN" altLang="en-US" sz="2400" b="1">
                  <a:latin typeface="楷体_GB2312" panose="02010609030101010101" charset="-122"/>
                  <a:ea typeface="楷体_GB2312" panose="02010609030101010101" charset="-122"/>
                </a:rPr>
                <a:t>千山万山如火发。</a:t>
              </a:r>
            </a:p>
            <a:p>
              <a:pPr fontAlgn="auto">
                <a:lnSpc>
                  <a:spcPct val="130000"/>
                </a:lnSpc>
              </a:pPr>
              <a:r>
                <a:rPr lang="zh-CN" altLang="en-US" sz="2400" b="1">
                  <a:latin typeface="楷体_GB2312" panose="02010609030101010101" charset="-122"/>
                  <a:ea typeface="楷体_GB2312" panose="02010609030101010101" charset="-122"/>
                </a:rPr>
                <a:t>一轮顷刻上天衢，</a:t>
              </a:r>
            </a:p>
            <a:p>
              <a:pPr fontAlgn="auto">
                <a:lnSpc>
                  <a:spcPct val="130000"/>
                </a:lnSpc>
              </a:pPr>
              <a:r>
                <a:rPr lang="zh-CN" altLang="en-US" sz="2400" b="1">
                  <a:latin typeface="楷体_GB2312" panose="02010609030101010101" charset="-122"/>
                  <a:ea typeface="楷体_GB2312" panose="02010609030101010101" charset="-122"/>
                </a:rPr>
                <a:t>逐退群星与残月。</a:t>
              </a: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4276090" y="1557020"/>
            <a:ext cx="4059555" cy="28613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b="1">
                <a:latin typeface="黑体" panose="02010600030101010101" pitchFamily="2" charset="-122"/>
                <a:ea typeface="黑体" panose="02010600030101010101" pitchFamily="2" charset="-122"/>
              </a:rPr>
              <a:t>诗意：</a:t>
            </a:r>
            <a:r>
              <a:rPr lang="zh-CN" altLang="en-US" sz="2400" b="1">
                <a:solidFill>
                  <a:srgbClr val="0000FF"/>
                </a:solidFill>
              </a:rPr>
              <a:t>初升的太阳红光四射，照耀得千山万山如同着了火一样。 这轮太阳短时间内就在天空中任意通行，把群星和残月都驱逐得干干净净。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758825" y="1483360"/>
            <a:ext cx="7326630" cy="26511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514350" indent="-514350" eaLnBrk="1" hangingPunct="1">
              <a:lnSpc>
                <a:spcPct val="130000"/>
              </a:lnSpc>
              <a:buFont typeface="Times New Roman" panose="02020603050405020304" pitchFamily="18" charset="0"/>
              <a:buAutoNum type="arabicPeriod"/>
            </a:pPr>
            <a:r>
              <a:rPr lang="zh-CN" alt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熟读课文，会认会写课文中的生字词，体会课文表达的情感。</a:t>
            </a:r>
          </a:p>
          <a:p>
            <a:pPr marL="514350" indent="-514350" eaLnBrk="1" hangingPunct="1">
              <a:lnSpc>
                <a:spcPct val="130000"/>
              </a:lnSpc>
              <a:buFont typeface="Times New Roman" panose="02020603050405020304" pitchFamily="18" charset="0"/>
              <a:buAutoNum type="arabicPeriod"/>
            </a:pPr>
            <a:r>
              <a:rPr lang="zh-CN" alt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课下认真体会按景物变化顺序描写景物的写作手法，并尝试写一篇小作文。</a:t>
            </a:r>
          </a:p>
        </p:txBody>
      </p:sp>
      <p:grpSp>
        <p:nvGrpSpPr>
          <p:cNvPr id="55298" name="组合 2"/>
          <p:cNvGrpSpPr/>
          <p:nvPr/>
        </p:nvGrpSpPr>
        <p:grpSpPr>
          <a:xfrm>
            <a:off x="758508" y="729298"/>
            <a:ext cx="2565400" cy="645160"/>
            <a:chOff x="1357529" y="484071"/>
            <a:chExt cx="2564666" cy="645160"/>
          </a:xfrm>
        </p:grpSpPr>
        <p:sp>
          <p:nvSpPr>
            <p:cNvPr id="6" name="AutoShape 59"/>
            <p:cNvSpPr/>
            <p:nvPr/>
          </p:nvSpPr>
          <p:spPr bwMode="auto">
            <a:xfrm>
              <a:off x="1357529" y="596783"/>
              <a:ext cx="360259" cy="35877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rgbClr val="FF0000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cs typeface="+mn-cs"/>
                <a:sym typeface="Gill Sans" charset="0"/>
              </a:endParaRPr>
            </a:p>
          </p:txBody>
        </p:sp>
        <p:sp>
          <p:nvSpPr>
            <p:cNvPr id="47109" name="文本框 36"/>
            <p:cNvSpPr txBox="1">
              <a:spLocks noChangeArrowheads="1"/>
            </p:cNvSpPr>
            <p:nvPr/>
          </p:nvSpPr>
          <p:spPr bwMode="auto">
            <a:xfrm>
              <a:off x="1717891" y="484071"/>
              <a:ext cx="2204304" cy="645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600" b="1" i="0" u="none" strike="noStrike" kern="1200" cap="none" spc="0" normalizeH="0" baseline="0" noProof="0" dirty="0">
                  <a:solidFill>
                    <a:schemeClr val="tx1"/>
                  </a:solidFill>
                  <a:effectLst/>
                  <a:uLnTx/>
                  <a:uFillTx/>
                  <a:latin typeface="黑体" panose="02010600030101010101" pitchFamily="2" charset="-122"/>
                  <a:ea typeface="黑体" panose="02010600030101010101" pitchFamily="2" charset="-122"/>
                  <a:cs typeface="+mn-cs"/>
                </a:rPr>
                <a:t>课后作业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51468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通用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205" y="681355"/>
            <a:ext cx="1724660" cy="58229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53231" y="742156"/>
            <a:ext cx="15144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+mn-ea"/>
                <a:sym typeface="+mn-ea"/>
              </a:rPr>
              <a:t>学习目标</a:t>
            </a:r>
            <a:endParaRPr lang="zh-CN" altLang="en-US" sz="2400"/>
          </a:p>
        </p:txBody>
      </p:sp>
      <p:sp>
        <p:nvSpPr>
          <p:cNvPr id="5" name="文本框 4"/>
          <p:cNvSpPr txBox="1"/>
          <p:nvPr>
            <p:custDataLst>
              <p:tags r:id="rId1"/>
            </p:custDataLst>
          </p:nvPr>
        </p:nvSpPr>
        <p:spPr>
          <a:xfrm>
            <a:off x="748030" y="1479550"/>
            <a:ext cx="7902575" cy="2602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70000"/>
              </a:lnSpc>
            </a:pPr>
            <a:r>
              <a: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 认识“扩、刹”等生字，读准多音字“荷”，会写“扩、范”等字，会写“清静、浅蓝”等词语。</a:t>
            </a:r>
          </a:p>
          <a:p>
            <a:pPr fontAlgn="auto">
              <a:lnSpc>
                <a:spcPct val="170000"/>
              </a:lnSpc>
            </a:pPr>
            <a:r>
              <a: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2. 默读课文，能用自己的话说说日出时的景象。</a:t>
            </a:r>
          </a:p>
          <a:p>
            <a:pPr fontAlgn="auto">
              <a:lnSpc>
                <a:spcPct val="170000"/>
              </a:lnSpc>
            </a:pPr>
            <a:r>
              <a: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3. 体会课文描写日出的精彩之处。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805" y="560070"/>
            <a:ext cx="1724660" cy="58229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45465" y="608330"/>
            <a:ext cx="15424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/>
              <a:t>作者简介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224790" y="1354455"/>
            <a:ext cx="8694420" cy="3007995"/>
            <a:chOff x="543" y="1951"/>
            <a:chExt cx="13692" cy="4737"/>
          </a:xfrm>
        </p:grpSpPr>
        <p:sp>
          <p:nvSpPr>
            <p:cNvPr id="11" name="矩形 10"/>
            <p:cNvSpPr/>
            <p:nvPr/>
          </p:nvSpPr>
          <p:spPr>
            <a:xfrm>
              <a:off x="543" y="1951"/>
              <a:ext cx="13692" cy="4737"/>
            </a:xfrm>
            <a:prstGeom prst="rect">
              <a:avLst/>
            </a:prstGeom>
            <a:solidFill>
              <a:srgbClr val="FCC88A">
                <a:alpha val="13000"/>
              </a:srgb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859" y="2067"/>
              <a:ext cx="13162" cy="4506"/>
              <a:chOff x="1049" y="1950"/>
              <a:chExt cx="13162" cy="4506"/>
            </a:xfrm>
          </p:grpSpPr>
          <p:sp>
            <p:nvSpPr>
              <p:cNvPr id="3" name="文本框 2"/>
              <p:cNvSpPr txBox="1"/>
              <p:nvPr/>
            </p:nvSpPr>
            <p:spPr>
              <a:xfrm>
                <a:off x="1049" y="1950"/>
                <a:ext cx="9821" cy="45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auto">
                  <a:lnSpc>
                    <a:spcPct val="150000"/>
                  </a:lnSpc>
                </a:pPr>
                <a:r>
                  <a:rPr lang="zh-CN" altLang="en-US" sz="2400" b="1" dirty="0">
                    <a:solidFill>
                      <a:srgbClr val="FF0000"/>
                    </a:solidFill>
                    <a:latin typeface="楷体_GB2312" panose="02010609030101010101" charset="-122"/>
                    <a:ea typeface="楷体_GB2312" panose="02010609030101010101" charset="-122"/>
                    <a:cs typeface="楷体_GB2312" panose="02010609030101010101" charset="-122"/>
                    <a:sym typeface="+mn-ea"/>
                  </a:rPr>
                  <a:t>巴金 </a:t>
                </a:r>
                <a:r>
                  <a:rPr lang="zh-CN" altLang="en-US" sz="2400" b="1" dirty="0">
                    <a:latin typeface="楷体_GB2312" panose="02010609030101010101" charset="-122"/>
                    <a:ea typeface="楷体_GB2312" panose="02010609030101010101" charset="-122"/>
                    <a:cs typeface="楷体_GB2312" panose="02010609030101010101" charset="-122"/>
                    <a:sym typeface="+mn-ea"/>
                  </a:rPr>
                  <a:t> </a:t>
                </a:r>
                <a:r>
                  <a:rPr sz="2400" b="1" dirty="0">
                    <a:latin typeface="楷体_GB2312" panose="02010609030101010101" charset="-122"/>
                    <a:ea typeface="楷体_GB2312" panose="02010609030101010101" charset="-122"/>
                    <a:cs typeface="楷体_GB2312" panose="02010609030101010101" charset="-122"/>
                    <a:sym typeface="+mn-ea"/>
                  </a:rPr>
                  <a:t>（1904—2005） </a:t>
                </a:r>
                <a:r>
                  <a:rPr sz="2400" b="1" dirty="0" err="1">
                    <a:latin typeface="楷体_GB2312" panose="02010609030101010101" charset="-122"/>
                    <a:ea typeface="楷体_GB2312" panose="02010609030101010101" charset="-122"/>
                    <a:cs typeface="楷体_GB2312" panose="02010609030101010101" charset="-122"/>
                    <a:sym typeface="+mn-ea"/>
                  </a:rPr>
                  <a:t>原名李尧棠，是</a:t>
                </a:r>
                <a:r>
                  <a:rPr sz="2400" b="1" dirty="0">
                    <a:latin typeface="楷体_GB2312" panose="02010609030101010101" charset="-122"/>
                    <a:ea typeface="楷体_GB2312" panose="02010609030101010101" charset="-122"/>
                    <a:cs typeface="楷体_GB2312" panose="02010609030101010101" charset="-122"/>
                    <a:sym typeface="+mn-ea"/>
                  </a:rPr>
                  <a:t> 20 </a:t>
                </a:r>
                <a:r>
                  <a:rPr sz="2400" b="1" dirty="0" err="1">
                    <a:latin typeface="楷体_GB2312" panose="02010609030101010101" charset="-122"/>
                    <a:ea typeface="楷体_GB2312" panose="02010609030101010101" charset="-122"/>
                    <a:cs typeface="楷体_GB2312" panose="02010609030101010101" charset="-122"/>
                    <a:sym typeface="+mn-ea"/>
                  </a:rPr>
                  <a:t>世纪中国杰出的文学大师、中国当代文坛的巨匠。代表作品有“激流三部曲</a:t>
                </a:r>
                <a:r>
                  <a:rPr sz="2400" b="1" dirty="0">
                    <a:latin typeface="楷体_GB2312" panose="02010609030101010101" charset="-122"/>
                    <a:ea typeface="楷体_GB2312" panose="02010609030101010101" charset="-122"/>
                    <a:cs typeface="楷体_GB2312" panose="02010609030101010101" charset="-122"/>
                    <a:sym typeface="+mn-ea"/>
                  </a:rPr>
                  <a:t>”（《家》《春》《秋》）、“</a:t>
                </a:r>
                <a:r>
                  <a:rPr sz="2400" b="1" dirty="0" err="1">
                    <a:latin typeface="楷体_GB2312" panose="02010609030101010101" charset="-122"/>
                    <a:ea typeface="楷体_GB2312" panose="02010609030101010101" charset="-122"/>
                    <a:cs typeface="楷体_GB2312" panose="02010609030101010101" charset="-122"/>
                    <a:sym typeface="+mn-ea"/>
                  </a:rPr>
                  <a:t>爱情三部曲</a:t>
                </a:r>
                <a:r>
                  <a:rPr sz="2400" b="1" dirty="0">
                    <a:latin typeface="楷体_GB2312" panose="02010609030101010101" charset="-122"/>
                    <a:ea typeface="楷体_GB2312" panose="02010609030101010101" charset="-122"/>
                    <a:cs typeface="楷体_GB2312" panose="02010609030101010101" charset="-122"/>
                    <a:sym typeface="+mn-ea"/>
                  </a:rPr>
                  <a:t>”（《雾》《雨》《电》）、</a:t>
                </a:r>
                <a:r>
                  <a:rPr sz="2400" b="1" dirty="0" err="1">
                    <a:latin typeface="楷体_GB2312" panose="02010609030101010101" charset="-122"/>
                    <a:ea typeface="楷体_GB2312" panose="02010609030101010101" charset="-122"/>
                    <a:cs typeface="楷体_GB2312" panose="02010609030101010101" charset="-122"/>
                    <a:sym typeface="+mn-ea"/>
                  </a:rPr>
                  <a:t>长篇小说《寒夜》等</a:t>
                </a:r>
                <a:r>
                  <a:rPr sz="2400" b="1" dirty="0">
                    <a:latin typeface="楷体_GB2312" panose="02010609030101010101" charset="-122"/>
                    <a:ea typeface="楷体_GB2312" panose="02010609030101010101" charset="-122"/>
                    <a:cs typeface="楷体_GB2312" panose="02010609030101010101" charset="-122"/>
                    <a:sym typeface="+mn-ea"/>
                  </a:rPr>
                  <a:t>。</a:t>
                </a:r>
              </a:p>
            </p:txBody>
          </p:sp>
          <p:pic>
            <p:nvPicPr>
              <p:cNvPr id="9" name="图片 8" descr="C:\Documents and Settings\Administrator\桌面\下载.jpg下载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0760" y="2505"/>
                <a:ext cx="3451" cy="3625"/>
              </a:xfrm>
              <a:prstGeom prst="ellipse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870" y="721995"/>
            <a:ext cx="1724660" cy="58229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57530" y="770255"/>
            <a:ext cx="15424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/>
              <a:t>整体感知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930910" y="1888490"/>
            <a:ext cx="7454265" cy="1666240"/>
          </a:xfrm>
          <a:prstGeom prst="rect">
            <a:avLst/>
          </a:prstGeom>
          <a:solidFill>
            <a:srgbClr val="FFE1CC">
              <a:alpha val="55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66725" indent="-4667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66725" marR="0" lvl="0" indent="-466725" algn="l" defTabSz="914400" rtl="0" fontAlgn="base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Times New Roman" panose="02020603050405020304" pitchFamily="18" charset="0"/>
              <a:buAutoNum type="arabicPeriod"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自由阅读课文，圈出本课生字、生词。</a:t>
            </a:r>
          </a:p>
          <a:p>
            <a:pPr marL="466725" marR="0" lvl="0" indent="-466725" algn="l" defTabSz="914400" rtl="0" fontAlgn="base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Times New Roman" panose="02020603050405020304" pitchFamily="18" charset="0"/>
              <a:buAutoNum type="arabicPeriod"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说说课文描绘了一幅怎样的画面。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760" y="633730"/>
            <a:ext cx="1814195" cy="56324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54965" y="685165"/>
            <a:ext cx="19037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latin typeface="+mj-ea"/>
                <a:ea typeface="+mj-ea"/>
                <a:sym typeface="+mn-ea"/>
              </a:rPr>
              <a:t> </a:t>
            </a:r>
            <a:r>
              <a:rPr lang="zh-CN" altLang="en-US" sz="2400" b="1">
                <a:latin typeface="+mj-ea"/>
                <a:ea typeface="+mj-ea"/>
                <a:sym typeface="+mn-ea"/>
              </a:rPr>
              <a:t>字词学习</a:t>
            </a:r>
            <a:endParaRPr lang="zh-CN" altLang="en-US" sz="2400">
              <a:latin typeface="+mj-ea"/>
              <a:ea typeface="+mj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49350" y="2274570"/>
            <a:ext cx="7159625" cy="13220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2500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扩</a:t>
            </a:r>
            <a:r>
              <a:rPr lang="zh-CN" altLang="en-US" sz="3200" b="1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大     重</a:t>
            </a:r>
            <a:r>
              <a:rPr lang="zh-CN" altLang="en-US" sz="3200" b="1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荷</a:t>
            </a:r>
            <a:r>
              <a:rPr lang="zh-CN" altLang="en-US" sz="3200" b="1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     一</a:t>
            </a:r>
            <a:r>
              <a:rPr lang="zh-CN" altLang="en-US" sz="3200" b="1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刹</a:t>
            </a:r>
            <a:r>
              <a:rPr lang="zh-CN" altLang="en-US" sz="3200" b="1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那     </a:t>
            </a:r>
            <a:r>
              <a:rPr lang="zh-CN" altLang="en-US" sz="3200" b="1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镶</a:t>
            </a:r>
            <a:r>
              <a:rPr lang="zh-CN" altLang="en-US" sz="3200" b="1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金       </a:t>
            </a:r>
            <a:endParaRPr lang="zh-CN" altLang="en-US" sz="3200" b="1">
              <a:solidFill>
                <a:schemeClr val="tx1"/>
              </a:solidFill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221105" y="2371725"/>
            <a:ext cx="10350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</a:rPr>
              <a:t>kuò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285105" y="2371725"/>
            <a:ext cx="9220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</a:rPr>
              <a:t>chà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006590" y="2371725"/>
            <a:ext cx="9347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</a:rPr>
              <a:t>xiāng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3443605" y="2371725"/>
            <a:ext cx="7651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</a:rPr>
              <a:t>hè</a:t>
            </a:r>
          </a:p>
        </p:txBody>
      </p:sp>
      <p:pic>
        <p:nvPicPr>
          <p:cNvPr id="15" name="图片 14" descr="我会认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2260" y="1468120"/>
            <a:ext cx="2009775" cy="542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9" grpId="0"/>
      <p:bldP spid="6" grpId="0"/>
      <p:bldP spid="7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5" name="组合 1"/>
          <p:cNvGrpSpPr/>
          <p:nvPr/>
        </p:nvGrpSpPr>
        <p:grpSpPr>
          <a:xfrm>
            <a:off x="2167255" y="2074545"/>
            <a:ext cx="885825" cy="854075"/>
            <a:chOff x="916352" y="1559701"/>
            <a:chExt cx="886516" cy="854837"/>
          </a:xfrm>
        </p:grpSpPr>
        <p:grpSp>
          <p:nvGrpSpPr>
            <p:cNvPr id="13403" name="组合 7"/>
            <p:cNvGrpSpPr/>
            <p:nvPr/>
          </p:nvGrpSpPr>
          <p:grpSpPr>
            <a:xfrm>
              <a:off x="916352" y="1563638"/>
              <a:ext cx="836612" cy="850900"/>
              <a:chOff x="2437" y="2032"/>
              <a:chExt cx="1244" cy="1264"/>
            </a:xfrm>
          </p:grpSpPr>
          <p:sp>
            <p:nvSpPr>
              <p:cNvPr id="13405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/>
                <a:endParaRPr lang="zh-CN" altLang="en-US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cxnSp>
            <p:nvCxnSpPr>
              <p:cNvPr id="13406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  <p:cxnSp>
            <p:nvCxnSpPr>
              <p:cNvPr id="13407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</p:grpSp>
        <p:sp>
          <p:nvSpPr>
            <p:cNvPr id="13404" name="文本框 64"/>
            <p:cNvSpPr txBox="1"/>
            <p:nvPr/>
          </p:nvSpPr>
          <p:spPr>
            <a:xfrm>
              <a:off x="955863" y="1559701"/>
              <a:ext cx="847005" cy="83068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4800" b="1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rPr>
                <a:t>扩</a:t>
              </a:r>
            </a:p>
          </p:txBody>
        </p:sp>
      </p:grpSp>
      <p:grpSp>
        <p:nvGrpSpPr>
          <p:cNvPr id="4" name="组合 1"/>
          <p:cNvGrpSpPr/>
          <p:nvPr/>
        </p:nvGrpSpPr>
        <p:grpSpPr>
          <a:xfrm>
            <a:off x="3162935" y="2074545"/>
            <a:ext cx="885825" cy="854075"/>
            <a:chOff x="916352" y="1559701"/>
            <a:chExt cx="886516" cy="854837"/>
          </a:xfrm>
        </p:grpSpPr>
        <p:grpSp>
          <p:nvGrpSpPr>
            <p:cNvPr id="5" name="组合 7"/>
            <p:cNvGrpSpPr/>
            <p:nvPr/>
          </p:nvGrpSpPr>
          <p:grpSpPr>
            <a:xfrm>
              <a:off x="916352" y="1563638"/>
              <a:ext cx="836612" cy="850900"/>
              <a:chOff x="2437" y="2032"/>
              <a:chExt cx="1244" cy="1264"/>
            </a:xfrm>
          </p:grpSpPr>
          <p:sp>
            <p:nvSpPr>
              <p:cNvPr id="6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/>
                <a:endParaRPr lang="zh-CN" altLang="en-US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cxnSp>
            <p:nvCxnSpPr>
              <p:cNvPr id="7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  <p:cxnSp>
            <p:nvCxnSpPr>
              <p:cNvPr id="8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</p:grpSp>
        <p:sp>
          <p:nvSpPr>
            <p:cNvPr id="9" name="文本框 64"/>
            <p:cNvSpPr txBox="1"/>
            <p:nvPr/>
          </p:nvSpPr>
          <p:spPr>
            <a:xfrm>
              <a:off x="955863" y="1559701"/>
              <a:ext cx="847005" cy="83068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4800" b="1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rPr>
                <a:t>范</a:t>
              </a:r>
            </a:p>
          </p:txBody>
        </p:sp>
      </p:grpSp>
      <p:grpSp>
        <p:nvGrpSpPr>
          <p:cNvPr id="10" name="组合 1"/>
          <p:cNvGrpSpPr/>
          <p:nvPr/>
        </p:nvGrpSpPr>
        <p:grpSpPr>
          <a:xfrm>
            <a:off x="3686175" y="3298825"/>
            <a:ext cx="885825" cy="854075"/>
            <a:chOff x="916352" y="1559701"/>
            <a:chExt cx="886516" cy="854837"/>
          </a:xfrm>
        </p:grpSpPr>
        <p:grpSp>
          <p:nvGrpSpPr>
            <p:cNvPr id="11" name="组合 7"/>
            <p:cNvGrpSpPr/>
            <p:nvPr/>
          </p:nvGrpSpPr>
          <p:grpSpPr>
            <a:xfrm>
              <a:off x="916352" y="1563638"/>
              <a:ext cx="836612" cy="850900"/>
              <a:chOff x="2437" y="2032"/>
              <a:chExt cx="1244" cy="1264"/>
            </a:xfrm>
          </p:grpSpPr>
          <p:sp>
            <p:nvSpPr>
              <p:cNvPr id="12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/>
                <a:endParaRPr lang="zh-CN" altLang="en-US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cxnSp>
            <p:nvCxnSpPr>
              <p:cNvPr id="13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  <p:cxnSp>
            <p:nvCxnSpPr>
              <p:cNvPr id="14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</p:grpSp>
        <p:sp>
          <p:nvSpPr>
            <p:cNvPr id="15" name="文本框 64"/>
            <p:cNvSpPr txBox="1"/>
            <p:nvPr/>
          </p:nvSpPr>
          <p:spPr>
            <a:xfrm>
              <a:off x="955863" y="1559701"/>
              <a:ext cx="847005" cy="83068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4800" b="1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rPr>
                <a:t>镶</a:t>
              </a:r>
            </a:p>
          </p:txBody>
        </p:sp>
      </p:grpSp>
      <p:grpSp>
        <p:nvGrpSpPr>
          <p:cNvPr id="16" name="组合 1"/>
          <p:cNvGrpSpPr/>
          <p:nvPr/>
        </p:nvGrpSpPr>
        <p:grpSpPr>
          <a:xfrm>
            <a:off x="4156710" y="2074545"/>
            <a:ext cx="885825" cy="854075"/>
            <a:chOff x="916352" y="1559701"/>
            <a:chExt cx="886516" cy="854837"/>
          </a:xfrm>
        </p:grpSpPr>
        <p:grpSp>
          <p:nvGrpSpPr>
            <p:cNvPr id="17" name="组合 7"/>
            <p:cNvGrpSpPr/>
            <p:nvPr/>
          </p:nvGrpSpPr>
          <p:grpSpPr>
            <a:xfrm>
              <a:off x="916352" y="1563638"/>
              <a:ext cx="836612" cy="850900"/>
              <a:chOff x="2437" y="2032"/>
              <a:chExt cx="1244" cy="1264"/>
            </a:xfrm>
          </p:grpSpPr>
          <p:sp>
            <p:nvSpPr>
              <p:cNvPr id="18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/>
                <a:endParaRPr lang="zh-CN" altLang="en-US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cxnSp>
            <p:nvCxnSpPr>
              <p:cNvPr id="19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  <p:cxnSp>
            <p:nvCxnSpPr>
              <p:cNvPr id="20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</p:grpSp>
        <p:sp>
          <p:nvSpPr>
            <p:cNvPr id="21" name="文本框 64"/>
            <p:cNvSpPr txBox="1"/>
            <p:nvPr/>
          </p:nvSpPr>
          <p:spPr>
            <a:xfrm>
              <a:off x="955863" y="1559701"/>
              <a:ext cx="847005" cy="83068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4800" b="1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rPr>
                <a:t>努</a:t>
              </a:r>
            </a:p>
          </p:txBody>
        </p:sp>
      </p:grpSp>
      <p:grpSp>
        <p:nvGrpSpPr>
          <p:cNvPr id="22" name="组合 1"/>
          <p:cNvGrpSpPr/>
          <p:nvPr/>
        </p:nvGrpSpPr>
        <p:grpSpPr>
          <a:xfrm>
            <a:off x="2606675" y="3281680"/>
            <a:ext cx="885825" cy="854075"/>
            <a:chOff x="916352" y="1559701"/>
            <a:chExt cx="886516" cy="854837"/>
          </a:xfrm>
        </p:grpSpPr>
        <p:grpSp>
          <p:nvGrpSpPr>
            <p:cNvPr id="23" name="组合 7"/>
            <p:cNvGrpSpPr/>
            <p:nvPr/>
          </p:nvGrpSpPr>
          <p:grpSpPr>
            <a:xfrm>
              <a:off x="916352" y="1563638"/>
              <a:ext cx="836612" cy="850900"/>
              <a:chOff x="2437" y="2032"/>
              <a:chExt cx="1244" cy="1264"/>
            </a:xfrm>
          </p:grpSpPr>
          <p:sp>
            <p:nvSpPr>
              <p:cNvPr id="24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/>
                <a:endParaRPr lang="zh-CN" altLang="en-US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cxnSp>
            <p:nvCxnSpPr>
              <p:cNvPr id="25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  <p:cxnSp>
            <p:nvCxnSpPr>
              <p:cNvPr id="26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</p:grpSp>
        <p:sp>
          <p:nvSpPr>
            <p:cNvPr id="27" name="文本框 64"/>
            <p:cNvSpPr txBox="1"/>
            <p:nvPr/>
          </p:nvSpPr>
          <p:spPr>
            <a:xfrm>
              <a:off x="955863" y="1559701"/>
              <a:ext cx="847005" cy="83068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4800" b="1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rPr>
                <a:t>替</a:t>
              </a:r>
            </a:p>
          </p:txBody>
        </p:sp>
      </p:grpSp>
      <p:grpSp>
        <p:nvGrpSpPr>
          <p:cNvPr id="28" name="组合 1"/>
          <p:cNvGrpSpPr/>
          <p:nvPr/>
        </p:nvGrpSpPr>
        <p:grpSpPr>
          <a:xfrm>
            <a:off x="5178425" y="2074545"/>
            <a:ext cx="885825" cy="854075"/>
            <a:chOff x="916352" y="1559701"/>
            <a:chExt cx="886516" cy="854837"/>
          </a:xfrm>
        </p:grpSpPr>
        <p:grpSp>
          <p:nvGrpSpPr>
            <p:cNvPr id="30" name="组合 7"/>
            <p:cNvGrpSpPr/>
            <p:nvPr/>
          </p:nvGrpSpPr>
          <p:grpSpPr>
            <a:xfrm>
              <a:off x="916352" y="1563638"/>
              <a:ext cx="836612" cy="850900"/>
              <a:chOff x="2437" y="2032"/>
              <a:chExt cx="1244" cy="1264"/>
            </a:xfrm>
          </p:grpSpPr>
          <p:sp>
            <p:nvSpPr>
              <p:cNvPr id="31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/>
                <a:endParaRPr lang="zh-CN" altLang="en-US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cxnSp>
            <p:nvCxnSpPr>
              <p:cNvPr id="32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  <p:cxnSp>
            <p:nvCxnSpPr>
              <p:cNvPr id="33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</p:grpSp>
        <p:sp>
          <p:nvSpPr>
            <p:cNvPr id="34" name="文本框 64"/>
            <p:cNvSpPr txBox="1"/>
            <p:nvPr/>
          </p:nvSpPr>
          <p:spPr>
            <a:xfrm>
              <a:off x="955863" y="1559701"/>
              <a:ext cx="847005" cy="83068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4800" b="1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rPr>
                <a:t>刹</a:t>
              </a:r>
            </a:p>
          </p:txBody>
        </p:sp>
      </p:grpSp>
      <p:grpSp>
        <p:nvGrpSpPr>
          <p:cNvPr id="35" name="组合 1"/>
          <p:cNvGrpSpPr/>
          <p:nvPr/>
        </p:nvGrpSpPr>
        <p:grpSpPr>
          <a:xfrm>
            <a:off x="6192520" y="2074545"/>
            <a:ext cx="885825" cy="854075"/>
            <a:chOff x="916352" y="1559701"/>
            <a:chExt cx="886516" cy="854837"/>
          </a:xfrm>
        </p:grpSpPr>
        <p:grpSp>
          <p:nvGrpSpPr>
            <p:cNvPr id="36" name="组合 7"/>
            <p:cNvGrpSpPr/>
            <p:nvPr/>
          </p:nvGrpSpPr>
          <p:grpSpPr>
            <a:xfrm>
              <a:off x="916352" y="1563638"/>
              <a:ext cx="836612" cy="850900"/>
              <a:chOff x="2437" y="2032"/>
              <a:chExt cx="1244" cy="1264"/>
            </a:xfrm>
          </p:grpSpPr>
          <p:sp>
            <p:nvSpPr>
              <p:cNvPr id="37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/>
                <a:endParaRPr lang="zh-CN" altLang="en-US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cxnSp>
            <p:nvCxnSpPr>
              <p:cNvPr id="38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  <p:cxnSp>
            <p:nvCxnSpPr>
              <p:cNvPr id="39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</p:grpSp>
        <p:sp>
          <p:nvSpPr>
            <p:cNvPr id="40" name="文本框 64"/>
            <p:cNvSpPr txBox="1"/>
            <p:nvPr/>
          </p:nvSpPr>
          <p:spPr>
            <a:xfrm>
              <a:off x="955863" y="1559701"/>
              <a:ext cx="847005" cy="83068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4800" b="1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rPr>
                <a:t>烂</a:t>
              </a:r>
            </a:p>
          </p:txBody>
        </p:sp>
      </p:grpSp>
      <p:grpSp>
        <p:nvGrpSpPr>
          <p:cNvPr id="53" name="组合 1"/>
          <p:cNvGrpSpPr/>
          <p:nvPr/>
        </p:nvGrpSpPr>
        <p:grpSpPr>
          <a:xfrm>
            <a:off x="5803265" y="3298190"/>
            <a:ext cx="885825" cy="854075"/>
            <a:chOff x="916352" y="1559701"/>
            <a:chExt cx="886516" cy="854837"/>
          </a:xfrm>
        </p:grpSpPr>
        <p:grpSp>
          <p:nvGrpSpPr>
            <p:cNvPr id="54" name="组合 7"/>
            <p:cNvGrpSpPr/>
            <p:nvPr/>
          </p:nvGrpSpPr>
          <p:grpSpPr>
            <a:xfrm>
              <a:off x="916352" y="1563638"/>
              <a:ext cx="836612" cy="850900"/>
              <a:chOff x="2437" y="2032"/>
              <a:chExt cx="1244" cy="1264"/>
            </a:xfrm>
          </p:grpSpPr>
          <p:sp>
            <p:nvSpPr>
              <p:cNvPr id="55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/>
                <a:endParaRPr lang="zh-CN" altLang="en-US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cxnSp>
            <p:nvCxnSpPr>
              <p:cNvPr id="56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  <p:cxnSp>
            <p:nvCxnSpPr>
              <p:cNvPr id="57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</p:grpSp>
        <p:sp>
          <p:nvSpPr>
            <p:cNvPr id="58" name="文本框 64"/>
            <p:cNvSpPr txBox="1"/>
            <p:nvPr/>
          </p:nvSpPr>
          <p:spPr>
            <a:xfrm>
              <a:off x="955863" y="1559701"/>
              <a:ext cx="847005" cy="83068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4800" b="1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rPr>
                <a:t>仅</a:t>
              </a:r>
            </a:p>
          </p:txBody>
        </p:sp>
      </p:grpSp>
      <p:grpSp>
        <p:nvGrpSpPr>
          <p:cNvPr id="77" name="组合 1"/>
          <p:cNvGrpSpPr/>
          <p:nvPr/>
        </p:nvGrpSpPr>
        <p:grpSpPr>
          <a:xfrm>
            <a:off x="4748530" y="3286125"/>
            <a:ext cx="885825" cy="854075"/>
            <a:chOff x="916352" y="1559701"/>
            <a:chExt cx="886516" cy="854837"/>
          </a:xfrm>
        </p:grpSpPr>
        <p:grpSp>
          <p:nvGrpSpPr>
            <p:cNvPr id="78" name="组合 7"/>
            <p:cNvGrpSpPr/>
            <p:nvPr/>
          </p:nvGrpSpPr>
          <p:grpSpPr>
            <a:xfrm>
              <a:off x="916352" y="1563638"/>
              <a:ext cx="836612" cy="850900"/>
              <a:chOff x="2437" y="2032"/>
              <a:chExt cx="1244" cy="1264"/>
            </a:xfrm>
          </p:grpSpPr>
          <p:sp>
            <p:nvSpPr>
              <p:cNvPr id="79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/>
                <a:endParaRPr lang="zh-CN" altLang="en-US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cxnSp>
            <p:nvCxnSpPr>
              <p:cNvPr id="80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  <p:cxnSp>
            <p:nvCxnSpPr>
              <p:cNvPr id="81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</p:grpSp>
        <p:sp>
          <p:nvSpPr>
            <p:cNvPr id="82" name="文本框 64"/>
            <p:cNvSpPr txBox="1"/>
            <p:nvPr/>
          </p:nvSpPr>
          <p:spPr>
            <a:xfrm>
              <a:off x="955863" y="1559701"/>
              <a:ext cx="847005" cy="83068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4800" b="1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rPr>
                <a:t>紫</a:t>
              </a:r>
            </a:p>
          </p:txBody>
        </p:sp>
      </p:grpSp>
      <p:pic>
        <p:nvPicPr>
          <p:cNvPr id="104" name="图片 103" descr="H:\我会写1.png我会写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55930" y="610235"/>
            <a:ext cx="2465070" cy="665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DIAGRAM_MODELTYPE" val="dynamicNum"/>
  <p:tag name="KSO_WM_BEAUTIFY_FLAG" val="#wm#"/>
  <p:tag name="KSO_WM_UNIT_TYPE" val="ζ_h_f"/>
</p:tagLst>
</file>

<file path=ppt/theme/theme1.xml><?xml version="1.0" encoding="utf-8"?>
<a:theme xmlns:a="http://schemas.openxmlformats.org/drawingml/2006/main" name="第一PPT模板网-WWW.1PPT.COM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2518</Words>
  <Application>Microsoft Office PowerPoint</Application>
  <PresentationFormat>全屏显示(16:9)</PresentationFormat>
  <Paragraphs>245</Paragraphs>
  <Slides>45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45</vt:i4>
      </vt:variant>
    </vt:vector>
  </HeadingPairs>
  <TitlesOfParts>
    <vt:vector size="63" baseType="lpstr">
      <vt:lpstr>Gill Sans</vt:lpstr>
      <vt:lpstr>Meiryo</vt:lpstr>
      <vt:lpstr>方正姚体</vt:lpstr>
      <vt:lpstr>仿宋_GB2312</vt:lpstr>
      <vt:lpstr>黑体</vt:lpstr>
      <vt:lpstr>华文仿宋</vt:lpstr>
      <vt:lpstr>楷体</vt:lpstr>
      <vt:lpstr>楷体_GB2312</vt:lpstr>
      <vt:lpstr>宋体</vt:lpstr>
      <vt:lpstr>宋体-PUA</vt:lpstr>
      <vt:lpstr>微软雅黑</vt:lpstr>
      <vt:lpstr>Arial</vt:lpstr>
      <vt:lpstr>Calibri</vt:lpstr>
      <vt:lpstr>Calibri Light</vt:lpstr>
      <vt:lpstr>Times New Roman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470</cp:revision>
  <dcterms:created xsi:type="dcterms:W3CDTF">2016-03-25T01:23:00Z</dcterms:created>
  <dcterms:modified xsi:type="dcterms:W3CDTF">2021-09-22T10:09:45Z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