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3" r:id="rId1"/>
    <p:sldMasterId id="2147483658" r:id="rId2"/>
  </p:sldMasterIdLst>
  <p:notesMasterIdLst>
    <p:notesMasterId r:id="rId45"/>
  </p:notesMasterIdLst>
  <p:handoutMasterIdLst>
    <p:handoutMasterId r:id="rId46"/>
  </p:handoutMasterIdLst>
  <p:sldIdLst>
    <p:sldId id="733" r:id="rId3"/>
    <p:sldId id="732" r:id="rId4"/>
    <p:sldId id="397" r:id="rId5"/>
    <p:sldId id="359" r:id="rId6"/>
    <p:sldId id="586" r:id="rId7"/>
    <p:sldId id="734" r:id="rId8"/>
    <p:sldId id="735" r:id="rId9"/>
    <p:sldId id="736" r:id="rId10"/>
    <p:sldId id="737" r:id="rId11"/>
    <p:sldId id="323" r:id="rId12"/>
    <p:sldId id="526" r:id="rId13"/>
    <p:sldId id="592" r:id="rId14"/>
    <p:sldId id="823" r:id="rId15"/>
    <p:sldId id="824" r:id="rId16"/>
    <p:sldId id="595" r:id="rId17"/>
    <p:sldId id="457" r:id="rId18"/>
    <p:sldId id="859" r:id="rId19"/>
    <p:sldId id="640" r:id="rId20"/>
    <p:sldId id="784" r:id="rId21"/>
    <p:sldId id="934" r:id="rId22"/>
    <p:sldId id="785" r:id="rId23"/>
    <p:sldId id="935" r:id="rId24"/>
    <p:sldId id="866" r:id="rId25"/>
    <p:sldId id="936" r:id="rId26"/>
    <p:sldId id="790" r:id="rId27"/>
    <p:sldId id="868" r:id="rId28"/>
    <p:sldId id="861" r:id="rId29"/>
    <p:sldId id="860" r:id="rId30"/>
    <p:sldId id="862" r:id="rId31"/>
    <p:sldId id="869" r:id="rId32"/>
    <p:sldId id="848" r:id="rId33"/>
    <p:sldId id="270" r:id="rId34"/>
    <p:sldId id="667" r:id="rId35"/>
    <p:sldId id="815" r:id="rId36"/>
    <p:sldId id="880" r:id="rId37"/>
    <p:sldId id="881" r:id="rId38"/>
    <p:sldId id="882" r:id="rId39"/>
    <p:sldId id="883" r:id="rId40"/>
    <p:sldId id="884" r:id="rId41"/>
    <p:sldId id="885" r:id="rId42"/>
    <p:sldId id="870" r:id="rId43"/>
    <p:sldId id="937" r:id="rId4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77">
          <p15:clr>
            <a:srgbClr val="A4A3A4"/>
          </p15:clr>
        </p15:guide>
        <p15:guide id="2" pos="289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9">
          <p15:clr>
            <a:srgbClr val="A4A3A4"/>
          </p15:clr>
        </p15:guide>
        <p15:guide id="2" pos="217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8E8E8"/>
    <a:srgbClr val="DAE7D5"/>
    <a:srgbClr val="FDFDF6"/>
    <a:srgbClr val="7CB683"/>
    <a:srgbClr val="19A382"/>
    <a:srgbClr val="FF00FF"/>
    <a:srgbClr val="D5FEF8"/>
    <a:srgbClr val="6A8571"/>
    <a:srgbClr val="B9C4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777"/>
        <p:guide pos="2893"/>
      </p:guideLst>
    </p:cSldViewPr>
  </p:slideViewPr>
  <p:outlineViewPr>
    <p:cViewPr>
      <p:scale>
        <a:sx n="33" d="100"/>
        <a:sy n="33" d="100"/>
      </p:scale>
      <p:origin x="0" y="167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3159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3FA5A-66A3-4316-878E-E77A88EE2E73}" type="datetimeFigureOut">
              <a:rPr lang="zh-CN" altLang="en-US" smtClean="0"/>
              <a:pPr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68CAC-6640-417F-821E-54E16AA23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569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632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325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449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4110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55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165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231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978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374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611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2021/9/21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280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38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362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111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299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851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23728" y="1563638"/>
            <a:ext cx="4756785" cy="1014730"/>
          </a:xfrm>
          <a:prstGeom prst="rect">
            <a:avLst/>
          </a:prstGeom>
          <a:solidFill>
            <a:schemeClr val="accent6">
              <a:lumMod val="20000"/>
              <a:lumOff val="80000"/>
              <a:alpha val="59000"/>
            </a:schemeClr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6000" b="1" dirty="0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15  </a:t>
            </a:r>
            <a:r>
              <a:rPr lang="zh-CN" altLang="en-US" sz="6000" b="1" dirty="0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白鹅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55576" y="670560"/>
            <a:ext cx="2989421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EBD2">
                    <a:alpha val="53000"/>
                  </a:srgbClr>
                </a:solidFill>
              </a14:hiddenFill>
            </a:ext>
          </a:ex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 dirty="0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部</a:t>
            </a:r>
            <a:r>
              <a:rPr lang="zh-CN" altLang="en-US" sz="2400" b="1" dirty="0" smtClean="0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编</a:t>
            </a:r>
            <a:r>
              <a:rPr lang="zh-CN" altLang="en-US" sz="2400" b="1" dirty="0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版•四年级下册</a:t>
            </a:r>
          </a:p>
        </p:txBody>
      </p:sp>
      <p:sp>
        <p:nvSpPr>
          <p:cNvPr id="5" name="矩形 4"/>
          <p:cNvSpPr/>
          <p:nvPr/>
        </p:nvSpPr>
        <p:spPr>
          <a:xfrm>
            <a:off x="301894" y="3939902"/>
            <a:ext cx="8590586" cy="34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/>
      <p:bldP spid="4" grpId="0"/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 descr="多音字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10" y="424180"/>
            <a:ext cx="2564130" cy="969010"/>
          </a:xfrm>
          <a:prstGeom prst="rect">
            <a:avLst/>
          </a:prstGeom>
        </p:spPr>
      </p:pic>
      <p:pic>
        <p:nvPicPr>
          <p:cNvPr id="10242" name="图片 1" descr="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10" y="1953260"/>
            <a:ext cx="1399540" cy="93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676910" y="2098675"/>
            <a:ext cx="6483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微软雅黑" panose="020B0503020204020204" charset="-122"/>
                <a:ea typeface="微软雅黑" panose="020B0503020204020204" charset="-122"/>
              </a:rPr>
              <a:t>看</a:t>
            </a:r>
          </a:p>
        </p:txBody>
      </p:sp>
      <p:sp>
        <p:nvSpPr>
          <p:cNvPr id="13" name="矩形 12"/>
          <p:cNvSpPr/>
          <p:nvPr/>
        </p:nvSpPr>
        <p:spPr>
          <a:xfrm>
            <a:off x="1703070" y="1576705"/>
            <a:ext cx="29444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______ 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看护 </a:t>
            </a:r>
          </a:p>
        </p:txBody>
      </p:sp>
      <p:sp>
        <p:nvSpPr>
          <p:cNvPr id="15" name="左大括号 14"/>
          <p:cNvSpPr/>
          <p:nvPr/>
        </p:nvSpPr>
        <p:spPr>
          <a:xfrm>
            <a:off x="1428750" y="1799590"/>
            <a:ext cx="299720" cy="1271905"/>
          </a:xfrm>
          <a:prstGeom prst="leftBrace">
            <a:avLst>
              <a:gd name="adj1" fmla="val 3314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34160" y="2549525"/>
            <a:ext cx="32829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______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看望</a:t>
            </a:r>
          </a:p>
        </p:txBody>
      </p:sp>
      <p:sp>
        <p:nvSpPr>
          <p:cNvPr id="17" name="矩形 16"/>
          <p:cNvSpPr/>
          <p:nvPr/>
        </p:nvSpPr>
        <p:spPr>
          <a:xfrm>
            <a:off x="2003108" y="2488248"/>
            <a:ext cx="69532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8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kàn</a:t>
            </a:r>
          </a:p>
        </p:txBody>
      </p:sp>
      <p:sp>
        <p:nvSpPr>
          <p:cNvPr id="18" name="矩形 17"/>
          <p:cNvSpPr/>
          <p:nvPr/>
        </p:nvSpPr>
        <p:spPr>
          <a:xfrm>
            <a:off x="2004060" y="1512570"/>
            <a:ext cx="81534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cs typeface="+mn-cs"/>
              </a:rPr>
              <a:t>kān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方正姚体" panose="02010601030101010101" charset="-122"/>
              <a:ea typeface="方正姚体" panose="02010601030101010101" charset="-122"/>
              <a:cs typeface="+mn-cs"/>
              <a:sym typeface="+mn-ea"/>
            </a:endParaRPr>
          </a:p>
        </p:txBody>
      </p:sp>
      <p:pic>
        <p:nvPicPr>
          <p:cNvPr id="21" name="图片 1" descr="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1510" y="1936750"/>
            <a:ext cx="1399540" cy="93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文本框 21"/>
          <p:cNvSpPr txBox="1"/>
          <p:nvPr/>
        </p:nvSpPr>
        <p:spPr>
          <a:xfrm>
            <a:off x="5109210" y="2082165"/>
            <a:ext cx="6483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微软雅黑" panose="020B0503020204020204" charset="-122"/>
                <a:ea typeface="宋体" panose="02010600030101010101" pitchFamily="2" charset="-122"/>
              </a:rPr>
              <a:t>伺</a:t>
            </a:r>
          </a:p>
        </p:txBody>
      </p:sp>
      <p:sp>
        <p:nvSpPr>
          <p:cNvPr id="23" name="矩形 22"/>
          <p:cNvSpPr/>
          <p:nvPr/>
        </p:nvSpPr>
        <p:spPr>
          <a:xfrm>
            <a:off x="6092825" y="1560195"/>
            <a:ext cx="294449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_______ 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窥伺</a:t>
            </a:r>
          </a:p>
          <a:p>
            <a:pPr eaLnBrk="1" hangingPunct="1"/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左大括号 23"/>
          <p:cNvSpPr/>
          <p:nvPr/>
        </p:nvSpPr>
        <p:spPr>
          <a:xfrm>
            <a:off x="5861050" y="1783080"/>
            <a:ext cx="299720" cy="1271905"/>
          </a:xfrm>
          <a:prstGeom prst="leftBrace">
            <a:avLst>
              <a:gd name="adj1" fmla="val 3314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966460" y="2533015"/>
            <a:ext cx="32829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______ 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伺候</a:t>
            </a:r>
          </a:p>
        </p:txBody>
      </p:sp>
      <p:sp>
        <p:nvSpPr>
          <p:cNvPr id="26" name="矩形 25"/>
          <p:cNvSpPr/>
          <p:nvPr/>
        </p:nvSpPr>
        <p:spPr>
          <a:xfrm>
            <a:off x="6524625" y="2488565"/>
            <a:ext cx="54800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8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cì</a:t>
            </a:r>
          </a:p>
        </p:txBody>
      </p:sp>
      <p:sp>
        <p:nvSpPr>
          <p:cNvPr id="27" name="矩形 26"/>
          <p:cNvSpPr/>
          <p:nvPr/>
        </p:nvSpPr>
        <p:spPr>
          <a:xfrm>
            <a:off x="6524308" y="1512570"/>
            <a:ext cx="41783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cs typeface="+mn-cs"/>
              </a:rPr>
              <a:t>sì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33400" y="3425825"/>
            <a:ext cx="8481695" cy="1210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/>
              <a:t>       </a:t>
            </a:r>
            <a:r>
              <a:rPr sz="2800"/>
              <a:t>妈妈带我去</a:t>
            </a:r>
            <a:r>
              <a:rPr sz="2800">
                <a:solidFill>
                  <a:srgbClr val="FF0000"/>
                </a:solidFill>
              </a:rPr>
              <a:t>看（</a:t>
            </a:r>
            <a:r>
              <a:rPr lang="en-US" altLang="zh-CN" sz="28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kàn</a:t>
            </a:r>
            <a:r>
              <a:rPr sz="2800">
                <a:solidFill>
                  <a:srgbClr val="FF0000"/>
                </a:solidFill>
              </a:rPr>
              <a:t>）望</a:t>
            </a:r>
            <a:r>
              <a:rPr sz="2800"/>
              <a:t>生病的李爷爷，发现李爷爷病床前竟然没有人</a:t>
            </a:r>
            <a:r>
              <a:rPr sz="2800">
                <a:solidFill>
                  <a:srgbClr val="FF0000"/>
                </a:solidFill>
              </a:rPr>
              <a:t>看（</a:t>
            </a:r>
            <a:r>
              <a:rPr lang="en-US" altLang="zh-CN" sz="28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sym typeface="+mn-ea"/>
              </a:rPr>
              <a:t>kān</a:t>
            </a:r>
            <a:r>
              <a:rPr sz="2800">
                <a:solidFill>
                  <a:srgbClr val="FF0000"/>
                </a:solidFill>
              </a:rPr>
              <a:t>）护</a:t>
            </a:r>
            <a:r>
              <a:rPr sz="2800"/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 animBg="1"/>
      <p:bldP spid="16" grpId="0"/>
      <p:bldP spid="17" grpId="0"/>
      <p:bldP spid="18" grpId="0"/>
      <p:bldP spid="22" grpId="0"/>
      <p:bldP spid="23" grpId="0"/>
      <p:bldP spid="24" grpId="0" animBg="1"/>
      <p:bldP spid="25" grpId="0"/>
      <p:bldP spid="26" grpId="0"/>
      <p:bldP spid="27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左大括号 2"/>
          <p:cNvSpPr/>
          <p:nvPr/>
        </p:nvSpPr>
        <p:spPr>
          <a:xfrm>
            <a:off x="964565" y="1910715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 b="1"/>
          </a:p>
        </p:txBody>
      </p:sp>
      <p:sp>
        <p:nvSpPr>
          <p:cNvPr id="6" name="文本框 5"/>
          <p:cNvSpPr txBox="1"/>
          <p:nvPr/>
        </p:nvSpPr>
        <p:spPr>
          <a:xfrm>
            <a:off x="1254125" y="1816100"/>
            <a:ext cx="19964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ym typeface="+mn-ea"/>
              </a:rPr>
              <a:t>剧（剧烈）</a:t>
            </a:r>
            <a:endParaRPr lang="zh-CN" altLang="en-US" sz="3200" b="1"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54125" y="2550160"/>
            <a:ext cx="21215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ym typeface="+mn-ea"/>
              </a:rPr>
              <a:t>据（根据）</a:t>
            </a:r>
            <a:endParaRPr lang="zh-CN" altLang="en-US" sz="3200" b="1">
              <a:latin typeface="+mj-ea"/>
              <a:ea typeface="+mj-ea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3250565" y="1974215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 b="1"/>
          </a:p>
        </p:txBody>
      </p:sp>
      <p:sp>
        <p:nvSpPr>
          <p:cNvPr id="9" name="文本框 8"/>
          <p:cNvSpPr txBox="1"/>
          <p:nvPr/>
        </p:nvSpPr>
        <p:spPr>
          <a:xfrm>
            <a:off x="3586480" y="1816100"/>
            <a:ext cx="197802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ym typeface="+mn-ea"/>
              </a:rPr>
              <a:t>侍（侍候）</a:t>
            </a:r>
          </a:p>
          <a:p>
            <a:endParaRPr lang="zh-CN" altLang="en-US" sz="3200" b="1">
              <a:latin typeface="+mj-ea"/>
              <a:ea typeface="+mj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586480" y="2550160"/>
            <a:ext cx="19780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ym typeface="+mn-ea"/>
              </a:rPr>
              <a:t>待（等待）</a:t>
            </a:r>
            <a:endParaRPr lang="zh-CN" altLang="en-US" sz="3200" b="1">
              <a:latin typeface="+mj-ea"/>
              <a:ea typeface="+mj-ea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5659755" y="1974215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 b="1"/>
          </a:p>
        </p:txBody>
      </p:sp>
      <p:sp>
        <p:nvSpPr>
          <p:cNvPr id="18" name="文本框 17"/>
          <p:cNvSpPr txBox="1"/>
          <p:nvPr/>
        </p:nvSpPr>
        <p:spPr>
          <a:xfrm>
            <a:off x="5995670" y="1816100"/>
            <a:ext cx="22307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ym typeface="+mn-ea"/>
              </a:rPr>
              <a:t>供（提供）</a:t>
            </a:r>
            <a:endParaRPr lang="zh-CN" altLang="en-US" sz="3200" b="1">
              <a:latin typeface="+mj-ea"/>
              <a:ea typeface="+mj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995670" y="2550160"/>
            <a:ext cx="22301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ym typeface="+mn-ea"/>
              </a:rPr>
              <a:t>洪（洪水）</a:t>
            </a:r>
          </a:p>
        </p:txBody>
      </p:sp>
      <p:pic>
        <p:nvPicPr>
          <p:cNvPr id="4" name="图片 3" descr="1形近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335" y="532130"/>
            <a:ext cx="2672080" cy="100774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316990" y="3437890"/>
            <a:ext cx="6464935" cy="1210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洪水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冲毁了这个村庄，村民们只能暂时住在政府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提供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的帐篷里。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/>
      <p:bldP spid="7" grpId="0"/>
      <p:bldP spid="8" grpId="0" bldLvl="0" animBg="1"/>
      <p:bldP spid="9" grpId="0"/>
      <p:bldP spid="10" grpId="0"/>
      <p:bldP spid="11" grpId="0" bldLvl="0" animBg="1"/>
      <p:bldP spid="18" grpId="0"/>
      <p:bldP spid="19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1059582"/>
            <a:ext cx="8470468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0" algn="l" fontAlgn="auto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【左顾右盼】 </a:t>
            </a:r>
            <a:r>
              <a:rPr lang="zh-CN" altLang="en-US" sz="24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_GB2312" panose="02010609030101010101" charset="-122"/>
                <a:ea typeface="楷体_GB2312" panose="02010609030101010101" charset="-122"/>
              </a:rPr>
              <a:t>向左右两边看。</a:t>
            </a:r>
          </a:p>
          <a:p>
            <a:pPr marL="285750" indent="0" algn="l" fontAlgn="auto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【引吭大叫】 </a:t>
            </a:r>
            <a:r>
              <a:rPr lang="zh-CN" altLang="en-US" sz="24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_GB2312" panose="02010609030101010101" charset="-122"/>
                <a:ea typeface="楷体_GB2312" panose="02010609030101010101" charset="-122"/>
              </a:rPr>
              <a:t>放开喉咙大叫。</a:t>
            </a:r>
            <a:endParaRPr lang="zh-CN" altLang="en-US" sz="2400" dirty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285750" indent="0" algn="l" fontAlgn="auto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【从容不迫】 </a:t>
            </a:r>
            <a:r>
              <a:rPr lang="zh-CN" altLang="en-US" sz="24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_GB2312" panose="02010609030101010101" charset="-122"/>
                <a:ea typeface="楷体_GB2312" panose="02010609030101010101" charset="-122"/>
              </a:rPr>
              <a:t>形容镇静、不慌不忙的样子。</a:t>
            </a:r>
            <a:r>
              <a:rPr lang="zh-CN" altLang="en-US" sz="24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                       </a:t>
            </a:r>
          </a:p>
          <a:p>
            <a:pPr marL="285750" indent="0" algn="l" fontAlgn="auto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【大模大样】 </a:t>
            </a:r>
            <a:r>
              <a:rPr lang="zh-CN" altLang="en-US" sz="24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_GB2312" panose="02010609030101010101" charset="-122"/>
                <a:ea typeface="楷体_GB2312" panose="02010609030101010101" charset="-122"/>
              </a:rPr>
              <a:t>形容傲慢、满不在乎的样子。</a:t>
            </a:r>
            <a:endParaRPr lang="zh-CN" altLang="en-US" sz="2400" dirty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285750" indent="0" algn="l" fontAlgn="auto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【不胜其烦】 </a:t>
            </a:r>
            <a:r>
              <a:rPr lang="zh-CN" altLang="en-US" sz="24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_GB2312" panose="02010609030101010101" charset="-122"/>
                <a:ea typeface="楷体_GB2312" panose="02010609030101010101" charset="-122"/>
              </a:rPr>
              <a:t>烦琐得让人受不了。</a:t>
            </a:r>
            <a:endParaRPr lang="zh-CN" altLang="en-US" sz="2400" dirty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285750" indent="0" algn="l" fontAlgn="auto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【窥伺】 </a:t>
            </a:r>
            <a:r>
              <a:rPr lang="zh-CN" altLang="en-US" sz="24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_GB2312" panose="02010609030101010101" charset="-122"/>
                <a:ea typeface="楷体_GB2312" panose="02010609030101010101" charset="-122"/>
              </a:rPr>
              <a:t>暗中观望动静，等待机会（多含贬义）</a:t>
            </a:r>
            <a:endParaRPr lang="zh-CN" altLang="en-US" sz="2400" dirty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285750" indent="0" algn="l" fontAlgn="auto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sym typeface="+mn-ea"/>
              </a:rPr>
              <a:t>【一丝不苟】 </a:t>
            </a:r>
            <a:r>
              <a:rPr lang="zh-CN" altLang="en-US" sz="2400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连最细微的地方也不马虎，形容办事认真。</a:t>
            </a:r>
            <a:endParaRPr lang="zh-CN" altLang="en-US" sz="2400" dirty="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68065" y="273050"/>
            <a:ext cx="2318385" cy="521970"/>
          </a:xfrm>
          <a:prstGeom prst="rect">
            <a:avLst/>
          </a:prstGeom>
          <a:solidFill>
            <a:srgbClr val="DAE7D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/>
              <a:t>词语解释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bldLvl="0" animBg="1"/>
      <p:bldP spid="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009650" y="1183005"/>
            <a:ext cx="7124065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400" b="1" dirty="0">
                <a:latin typeface="黑体" panose="02010600030101010101" pitchFamily="2" charset="-122"/>
                <a:ea typeface="黑体" panose="02010600030101010101" pitchFamily="2" charset="-122"/>
              </a:rPr>
              <a:t>急速</a:t>
            </a:r>
            <a:r>
              <a:rPr lang="en-US" altLang="zh-CN" sz="2400" b="1" dirty="0">
                <a:latin typeface="黑体" panose="02010600030101010101" pitchFamily="2" charset="-122"/>
                <a:ea typeface="黑体" panose="02010600030101010101" pitchFamily="2" charset="-122"/>
              </a:rPr>
              <a:t>—— </a:t>
            </a:r>
            <a:r>
              <a:rPr lang="zh-CN" altLang="en-US" sz="2400" b="1" dirty="0">
                <a:latin typeface="黑体" panose="02010600030101010101" pitchFamily="2" charset="-122"/>
                <a:ea typeface="黑体" panose="02010600030101010101" pitchFamily="2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   </a:t>
            </a:r>
            <a:r>
              <a:rPr lang="zh-CN" altLang="en-US" sz="2400" b="1" dirty="0">
                <a:latin typeface="黑体" panose="02010600030101010101" pitchFamily="2" charset="-122"/>
                <a:ea typeface="黑体" panose="02010600030101010101" pitchFamily="2" charset="-122"/>
              </a:rPr>
              <a:t>敏捷</a:t>
            </a:r>
            <a:r>
              <a:rPr lang="en-US" altLang="zh-CN" sz="2400" b="1" dirty="0">
                <a:latin typeface="黑体" panose="02010600030101010101" pitchFamily="2" charset="-122"/>
                <a:ea typeface="黑体" panose="02010600030101010101" pitchFamily="2" charset="-122"/>
              </a:rPr>
              <a:t>—— </a:t>
            </a:r>
            <a:r>
              <a:rPr lang="zh-CN" altLang="en-US" sz="2400" b="1" dirty="0">
                <a:latin typeface="黑体" panose="02010600030101010101" pitchFamily="2" charset="-122"/>
                <a:ea typeface="黑体" panose="02010600030101010101" pitchFamily="2" charset="-122"/>
              </a:rPr>
              <a:t>       从容</a:t>
            </a:r>
            <a:r>
              <a:rPr lang="en-US" altLang="zh-CN" sz="2400" b="1" dirty="0">
                <a:latin typeface="黑体" panose="02010600030101010101" pitchFamily="2" charset="-122"/>
                <a:ea typeface="黑体" panose="02010600030101010101" pitchFamily="2" charset="-122"/>
              </a:rPr>
              <a:t>—— </a:t>
            </a:r>
          </a:p>
          <a:p>
            <a:pPr fontAlgn="auto">
              <a:lnSpc>
                <a:spcPct val="200000"/>
              </a:lnSpc>
            </a:pPr>
            <a:r>
              <a:rPr lang="zh-CN" altLang="en-US" sz="2400" b="1" dirty="0">
                <a:latin typeface="黑体" panose="02010600030101010101" pitchFamily="2" charset="-122"/>
                <a:ea typeface="黑体" panose="02010600030101010101" pitchFamily="2" charset="-122"/>
              </a:rPr>
              <a:t>奢侈</a:t>
            </a:r>
            <a:r>
              <a:rPr lang="en-US" altLang="zh-CN" sz="2400" b="1" dirty="0">
                <a:latin typeface="黑体" panose="02010600030101010101" pitchFamily="2" charset="-122"/>
                <a:ea typeface="黑体" panose="02010600030101010101" pitchFamily="2" charset="-122"/>
              </a:rPr>
              <a:t>—— </a:t>
            </a:r>
            <a:r>
              <a:rPr lang="zh-CN" altLang="en-US" sz="2400" b="1" dirty="0">
                <a:latin typeface="黑体" panose="02010600030101010101" pitchFamily="2" charset="-122"/>
                <a:ea typeface="黑体" panose="02010600030101010101" pitchFamily="2" charset="-122"/>
              </a:rPr>
              <a:t>  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   局促不安</a:t>
            </a:r>
            <a:r>
              <a:rPr lang="en-US" altLang="zh-CN" sz="2400" b="1" dirty="0">
                <a:latin typeface="黑体" panose="02010600030101010101" pitchFamily="2" charset="-122"/>
                <a:ea typeface="黑体" panose="02010600030101010101" pitchFamily="2" charset="-122"/>
              </a:rPr>
              <a:t>—— </a:t>
            </a:r>
            <a:r>
              <a:rPr lang="zh-CN" altLang="en-US" sz="2400" b="1" dirty="0">
                <a:latin typeface="黑体" panose="02010600030101010101" pitchFamily="2" charset="-122"/>
                <a:ea typeface="黑体" panose="02010600030101010101" pitchFamily="2" charset="-122"/>
              </a:rPr>
              <a:t> 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           </a:t>
            </a:r>
          </a:p>
          <a:p>
            <a:pPr fontAlgn="auto">
              <a:lnSpc>
                <a:spcPct val="200000"/>
              </a:lnSpc>
            </a:pPr>
            <a:r>
              <a:rPr lang="en-US" altLang="zh-CN" sz="2400" b="1" dirty="0">
                <a:latin typeface="黑体" panose="02010600030101010101" pitchFamily="2" charset="-122"/>
                <a:ea typeface="黑体" panose="02010600030101010101" pitchFamily="2" charset="-122"/>
              </a:rPr>
              <a:t>一丝不苟—— </a:t>
            </a:r>
            <a:endParaRPr lang="zh-CN" altLang="en-US" sz="2400" b="1" dirty="0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pic>
        <p:nvPicPr>
          <p:cNvPr id="4" name="图片 3" descr="反义词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305" y="607060"/>
            <a:ext cx="2129351" cy="57600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353310" y="148018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缓慢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750435" y="1480185"/>
            <a:ext cx="9169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笨拙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183755" y="148018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慌乱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353310" y="219900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俭朴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349240" y="2199005"/>
            <a:ext cx="1652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大模大样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947670" y="2924810"/>
            <a:ext cx="14732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马马虎虎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94105" y="3650615"/>
            <a:ext cx="6792595" cy="1050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096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4158780845"/>
                </a:ext>
              </a:extLst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面对这件棘手的事情，大家都非常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慌乱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，小明同学显得格外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从容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镇定。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  <p:bldP spid="15" grpId="0"/>
      <p:bldP spid="16" grpId="0"/>
      <p:bldP spid="17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86790" y="1664970"/>
            <a:ext cx="615696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高傲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——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      喜欢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——     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发明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——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        慰藉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—— 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    锐利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——      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奇幻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——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    </a:t>
            </a:r>
          </a:p>
        </p:txBody>
      </p:sp>
      <p:pic>
        <p:nvPicPr>
          <p:cNvPr id="3" name="图片 2" descr="近义词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7805" y="745490"/>
            <a:ext cx="2129195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8220" y="194437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骄傲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617720" y="194437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喜爱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68220" y="265747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安慰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903085" y="1944370"/>
            <a:ext cx="909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  <a:sym typeface="+mn-ea"/>
              </a:rPr>
              <a:t>发现</a:t>
            </a:r>
          </a:p>
        </p:txBody>
      </p:sp>
      <p:sp>
        <p:nvSpPr>
          <p:cNvPr id="8" name="矩形 7"/>
          <p:cNvSpPr/>
          <p:nvPr/>
        </p:nvSpPr>
        <p:spPr bwMode="auto">
          <a:xfrm>
            <a:off x="333375" y="3362325"/>
            <a:ext cx="874014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爱迪生（发明   发现）了电灯，居里夫人 （发明 发现）了镭。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04365" y="3452495"/>
            <a:ext cx="69342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617720" y="265747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尖锐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903085" y="265747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奇妙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061835" y="3575685"/>
            <a:ext cx="59118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√</a:t>
            </a:r>
          </a:p>
        </p:txBody>
      </p:sp>
      <p:sp>
        <p:nvSpPr>
          <p:cNvPr id="11" name="云形标注 10"/>
          <p:cNvSpPr/>
          <p:nvPr/>
        </p:nvSpPr>
        <p:spPr>
          <a:xfrm>
            <a:off x="4617720" y="583565"/>
            <a:ext cx="2589530" cy="1216025"/>
          </a:xfrm>
          <a:prstGeom prst="cloudCallout">
            <a:avLst>
              <a:gd name="adj1" fmla="val 25257"/>
              <a:gd name="adj2" fmla="val 7000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951730" y="745490"/>
            <a:ext cx="219202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2000" b="1">
                <a:solidFill>
                  <a:srgbClr val="7030A0"/>
                </a:solidFill>
              </a:rPr>
              <a:t>同学们，发明和发现你会用吗？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9" grpId="0"/>
      <p:bldP spid="18" grpId="0"/>
      <p:bldP spid="8" grpId="0"/>
      <p:bldP spid="12" grpId="0"/>
      <p:bldP spid="4" grpId="0"/>
      <p:bldP spid="5" grpId="0"/>
      <p:bldP spid="13" grpId="0"/>
      <p:bldP spid="11" grpId="0" bldLvl="0" animBg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88035" y="487680"/>
            <a:ext cx="7998460" cy="71437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0" fontAlgn="auto"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课文可以分为几部分？每一部分主要讲了什么？</a:t>
            </a:r>
            <a:endParaRPr lang="zh-CN" altLang="en-US" sz="2800" dirty="0">
              <a:solidFill>
                <a:srgbClr val="3333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70614" y="1571625"/>
            <a:ext cx="8109201" cy="953135"/>
            <a:chOff x="728" y="2285"/>
            <a:chExt cx="12770" cy="1501"/>
          </a:xfrm>
        </p:grpSpPr>
        <p:grpSp>
          <p:nvGrpSpPr>
            <p:cNvPr id="8" name="组合 7"/>
            <p:cNvGrpSpPr/>
            <p:nvPr/>
          </p:nvGrpSpPr>
          <p:grpSpPr>
            <a:xfrm>
              <a:off x="728" y="2586"/>
              <a:ext cx="4027" cy="899"/>
              <a:chOff x="602" y="3483"/>
              <a:chExt cx="3674" cy="899"/>
            </a:xfrm>
          </p:grpSpPr>
          <p:sp>
            <p:nvSpPr>
              <p:cNvPr id="6" name="燕尾形 5"/>
              <p:cNvSpPr/>
              <p:nvPr>
                <p:custDataLst>
                  <p:tags r:id="rId3"/>
                </p:custDataLst>
              </p:nvPr>
            </p:nvSpPr>
            <p:spPr>
              <a:xfrm>
                <a:off x="602" y="3621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2" name="文本框 1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848" y="3483"/>
                <a:ext cx="3183" cy="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4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第一部分（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1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）</a:t>
                </a:r>
              </a:p>
            </p:txBody>
          </p:sp>
        </p:grpSp>
        <p:sp>
          <p:nvSpPr>
            <p:cNvPr id="3" name="文本框 2"/>
            <p:cNvSpPr txBox="1"/>
            <p:nvPr/>
          </p:nvSpPr>
          <p:spPr>
            <a:xfrm>
              <a:off x="4826" y="2285"/>
              <a:ext cx="8672" cy="15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sz="2800" dirty="0">
                  <a:solidFill>
                    <a:srgbClr val="0000F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点明白鹅的来历，简要介绍白鹅 给人的初步印象———高傲。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70865" y="3189605"/>
            <a:ext cx="8214995" cy="1124585"/>
            <a:chOff x="561" y="5232"/>
            <a:chExt cx="12937" cy="1771"/>
          </a:xfrm>
        </p:grpSpPr>
        <p:sp>
          <p:nvSpPr>
            <p:cNvPr id="16" name="文本框 15"/>
            <p:cNvSpPr txBox="1"/>
            <p:nvPr/>
          </p:nvSpPr>
          <p:spPr>
            <a:xfrm>
              <a:off x="4827" y="5232"/>
              <a:ext cx="8671" cy="177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sz="2800" dirty="0">
                  <a:solidFill>
                    <a:srgbClr val="0000F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先总后分，从叫声、步态、吃相 三方面具体描写白鹅的高傲。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61" y="5614"/>
              <a:ext cx="4153" cy="899"/>
              <a:chOff x="450" y="3133"/>
              <a:chExt cx="3788" cy="899"/>
            </a:xfrm>
          </p:grpSpPr>
          <p:sp>
            <p:nvSpPr>
              <p:cNvPr id="21" name="燕尾形 20"/>
              <p:cNvSpPr/>
              <p:nvPr>
                <p:custDataLst>
                  <p:tags r:id="rId1"/>
                </p:custDataLst>
              </p:nvPr>
            </p:nvSpPr>
            <p:spPr>
              <a:xfrm>
                <a:off x="450" y="3284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22" name="文本框 21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616" y="3133"/>
                <a:ext cx="3622" cy="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4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第二部分（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2-7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）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" y="1923678"/>
            <a:ext cx="3614928" cy="302971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99110" y="1017905"/>
            <a:ext cx="7977505" cy="1124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 fontAlgn="auto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宋体-PUA" panose="02010600030101010101" charset="-122"/>
                <a:ea typeface="宋体-PUA" panose="02010600030101010101" charset="-122"/>
                <a:cs typeface="微软雅黑" panose="020B0503020204020204" charset="-122"/>
                <a:sym typeface="+mn-ea"/>
              </a:rPr>
              <a:t>读课文的第一部分，文中哪个词语最能概括白鹅的特点？ </a:t>
            </a:r>
          </a:p>
        </p:txBody>
      </p:sp>
      <p:sp>
        <p:nvSpPr>
          <p:cNvPr id="3" name="云形标注 2"/>
          <p:cNvSpPr/>
          <p:nvPr/>
        </p:nvSpPr>
        <p:spPr>
          <a:xfrm>
            <a:off x="4742180" y="2359025"/>
            <a:ext cx="3917950" cy="1640205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861050" y="2764155"/>
            <a:ext cx="18415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solidFill>
                  <a:srgbClr val="FF0000"/>
                </a:solidFill>
              </a:rPr>
              <a:t>高傲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3" grpId="1" animBg="1"/>
      <p:bldP spid="7" grpId="0"/>
      <p:bldP spid="7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88035" y="487680"/>
            <a:ext cx="7998460" cy="71437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0" fontAlgn="auto"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课文可以分为几部分？每一部分主要讲了什么？</a:t>
            </a:r>
            <a:endParaRPr lang="zh-CN" altLang="en-US" sz="2800" dirty="0">
              <a:solidFill>
                <a:srgbClr val="3333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70614" y="1571625"/>
            <a:ext cx="8109201" cy="953135"/>
            <a:chOff x="728" y="2285"/>
            <a:chExt cx="12770" cy="1501"/>
          </a:xfrm>
        </p:grpSpPr>
        <p:grpSp>
          <p:nvGrpSpPr>
            <p:cNvPr id="8" name="组合 7"/>
            <p:cNvGrpSpPr/>
            <p:nvPr/>
          </p:nvGrpSpPr>
          <p:grpSpPr>
            <a:xfrm>
              <a:off x="728" y="2586"/>
              <a:ext cx="4027" cy="899"/>
              <a:chOff x="602" y="3483"/>
              <a:chExt cx="3674" cy="899"/>
            </a:xfrm>
          </p:grpSpPr>
          <p:sp>
            <p:nvSpPr>
              <p:cNvPr id="6" name="燕尾形 5"/>
              <p:cNvSpPr/>
              <p:nvPr>
                <p:custDataLst>
                  <p:tags r:id="rId3"/>
                </p:custDataLst>
              </p:nvPr>
            </p:nvSpPr>
            <p:spPr>
              <a:xfrm>
                <a:off x="602" y="3621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2" name="文本框 1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848" y="3483"/>
                <a:ext cx="3183" cy="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4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第一部分（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1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）</a:t>
                </a:r>
              </a:p>
            </p:txBody>
          </p:sp>
        </p:grpSp>
        <p:sp>
          <p:nvSpPr>
            <p:cNvPr id="3" name="文本框 2"/>
            <p:cNvSpPr txBox="1"/>
            <p:nvPr/>
          </p:nvSpPr>
          <p:spPr>
            <a:xfrm>
              <a:off x="4826" y="2285"/>
              <a:ext cx="8672" cy="15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sz="2800" dirty="0">
                  <a:solidFill>
                    <a:srgbClr val="0000F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点明白鹅的来历，简要介绍白鹅 给人的初步印象———高傲。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70865" y="3189605"/>
            <a:ext cx="8214995" cy="1124585"/>
            <a:chOff x="561" y="5232"/>
            <a:chExt cx="12937" cy="1771"/>
          </a:xfrm>
        </p:grpSpPr>
        <p:sp>
          <p:nvSpPr>
            <p:cNvPr id="16" name="文本框 15"/>
            <p:cNvSpPr txBox="1"/>
            <p:nvPr/>
          </p:nvSpPr>
          <p:spPr>
            <a:xfrm>
              <a:off x="4827" y="5232"/>
              <a:ext cx="8671" cy="177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sz="2800" dirty="0">
                  <a:solidFill>
                    <a:srgbClr val="0000FF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先总后分，从叫声、步态、吃相 三方面具体描写白鹅的高傲。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61" y="5614"/>
              <a:ext cx="4153" cy="899"/>
              <a:chOff x="450" y="3133"/>
              <a:chExt cx="3788" cy="899"/>
            </a:xfrm>
          </p:grpSpPr>
          <p:sp>
            <p:nvSpPr>
              <p:cNvPr id="21" name="燕尾形 20"/>
              <p:cNvSpPr/>
              <p:nvPr>
                <p:custDataLst>
                  <p:tags r:id="rId1"/>
                </p:custDataLst>
              </p:nvPr>
            </p:nvSpPr>
            <p:spPr>
              <a:xfrm>
                <a:off x="450" y="3284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sp>
            <p:nvSpPr>
              <p:cNvPr id="22" name="文本框 21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616" y="3133"/>
                <a:ext cx="3622" cy="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4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第二部分（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2-7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）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9415" y="700405"/>
            <a:ext cx="7738110" cy="16414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 fontAlgn="auto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宋体-PUA" panose="02010600030101010101" charset="-122"/>
                <a:ea typeface="宋体-PUA" panose="02010600030101010101" charset="-122"/>
                <a:cs typeface="微软雅黑" panose="020B0503020204020204" charset="-122"/>
                <a:sym typeface="+mn-ea"/>
              </a:rPr>
              <a:t>课文里有许多表现鹅高傲的词语，如“引吭大叫”“傲然”“架子十足”。找一找，分类抄下来，再体会作者是如何把“高傲”写清楚的。</a:t>
            </a:r>
          </a:p>
        </p:txBody>
      </p:sp>
      <p:sp>
        <p:nvSpPr>
          <p:cNvPr id="5" name="流程图: 过程 4"/>
          <p:cNvSpPr/>
          <p:nvPr/>
        </p:nvSpPr>
        <p:spPr>
          <a:xfrm>
            <a:off x="3922395" y="2821305"/>
            <a:ext cx="4149090" cy="1496695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6" name="文本框 5"/>
          <p:cNvSpPr txBox="1"/>
          <p:nvPr/>
        </p:nvSpPr>
        <p:spPr>
          <a:xfrm>
            <a:off x="4049395" y="3107055"/>
            <a:ext cx="417258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严肃郑重、厉声呵斥、厉声叫嚣、引吭大叫。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221740" y="2636520"/>
            <a:ext cx="1578610" cy="5835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l"/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◇叫声</a:t>
            </a:r>
          </a:p>
        </p:txBody>
      </p:sp>
      <p:cxnSp>
        <p:nvCxnSpPr>
          <p:cNvPr id="4" name="直接箭头连接符 3"/>
          <p:cNvCxnSpPr>
            <a:endCxn id="5" idx="1"/>
          </p:cNvCxnSpPr>
          <p:nvPr/>
        </p:nvCxnSpPr>
        <p:spPr>
          <a:xfrm>
            <a:off x="2898140" y="2932430"/>
            <a:ext cx="1024255" cy="56578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ldLvl="0" animBg="1"/>
      <p:bldP spid="5" grpId="1" animBg="1"/>
      <p:bldP spid="6" grpId="0"/>
      <p:bldP spid="6" grpId="1"/>
      <p:bldP spid="2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54685" y="990600"/>
            <a:ext cx="1751330" cy="6451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◇步态</a:t>
            </a:r>
          </a:p>
        </p:txBody>
      </p:sp>
      <p:sp>
        <p:nvSpPr>
          <p:cNvPr id="5" name="流程图: 过程 4"/>
          <p:cNvSpPr/>
          <p:nvPr/>
        </p:nvSpPr>
        <p:spPr>
          <a:xfrm>
            <a:off x="414655" y="2702560"/>
            <a:ext cx="3670935" cy="1321435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6" name="文本框 5"/>
          <p:cNvSpPr txBox="1"/>
          <p:nvPr/>
        </p:nvSpPr>
        <p:spPr>
          <a:xfrm>
            <a:off x="574040" y="2948305"/>
            <a:ext cx="359473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傲慢、从容、大模大样。</a:t>
            </a:r>
          </a:p>
        </p:txBody>
      </p:sp>
      <p:cxnSp>
        <p:nvCxnSpPr>
          <p:cNvPr id="7" name="直接箭头连接符 6"/>
          <p:cNvCxnSpPr/>
          <p:nvPr/>
        </p:nvCxnSpPr>
        <p:spPr>
          <a:xfrm>
            <a:off x="1691005" y="1707515"/>
            <a:ext cx="1152525" cy="100774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流程图: 过程 2"/>
          <p:cNvSpPr/>
          <p:nvPr/>
        </p:nvSpPr>
        <p:spPr>
          <a:xfrm>
            <a:off x="4730115" y="2642870"/>
            <a:ext cx="4053205" cy="1310640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8" name="文本框 7"/>
          <p:cNvSpPr txBox="1"/>
          <p:nvPr/>
        </p:nvSpPr>
        <p:spPr>
          <a:xfrm>
            <a:off x="4810760" y="2804160"/>
            <a:ext cx="389191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三眼一板、一丝不苟、从容不迫、架子十足。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768975" y="996950"/>
            <a:ext cx="1716405" cy="645160"/>
          </a:xfrm>
          <a:prstGeom prst="rect">
            <a:avLst/>
          </a:prstGeom>
          <a:solidFill>
            <a:srgbClr val="7030A0">
              <a:alpha val="23000"/>
            </a:srgb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◇吃相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0" name="直接箭头连接符 9"/>
          <p:cNvCxnSpPr>
            <a:stCxn id="9" idx="2"/>
          </p:cNvCxnSpPr>
          <p:nvPr/>
        </p:nvCxnSpPr>
        <p:spPr>
          <a:xfrm>
            <a:off x="6555740" y="1642110"/>
            <a:ext cx="739140" cy="99060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  <p:bldP spid="5" grpId="0" bldLvl="0" animBg="1"/>
      <p:bldP spid="5" grpId="1" animBg="1"/>
      <p:bldP spid="6" grpId="0"/>
      <p:bldP spid="6" grpId="1"/>
      <p:bldP spid="3" grpId="0" bldLvl="0" animBg="1"/>
      <p:bldP spid="3" grpId="1" animBg="1"/>
      <p:bldP spid="8" grpId="0"/>
      <p:bldP spid="8" grpId="1"/>
      <p:bldP spid="9" grpId="0" bldLvl="0" animBg="1"/>
      <p:bldP spid="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33475" y="1061085"/>
            <a:ext cx="7164705" cy="3330575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  <a:extLst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indent="6858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2706502786"/>
                </a:ext>
              </a:extLst>
            </a:pPr>
            <a:r>
              <a:rPr sz="2700" b="1" dirty="0">
                <a:solidFill>
                  <a:srgbClr val="00B050"/>
                </a:solidFill>
                <a:effectLst/>
                <a:uFillTx/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一提到鹅，谁都会随口吟出：“鹅，鹅，鹅，曲项向天歌。白毛浮绿水，红掌拨清波。”鹅的美丽与优雅在这首诗中体现得淋漓尽致，我们今天要学习的就是一篇描写白鹅 </a:t>
            </a:r>
            <a:r>
              <a:rPr sz="2700" b="1" dirty="0" err="1">
                <a:solidFill>
                  <a:srgbClr val="00B050"/>
                </a:solidFill>
                <a:effectLst/>
                <a:uFillTx/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的文章，这只白鹅有什么特点呢？让我们去课文里一探究竟吧</a:t>
            </a:r>
            <a:r>
              <a:rPr sz="2700" b="1" dirty="0">
                <a:solidFill>
                  <a:srgbClr val="00B050"/>
                </a:solidFill>
                <a:effectLst/>
                <a:uFillTx/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3" grpId="0" bldLvl="0" animBg="1"/>
      <p:bldP spid="3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0845" y="570865"/>
            <a:ext cx="7738110" cy="16414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 fontAlgn="auto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宋体-PUA" panose="02010600030101010101" charset="-122"/>
                <a:ea typeface="宋体-PUA" panose="02010600030101010101" charset="-122"/>
                <a:cs typeface="微软雅黑" panose="020B0503020204020204" charset="-122"/>
                <a:sym typeface="+mn-ea"/>
              </a:rPr>
              <a:t>课文里有许多表现鹅高傲的词语，如“引 吭大叫”“傲然”“架子十足”。找一找，分类抄 下来，再体会作者是如何把“高傲”写清楚的。</a:t>
            </a:r>
          </a:p>
        </p:txBody>
      </p:sp>
      <p:sp>
        <p:nvSpPr>
          <p:cNvPr id="5" name="流程图: 过程 4"/>
          <p:cNvSpPr/>
          <p:nvPr/>
        </p:nvSpPr>
        <p:spPr>
          <a:xfrm>
            <a:off x="3922395" y="2821305"/>
            <a:ext cx="4149090" cy="1496695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6" name="文本框 5"/>
          <p:cNvSpPr txBox="1"/>
          <p:nvPr/>
        </p:nvSpPr>
        <p:spPr>
          <a:xfrm>
            <a:off x="4049395" y="3107055"/>
            <a:ext cx="417258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严肃郑重、厉声呵斥、厉声叫嚣、引吭大叫。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221740" y="2636520"/>
            <a:ext cx="1578610" cy="5835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l"/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◇叫声</a:t>
            </a:r>
          </a:p>
        </p:txBody>
      </p:sp>
      <p:cxnSp>
        <p:nvCxnSpPr>
          <p:cNvPr id="4" name="直接箭头连接符 3"/>
          <p:cNvCxnSpPr>
            <a:endCxn id="5" idx="1"/>
          </p:cNvCxnSpPr>
          <p:nvPr/>
        </p:nvCxnSpPr>
        <p:spPr>
          <a:xfrm>
            <a:off x="2898140" y="2932430"/>
            <a:ext cx="1024255" cy="56578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6" grpId="1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70840" y="1083945"/>
            <a:ext cx="8230870" cy="1124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indent="0" fontAlgn="auto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800" dirty="0">
                <a:solidFill>
                  <a:schemeClr val="tx1"/>
                </a:solidFill>
                <a:effectLst/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   </a:t>
            </a:r>
            <a:r>
              <a:rPr lang="zh-CN" altLang="en-US" sz="2800" dirty="0">
                <a:solidFill>
                  <a:schemeClr val="tx1"/>
                </a:solidFill>
                <a:effectLst/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凡有生客进来，鹅必然厉声叫嚣；甚至篱笆外有人走路，它也要引吭大叫，不亚于狗的狂吠。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14070" y="2564765"/>
            <a:ext cx="7515860" cy="1850390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/>
              <a:t>      </a:t>
            </a:r>
            <a:r>
              <a:rPr lang="zh-CN" altLang="en-US" sz="2800"/>
              <a:t>这句话运用了</a:t>
            </a:r>
            <a:r>
              <a:rPr lang="zh-CN" altLang="en-US" sz="2800">
                <a:solidFill>
                  <a:srgbClr val="FF0000"/>
                </a:solidFill>
              </a:rPr>
              <a:t>对比</a:t>
            </a:r>
            <a:r>
              <a:rPr lang="zh-CN" altLang="en-US" sz="2800"/>
              <a:t>手法，将鹅的“引吭大叫”与狗的“狂吠”对比， 表现出鹅的</a:t>
            </a:r>
            <a:r>
              <a:rPr lang="zh-CN" altLang="en-US" sz="2800">
                <a:solidFill>
                  <a:srgbClr val="FF0000"/>
                </a:solidFill>
              </a:rPr>
              <a:t>叫声大和严厉</a:t>
            </a:r>
            <a:r>
              <a:rPr lang="zh-CN" altLang="en-US" sz="2800"/>
              <a:t>的特点。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54685" y="990600"/>
            <a:ext cx="1751330" cy="6451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◇步态</a:t>
            </a:r>
          </a:p>
        </p:txBody>
      </p:sp>
      <p:sp>
        <p:nvSpPr>
          <p:cNvPr id="5" name="流程图: 过程 4"/>
          <p:cNvSpPr/>
          <p:nvPr/>
        </p:nvSpPr>
        <p:spPr>
          <a:xfrm>
            <a:off x="431800" y="2643505"/>
            <a:ext cx="3670935" cy="1321435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6" name="文本框 5"/>
          <p:cNvSpPr txBox="1"/>
          <p:nvPr/>
        </p:nvSpPr>
        <p:spPr>
          <a:xfrm>
            <a:off x="574040" y="2876550"/>
            <a:ext cx="359473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傲慢、从容、大模大样。</a:t>
            </a:r>
          </a:p>
        </p:txBody>
      </p:sp>
      <p:cxnSp>
        <p:nvCxnSpPr>
          <p:cNvPr id="7" name="直接箭头连接符 6"/>
          <p:cNvCxnSpPr/>
          <p:nvPr/>
        </p:nvCxnSpPr>
        <p:spPr>
          <a:xfrm>
            <a:off x="1691005" y="1635760"/>
            <a:ext cx="1152525" cy="100774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流程图: 过程 2"/>
          <p:cNvSpPr/>
          <p:nvPr/>
        </p:nvSpPr>
        <p:spPr>
          <a:xfrm>
            <a:off x="4730115" y="2642870"/>
            <a:ext cx="4053205" cy="1310640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8" name="文本框 7"/>
          <p:cNvSpPr txBox="1"/>
          <p:nvPr/>
        </p:nvSpPr>
        <p:spPr>
          <a:xfrm>
            <a:off x="4810760" y="2804160"/>
            <a:ext cx="389191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三眼一板、一丝不苟、从容不迫、架子十足。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768975" y="996950"/>
            <a:ext cx="1716405" cy="645160"/>
          </a:xfrm>
          <a:prstGeom prst="rect">
            <a:avLst/>
          </a:prstGeom>
          <a:solidFill>
            <a:srgbClr val="7030A0">
              <a:alpha val="23000"/>
            </a:srgb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◇吃相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0" name="直接箭头连接符 9"/>
          <p:cNvCxnSpPr>
            <a:stCxn id="9" idx="2"/>
          </p:cNvCxnSpPr>
          <p:nvPr/>
        </p:nvCxnSpPr>
        <p:spPr>
          <a:xfrm>
            <a:off x="6555740" y="1642110"/>
            <a:ext cx="739140" cy="99060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2" grpId="2" animBg="1"/>
      <p:bldP spid="5" grpId="1" animBg="1"/>
      <p:bldP spid="6" grpId="1"/>
      <p:bldP spid="3" grpId="1" animBg="1"/>
      <p:bldP spid="8" grpId="1"/>
      <p:bldP spid="9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62635" y="981710"/>
            <a:ext cx="7541260" cy="1124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sz="2800" dirty="0">
                <a:latin typeface="楷体_GB2312" panose="02010609030101010101" charset="-122"/>
                <a:ea typeface="楷体_GB2312" panose="02010609030101010101" charset="-122"/>
                <a:cs typeface="微软雅黑" panose="020B0503020204020204" charset="-122"/>
                <a:sym typeface="+mn-ea"/>
              </a:rPr>
              <a:t>    </a:t>
            </a:r>
            <a:r>
              <a:rPr sz="2800" dirty="0">
                <a:latin typeface="楷体_GB2312" panose="02010609030101010101" charset="-122"/>
                <a:ea typeface="楷体_GB2312" panose="02010609030101010101" charset="-122"/>
                <a:cs typeface="微软雅黑" panose="020B0503020204020204" charset="-122"/>
                <a:sym typeface="+mn-ea"/>
              </a:rPr>
              <a:t>鸭的步调急速，有局促不安之相；鹅的步调从容，大模大样的，颇像京剧里的净角出场</a:t>
            </a:r>
            <a:r>
              <a:rPr lang="zh-CN" sz="2800" dirty="0">
                <a:latin typeface="楷体_GB2312" panose="02010609030101010101" charset="-122"/>
                <a:ea typeface="楷体_GB2312" panose="02010609030101010101" charset="-122"/>
                <a:cs typeface="微软雅黑" panose="020B0503020204020204" charset="-122"/>
                <a:sym typeface="+mn-ea"/>
              </a:rPr>
              <a:t>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62635" y="2204720"/>
            <a:ext cx="7661275" cy="248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这句话运用了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对比和比喻</a:t>
            </a:r>
            <a:r>
              <a:rPr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的修辞手法，用鸭的“步调急速，有局促不安之相”，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反衬</a:t>
            </a:r>
            <a:r>
              <a:rPr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鹅“步调从容”“大模大样”的高傲姿态；用“京剧里 的净角出场”来比喻鹅的步调，不仅形象地写出了鹅步调的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从容</a:t>
            </a:r>
            <a:r>
              <a:rPr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，更显出了鹅的步伐中透出的不可一世的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傲慢</a:t>
            </a:r>
            <a:r>
              <a:rPr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54685" y="990600"/>
            <a:ext cx="1751330" cy="6451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◇步态</a:t>
            </a:r>
          </a:p>
        </p:txBody>
      </p:sp>
      <p:sp>
        <p:nvSpPr>
          <p:cNvPr id="5" name="流程图: 过程 4"/>
          <p:cNvSpPr/>
          <p:nvPr/>
        </p:nvSpPr>
        <p:spPr>
          <a:xfrm>
            <a:off x="431800" y="2643505"/>
            <a:ext cx="3670935" cy="1321435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6" name="文本框 5"/>
          <p:cNvSpPr txBox="1"/>
          <p:nvPr/>
        </p:nvSpPr>
        <p:spPr>
          <a:xfrm>
            <a:off x="574040" y="2876550"/>
            <a:ext cx="359473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傲慢、从容、大模大样。</a:t>
            </a:r>
          </a:p>
        </p:txBody>
      </p:sp>
      <p:cxnSp>
        <p:nvCxnSpPr>
          <p:cNvPr id="7" name="直接箭头连接符 6"/>
          <p:cNvCxnSpPr/>
          <p:nvPr/>
        </p:nvCxnSpPr>
        <p:spPr>
          <a:xfrm>
            <a:off x="1691005" y="1635760"/>
            <a:ext cx="1152525" cy="100774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流程图: 过程 2"/>
          <p:cNvSpPr/>
          <p:nvPr/>
        </p:nvSpPr>
        <p:spPr>
          <a:xfrm>
            <a:off x="4730115" y="2642870"/>
            <a:ext cx="4053205" cy="1310640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8" name="文本框 7"/>
          <p:cNvSpPr txBox="1"/>
          <p:nvPr/>
        </p:nvSpPr>
        <p:spPr>
          <a:xfrm>
            <a:off x="4810760" y="2804160"/>
            <a:ext cx="389191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三眼一板、一丝不苟、从容不迫、架子十足。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768975" y="996950"/>
            <a:ext cx="1716405" cy="645160"/>
          </a:xfrm>
          <a:prstGeom prst="rect">
            <a:avLst/>
          </a:prstGeom>
          <a:solidFill>
            <a:srgbClr val="7030A0">
              <a:alpha val="23000"/>
            </a:srgb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◇吃相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0" name="直接箭头连接符 9"/>
          <p:cNvCxnSpPr>
            <a:stCxn id="9" idx="2"/>
          </p:cNvCxnSpPr>
          <p:nvPr/>
        </p:nvCxnSpPr>
        <p:spPr>
          <a:xfrm>
            <a:off x="6555740" y="1642110"/>
            <a:ext cx="739140" cy="99060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5" grpId="1" animBg="1"/>
      <p:bldP spid="6" grpId="1"/>
      <p:bldP spid="3" grpId="1" animBg="1"/>
      <p:bldP spid="8" grpId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折角形 9"/>
          <p:cNvSpPr/>
          <p:nvPr/>
        </p:nvSpPr>
        <p:spPr>
          <a:xfrm>
            <a:off x="4220210" y="1968500"/>
            <a:ext cx="4228465" cy="2789555"/>
          </a:xfrm>
          <a:prstGeom prst="foldedCorner">
            <a:avLst/>
          </a:prstGeom>
          <a:pattFill prst="pct5">
            <a:fgClr>
              <a:schemeClr val="accent3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95935" y="772160"/>
            <a:ext cx="7738110" cy="1124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800" b="1" dirty="0">
                <a:latin typeface="宋体-PUA" panose="02010600030101010101" charset="-122"/>
                <a:ea typeface="宋体-PUA" panose="02010600030101010101" charset="-122"/>
                <a:cs typeface="微软雅黑" panose="020B0503020204020204" charset="-122"/>
                <a:sym typeface="+mn-ea"/>
              </a:rPr>
              <a:t>      </a:t>
            </a:r>
            <a:r>
              <a:rPr lang="zh-CN" altLang="en-US" sz="2800" dirty="0">
                <a:latin typeface="楷体_GB2312" panose="02010609030101010101" charset="-122"/>
                <a:ea typeface="楷体_GB2312" panose="02010609030101010101" charset="-122"/>
                <a:cs typeface="微软雅黑" panose="020B0503020204020204" charset="-122"/>
                <a:sym typeface="+mn-ea"/>
              </a:rPr>
              <a:t>这样从容不迫地吃饭，必须有一个人在旁侍候，像饭馆里的堂倌一样。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250690" y="1968500"/>
            <a:ext cx="4198620" cy="26752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8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2800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这句话点明鹅吃饭必须有人侍候，衬托了鹅吃饭的傲慢。“堂倌”一词，幽默中流露出作者对鹅的喜爱之情。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40" y="2051768"/>
            <a:ext cx="3368040" cy="2623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3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41020" y="1922145"/>
            <a:ext cx="7762240" cy="248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solidFill>
                  <a:srgbClr val="0000FF"/>
                </a:solidFill>
              </a:rPr>
              <a:t>（1）必须有三样东西下饭； </a:t>
            </a:r>
          </a:p>
          <a:p>
            <a:pPr indent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solidFill>
                  <a:srgbClr val="0000FF"/>
                </a:solidFill>
              </a:rPr>
              <a:t>（2）</a:t>
            </a:r>
            <a:r>
              <a:rPr lang="zh-CN" altLang="en-US" sz="2400" b="1">
                <a:solidFill>
                  <a:srgbClr val="FF0000"/>
                </a:solidFill>
              </a:rPr>
              <a:t>三眼一板</a:t>
            </a:r>
            <a:r>
              <a:rPr lang="zh-CN" altLang="en-US" sz="2400" b="1">
                <a:solidFill>
                  <a:srgbClr val="0000FF"/>
                </a:solidFill>
              </a:rPr>
              <a:t>，一丝不苟的吃法；</a:t>
            </a:r>
          </a:p>
          <a:p>
            <a:pPr indent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solidFill>
                  <a:srgbClr val="0000FF"/>
                </a:solidFill>
              </a:rPr>
              <a:t>（3）循规蹈矩、不知变通的做法。 这些是下文提到的白鹅吃饭时“必须有一个人在旁侍候”的原因，白鹅的</a:t>
            </a:r>
            <a:r>
              <a:rPr lang="zh-CN" altLang="en-US" sz="2400" b="1">
                <a:solidFill>
                  <a:srgbClr val="FF0000"/>
                </a:solidFill>
              </a:rPr>
              <a:t>高傲</a:t>
            </a:r>
            <a:r>
              <a:rPr lang="zh-CN" altLang="en-US" sz="2400" b="1">
                <a:solidFill>
                  <a:srgbClr val="0000FF"/>
                </a:solidFill>
              </a:rPr>
              <a:t>也就从这其中体现出来了。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16915" y="803910"/>
            <a:ext cx="7197725" cy="6076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 fontAlgn="auto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宋体-PUA" panose="02010600030101010101" charset="-122"/>
                <a:ea typeface="宋体-PUA" panose="02010600030101010101" charset="-122"/>
                <a:cs typeface="微软雅黑" panose="020B0503020204020204" charset="-122"/>
                <a:sym typeface="+mn-ea"/>
              </a:rPr>
              <a:t>白鹅的吃相可笑在哪几个方面？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资料带 1"/>
          <p:cNvSpPr/>
          <p:nvPr/>
        </p:nvSpPr>
        <p:spPr>
          <a:xfrm>
            <a:off x="603885" y="775335"/>
            <a:ext cx="1906905" cy="822325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课堂插播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23665" y="1199515"/>
            <a:ext cx="184848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latin typeface="黑体" panose="02010600030101010101" pitchFamily="2" charset="-122"/>
                <a:ea typeface="黑体" panose="02010600030101010101" pitchFamily="2" charset="-122"/>
                <a:cs typeface="黑体" panose="02010600030101010101" pitchFamily="2" charset="-122"/>
              </a:rPr>
              <a:t>反语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56945" y="1950085"/>
            <a:ext cx="7229475" cy="25692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64185" fontAlgn="auto">
              <a:lnSpc>
                <a:spcPct val="130000"/>
              </a:lnSpc>
            </a:pPr>
            <a:r>
              <a:rPr lang="en-US" altLang="zh-CN" sz="28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反语指正话反说或反话正说，即通常所说的“说反话”，运用跟本意相反的词语来表达此 意，却含有否定、讽刺以及嘲弄的意思，是一种带有强烈感情色彩的修辞手法。运用反语可以 使语言有变化、不死板、生动有趣，增强说话或文章的幽默感。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07695" y="982980"/>
            <a:ext cx="7623175" cy="6076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 fontAlgn="auto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宋体-PUA" panose="02010600030101010101" charset="-122"/>
                <a:ea typeface="宋体-PUA" panose="02010600030101010101" charset="-122"/>
                <a:cs typeface="微软雅黑" panose="020B0503020204020204" charset="-122"/>
                <a:sym typeface="+mn-ea"/>
              </a:rPr>
              <a:t>文中哪些地方运用了反语？有什么作用？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9000" y="1875155"/>
            <a:ext cx="6872605" cy="2889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en-US" altLang="zh-CN" sz="28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28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文中多处运用反语，如“我们这位鹅老爷”“厉声呵斥”“我们不胜烦”“架子十足”等。这些词句明贬暗褒，使鹅的个性更加鲜明，从中我们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能体会出作者对鹅的喜爱之情</a:t>
            </a:r>
            <a:r>
              <a:rPr lang="zh-CN" altLang="en-US" sz="28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6880" y="625475"/>
            <a:ext cx="25152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【牛刀小试】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12215" y="1231265"/>
            <a:ext cx="600773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latin typeface="宋体-PUA" panose="02010600030101010101" charset="-122"/>
                <a:ea typeface="宋体-PUA" panose="02010600030101010101" charset="-122"/>
              </a:rPr>
              <a:t>试着运用反语的修辞手法把下面的句子补全。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22630" y="1691640"/>
            <a:ext cx="7792085" cy="10502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 sz="24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小明踢球的时候不小心把隔壁王大爷家的窗玻璃砸碎了，王大爷笑呵呵地对小明说：</a:t>
            </a:r>
            <a:r>
              <a:rPr lang="en-US" altLang="zh-CN" sz="24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“</a:t>
            </a:r>
            <a:endParaRPr lang="en-US" altLang="zh-CN" sz="2400" b="1" u="sng">
              <a:solidFill>
                <a:schemeClr val="tx1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378450" y="2565400"/>
            <a:ext cx="3226435" cy="63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46760" y="3004185"/>
            <a:ext cx="7785100" cy="44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767080" y="3432810"/>
            <a:ext cx="7703185" cy="5651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10000"/>
              </a:lnSpc>
            </a:pPr>
            <a:r>
              <a:rPr lang="zh-CN" altLang="en-US" sz="2800" b="1">
                <a:latin typeface="黑体" panose="02010600030101010101" pitchFamily="2" charset="-122"/>
                <a:ea typeface="黑体" panose="02010600030101010101" pitchFamily="2" charset="-122"/>
              </a:rPr>
              <a:t>示例：</a:t>
            </a: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</a:rPr>
              <a:t>小明，你的踢球技术可真好啊！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604885" y="2640330"/>
            <a:ext cx="7950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。</a:t>
            </a:r>
            <a:r>
              <a:rPr lang="en-US" altLang="zh-CN" sz="24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205" y="537845"/>
            <a:ext cx="1724660" cy="5822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53231" y="598646"/>
            <a:ext cx="1514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n-ea"/>
                <a:sym typeface="+mn-ea"/>
              </a:rPr>
              <a:t>学习目标</a:t>
            </a:r>
            <a:endParaRPr lang="zh-CN" altLang="en-US" sz="2400"/>
          </a:p>
        </p:txBody>
      </p:sp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620395" y="1120140"/>
            <a:ext cx="790257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  认识“郑、嚣”等生字，读准多音字“看”，会写“吠、促”等字，会写“即将、姿态”等词语。</a:t>
            </a:r>
          </a:p>
          <a:p>
            <a:pPr fontAlgn="auto">
              <a:lnSpc>
                <a:spcPct val="150000"/>
              </a:lnSpc>
            </a:pPr>
            <a:r>
              <a: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 朗读课文，体会语言的趣味。</a:t>
            </a:r>
          </a:p>
          <a:p>
            <a:pPr fontAlgn="auto">
              <a:lnSpc>
                <a:spcPct val="150000"/>
              </a:lnSpc>
            </a:pPr>
            <a:r>
              <a: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 找出课文里表现鹅高傲的词语，分类抄写下来，了解白鹅的特点。</a:t>
            </a:r>
          </a:p>
          <a:p>
            <a:pPr fontAlgn="auto">
              <a:lnSpc>
                <a:spcPct val="150000"/>
              </a:lnSpc>
            </a:pPr>
            <a:r>
              <a: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 学习作者运用反语的修辞手法表达对白鹅的喜爱之情。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4495" y="695325"/>
            <a:ext cx="783463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 fontAlgn="auto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读一读“阅读链接”，和课文《白鹅》比一 比，说说两位作家笔下的鹅有什么共同点，再体会两篇文章表达上的相似之处。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92150" y="2187575"/>
            <a:ext cx="7858760" cy="248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两位作家笔下鹅的共同点是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高傲</a:t>
            </a:r>
            <a:r>
              <a:rPr lang="zh-CN" altLang="en-US" sz="24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 </a:t>
            </a:r>
          </a:p>
          <a:p>
            <a:pPr fontAlgn="auto">
              <a:lnSpc>
                <a:spcPct val="130000"/>
              </a:lnSpc>
            </a:pPr>
            <a:r>
              <a:rPr lang="zh-CN" altLang="en-US" sz="24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两篇文章在表达上的相似之处表现在：</a:t>
            </a:r>
            <a:r>
              <a:rPr lang="en-US" altLang="zh-CN" sz="24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en-US" sz="24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结构</a:t>
            </a:r>
            <a:r>
              <a:rPr lang="zh-CN" altLang="en-US" sz="24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上，都是先介绍鹅的特点，再列举事例具体描写。②在描写方法上，两篇课文都运用了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拟人、比喻</a:t>
            </a:r>
            <a:r>
              <a:rPr lang="zh-CN" altLang="en-US" sz="24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的修辞手法。</a:t>
            </a:r>
            <a:r>
              <a:rPr lang="en-US" altLang="zh-CN" sz="24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en-US" sz="24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都善于用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反语</a:t>
            </a:r>
            <a:r>
              <a:rPr lang="zh-CN" altLang="en-US" sz="24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来表达对鹅的喜爱之情。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1275" y="497840"/>
            <a:ext cx="2030095" cy="59499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94323" y="583089"/>
            <a:ext cx="201644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文章结构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46685" y="1419860"/>
            <a:ext cx="9180830" cy="2597150"/>
            <a:chOff x="118" y="2236"/>
            <a:chExt cx="14458" cy="409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8" y="2432"/>
              <a:ext cx="14459" cy="3894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510" y="2236"/>
              <a:ext cx="794" cy="3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050190"/>
            <a:ext cx="3614928" cy="302971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71780" y="1682750"/>
            <a:ext cx="5304155" cy="2889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12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3773799597"/>
                </a:ext>
              </a:extLst>
            </a:pPr>
            <a:r>
              <a:rPr sz="28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本文从</a:t>
            </a:r>
            <a:r>
              <a:rPr sz="28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叫声、步态及吃相</a:t>
            </a:r>
            <a:r>
              <a:rPr sz="28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三个方面对白鹅进行了具体的描写，细致生动地写出了白鹅</a:t>
            </a:r>
            <a:r>
              <a:rPr sz="28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高傲</a:t>
            </a:r>
            <a:r>
              <a:rPr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28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的特点，表达了作者对白鹅的</a:t>
            </a:r>
            <a:r>
              <a:rPr sz="28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喜爱</a:t>
            </a:r>
            <a:r>
              <a:rPr sz="28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之情</a:t>
            </a:r>
            <a:r>
              <a:rPr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</p:txBody>
      </p:sp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" y="570865"/>
            <a:ext cx="2056630" cy="57600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53390" y="628650"/>
            <a:ext cx="17418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主题归纳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720725"/>
            <a:ext cx="2056425" cy="5760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84835" y="778510"/>
            <a:ext cx="1624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ym typeface="+mn-ea"/>
              </a:rPr>
              <a:t>随堂练习</a:t>
            </a:r>
            <a:endParaRPr lang="zh-CN" altLang="en-US" sz="2400" b="1"/>
          </a:p>
        </p:txBody>
      </p:sp>
      <p:sp>
        <p:nvSpPr>
          <p:cNvPr id="2" name="文本框 1"/>
          <p:cNvSpPr txBox="1"/>
          <p:nvPr/>
        </p:nvSpPr>
        <p:spPr>
          <a:xfrm>
            <a:off x="584835" y="1472565"/>
            <a:ext cx="66154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/>
              <a:t>一、给加点的字选择正确的读音。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54100" y="1994535"/>
            <a:ext cx="7263130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拥抱（</a:t>
            </a:r>
            <a:r>
              <a:rPr lang="en-US" altLang="zh-CN" sz="2800">
                <a:latin typeface="方正姚体" panose="02010601030101010101" charset="-122"/>
                <a:ea typeface="方正姚体" panose="02010601030101010101" charset="-122"/>
                <a:cs typeface="微软雅黑" panose="020B0503020204020204" charset="-122"/>
              </a:rPr>
              <a:t>yōng</a:t>
            </a:r>
            <a:r>
              <a:rPr lang="zh-CN" altLang="en-US" sz="2800">
                <a:latin typeface="方正姚体" panose="02010601030101010101" charset="-122"/>
                <a:ea typeface="方正姚体" panose="02010601030101010101" charset="-122"/>
                <a:cs typeface="微软雅黑" panose="020B0503020204020204" charset="-122"/>
              </a:rPr>
              <a:t>  </a:t>
            </a:r>
            <a:r>
              <a:rPr lang="en-US" altLang="zh-CN" sz="2800">
                <a:latin typeface="方正姚体" panose="02010601030101010101" charset="-122"/>
                <a:ea typeface="方正姚体" panose="02010601030101010101" charset="-122"/>
                <a:cs typeface="微软雅黑" panose="020B0503020204020204" charset="-122"/>
              </a:rPr>
              <a:t>yǒng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    臭味（</a:t>
            </a:r>
            <a:r>
              <a:rPr lang="en-US" altLang="zh-CN" sz="2800">
                <a:latin typeface="方正姚体" panose="02010601030101010101" charset="-122"/>
                <a:ea typeface="方正姚体" panose="02010601030101010101" charset="-122"/>
                <a:cs typeface="微软雅黑" panose="020B0503020204020204" charset="-122"/>
              </a:rPr>
              <a:t>chòu  xìu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 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症状（</a:t>
            </a:r>
            <a:r>
              <a:rPr lang="en-US" altLang="zh-CN" sz="2800">
                <a:latin typeface="方正姚体" panose="02010601030101010101" charset="-122"/>
                <a:ea typeface="方正姚体" panose="02010601030101010101" charset="-122"/>
                <a:cs typeface="微软雅黑" panose="020B0503020204020204" charset="-122"/>
              </a:rPr>
              <a:t>zhēng  zhèng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 功率（</a:t>
            </a:r>
            <a:r>
              <a:rPr lang="en-US" altLang="zh-CN" sz="2800">
                <a:latin typeface="方正姚体" panose="02010601030101010101" charset="-122"/>
                <a:ea typeface="方正姚体" panose="02010601030101010101" charset="-122"/>
                <a:cs typeface="微软雅黑" panose="020B0503020204020204" charset="-122"/>
              </a:rPr>
              <a:t>shuài  lǜ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  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疾病（</a:t>
            </a:r>
            <a:r>
              <a:rPr lang="en-US" altLang="zh-CN" sz="2800">
                <a:latin typeface="方正姚体" panose="02010601030101010101" charset="-122"/>
                <a:ea typeface="方正姚体" panose="02010601030101010101" charset="-122"/>
                <a:cs typeface="微软雅黑" panose="020B0503020204020204" charset="-122"/>
              </a:rPr>
              <a:t>jí     jì 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）          细菌（</a:t>
            </a:r>
            <a:r>
              <a:rPr lang="en-US" altLang="zh-CN" sz="2800">
                <a:latin typeface="方正姚体" panose="02010601030101010101" charset="-122"/>
                <a:ea typeface="方正姚体" panose="02010601030101010101" charset="-122"/>
                <a:cs typeface="微软雅黑" panose="020B0503020204020204" charset="-122"/>
              </a:rPr>
              <a:t>jūn   qūn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36980" y="2506345"/>
            <a:ext cx="2971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62050" y="3200400"/>
            <a:ext cx="4699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162050" y="3810000"/>
            <a:ext cx="29718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</a:p>
        </p:txBody>
      </p:sp>
      <p:sp>
        <p:nvSpPr>
          <p:cNvPr id="8" name="文本框 7"/>
          <p:cNvSpPr txBox="1"/>
          <p:nvPr/>
        </p:nvSpPr>
        <p:spPr>
          <a:xfrm flipH="1">
            <a:off x="4964430" y="3845560"/>
            <a:ext cx="117665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</a:p>
        </p:txBody>
      </p:sp>
      <p:sp>
        <p:nvSpPr>
          <p:cNvPr id="9" name="文本框 8"/>
          <p:cNvSpPr txBox="1"/>
          <p:nvPr/>
        </p:nvSpPr>
        <p:spPr>
          <a:xfrm flipV="1">
            <a:off x="4556760" y="2578100"/>
            <a:ext cx="30289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892675" y="3200400"/>
            <a:ext cx="86868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407410" y="2946400"/>
            <a:ext cx="8426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285365" y="2301240"/>
            <a:ext cx="8426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077085" y="3568700"/>
            <a:ext cx="8426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776595" y="2278380"/>
            <a:ext cx="8426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369685" y="2923540"/>
            <a:ext cx="8426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666740" y="3597275"/>
            <a:ext cx="8426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29139" y="1498283"/>
            <a:ext cx="148971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sym typeface="+mn-ea"/>
              </a:rPr>
              <a:t>预防</a:t>
            </a:r>
            <a:endParaRPr lang="zh-CN" altLang="en-US" sz="2700"/>
          </a:p>
        </p:txBody>
      </p:sp>
      <p:sp>
        <p:nvSpPr>
          <p:cNvPr id="3" name="文本框 2"/>
          <p:cNvSpPr txBox="1"/>
          <p:nvPr/>
        </p:nvSpPr>
        <p:spPr>
          <a:xfrm>
            <a:off x="718661" y="2250281"/>
            <a:ext cx="1329214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7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sym typeface="+mn-ea"/>
              </a:rPr>
              <a:t>病灶</a:t>
            </a:r>
            <a:endParaRPr lang="zh-CN" altLang="en-US" sz="2700"/>
          </a:p>
        </p:txBody>
      </p:sp>
      <p:sp>
        <p:nvSpPr>
          <p:cNvPr id="13" name="文本框 12"/>
          <p:cNvSpPr txBox="1"/>
          <p:nvPr/>
        </p:nvSpPr>
        <p:spPr>
          <a:xfrm>
            <a:off x="729139" y="2949893"/>
            <a:ext cx="1585913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7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sym typeface="+mn-ea"/>
              </a:rPr>
              <a:t>特性</a:t>
            </a:r>
            <a:endParaRPr lang="zh-CN" altLang="en-US" sz="2700"/>
          </a:p>
        </p:txBody>
      </p:sp>
      <p:sp>
        <p:nvSpPr>
          <p:cNvPr id="15" name="文本框 14"/>
          <p:cNvSpPr txBox="1"/>
          <p:nvPr/>
        </p:nvSpPr>
        <p:spPr>
          <a:xfrm>
            <a:off x="4208780" y="1092200"/>
            <a:ext cx="5510530" cy="3340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220000"/>
              </a:lnSpc>
              <a:buClrTx/>
              <a:buSzTx/>
              <a:buFontTx/>
            </a:pPr>
            <a:r>
              <a:rPr lang="zh-CN" altLang="en-US" sz="2400" spc="-1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sym typeface="+mn-ea"/>
              </a:rPr>
              <a:t>用不上力量；没有能力或能力达不到。</a:t>
            </a:r>
            <a:endParaRPr lang="zh-CN" altLang="en-US" sz="2400"/>
          </a:p>
          <a:p>
            <a:pPr algn="l" fontAlgn="auto">
              <a:lnSpc>
                <a:spcPct val="220000"/>
              </a:lnSpc>
              <a:buClrTx/>
              <a:buSzTx/>
              <a:buFontTx/>
            </a:pPr>
            <a:r>
              <a:rPr lang="zh-CN" altLang="en-US" sz="24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sym typeface="+mn-ea"/>
              </a:rPr>
              <a:t>事先防备。</a:t>
            </a:r>
            <a:endParaRPr lang="zh-CN" altLang="en-US" sz="2400"/>
          </a:p>
          <a:p>
            <a:pPr algn="l" fontAlgn="auto">
              <a:lnSpc>
                <a:spcPct val="220000"/>
              </a:lnSpc>
              <a:buClrTx/>
              <a:buSzTx/>
              <a:buFontTx/>
            </a:pPr>
            <a:r>
              <a:rPr lang="zh-CN" altLang="en-US" sz="24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sym typeface="+mn-ea"/>
              </a:rPr>
              <a:t> 机体上发生病变的部分。</a:t>
            </a:r>
            <a:endParaRPr lang="zh-CN" altLang="en-US" sz="2400"/>
          </a:p>
          <a:p>
            <a:pPr algn="l" fontAlgn="auto">
              <a:lnSpc>
                <a:spcPct val="220000"/>
              </a:lnSpc>
              <a:buClrTx/>
              <a:buSzTx/>
              <a:buFontTx/>
            </a:pPr>
            <a:r>
              <a:rPr lang="zh-CN" altLang="en-US" sz="24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sym typeface="+mn-ea"/>
              </a:rPr>
              <a:t>某人或某事物所特有的性质。</a:t>
            </a:r>
            <a:endParaRPr lang="zh-CN" altLang="en-US" sz="2400"/>
          </a:p>
        </p:txBody>
      </p:sp>
      <p:sp>
        <p:nvSpPr>
          <p:cNvPr id="19" name="文本框 18"/>
          <p:cNvSpPr txBox="1"/>
          <p:nvPr/>
        </p:nvSpPr>
        <p:spPr>
          <a:xfrm>
            <a:off x="596741" y="3789045"/>
            <a:ext cx="2144078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700"/>
              <a:t> </a:t>
            </a:r>
            <a:r>
              <a:rPr lang="zh-CN" altLang="en-US" sz="27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sym typeface="+mn-ea"/>
              </a:rPr>
              <a:t>无能为力</a:t>
            </a:r>
            <a:endParaRPr lang="zh-CN" altLang="en-US" sz="2700"/>
          </a:p>
        </p:txBody>
      </p:sp>
      <p:cxnSp>
        <p:nvCxnSpPr>
          <p:cNvPr id="20" name="直接连接符 19"/>
          <p:cNvCxnSpPr/>
          <p:nvPr/>
        </p:nvCxnSpPr>
        <p:spPr>
          <a:xfrm>
            <a:off x="1467803" y="1753553"/>
            <a:ext cx="2892743" cy="7367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537335" y="2490311"/>
            <a:ext cx="2914650" cy="90106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478756" y="3225641"/>
            <a:ext cx="2909888" cy="83391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2120900" y="1707515"/>
            <a:ext cx="2162810" cy="22612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29139" y="669131"/>
            <a:ext cx="5059680" cy="5340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0" fontAlgn="auto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 sz="24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二、选择意思相对应的词语并连线。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869315" y="1156970"/>
            <a:ext cx="7208520" cy="49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15000"/>
              </a:lnSpc>
              <a:spcBef>
                <a:spcPts val="900"/>
              </a:spcBef>
            </a:pPr>
            <a:r>
              <a:rPr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朗读课文，体会语言的趣味。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170" y="1290955"/>
            <a:ext cx="296545" cy="302895"/>
          </a:xfrm>
          <a:prstGeom prst="rect">
            <a:avLst/>
          </a:prstGeom>
        </p:spPr>
      </p:pic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00" y="581025"/>
            <a:ext cx="2056425" cy="5760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86435" y="638810"/>
            <a:ext cx="1624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教材习题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91870" y="1722120"/>
            <a:ext cx="6963410" cy="31921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altLang="zh-CN" sz="24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   </a:t>
            </a:r>
            <a:r>
              <a:rPr lang="zh-CN" altLang="en-US" sz="24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因为附近的狗，都知道我们这位鹅老爷的脾气，每逢它吃饭的时候，狗就躲在篱边窥伺。</a:t>
            </a:r>
            <a:endParaRPr lang="zh-CN" altLang="en-US" sz="2400" b="1">
              <a:solidFill>
                <a:schemeClr val="tx1"/>
              </a:solidFill>
            </a:endParaRPr>
          </a:p>
          <a:p>
            <a:pPr fontAlgn="auto">
              <a:lnSpc>
                <a:spcPct val="140000"/>
              </a:lnSpc>
            </a:pPr>
            <a:r>
              <a:rPr lang="zh-CN" altLang="en-US" sz="2400" b="1">
                <a:solidFill>
                  <a:srgbClr val="0000FF"/>
                </a:solidFill>
              </a:rPr>
              <a:t>     体会：作者运用反语，把鹅称作“鹅老爷”，明贬暗褒，意在表现白鹅吃饭时的高傲劲儿，言语中流露出对 白鹅的喜爱之情。</a:t>
            </a:r>
          </a:p>
          <a:p>
            <a:pPr fontAlgn="auto">
              <a:lnSpc>
                <a:spcPct val="140000"/>
              </a:lnSpc>
            </a:pPr>
            <a:r>
              <a:rPr lang="zh-CN" altLang="en-US" sz="2400" b="1">
                <a:solidFill>
                  <a:srgbClr val="0000FF"/>
                </a:solidFill>
              </a:rPr>
              <a:t>     </a:t>
            </a:r>
            <a:r>
              <a:rPr lang="zh-CN" altLang="en-US" sz="2400" b="1">
                <a:solidFill>
                  <a:srgbClr val="FF0000"/>
                </a:solidFill>
              </a:rPr>
              <a:t>答案可参见前面</a:t>
            </a:r>
            <a:r>
              <a:rPr lang="en-US" altLang="zh-CN" sz="2400" b="1">
                <a:solidFill>
                  <a:srgbClr val="FF0000"/>
                </a:solidFill>
              </a:rPr>
              <a:t>ppt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680720" y="652145"/>
            <a:ext cx="7873365" cy="1341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15000"/>
              </a:lnSpc>
              <a:spcBef>
                <a:spcPts val="900"/>
              </a:spcBef>
            </a:pPr>
            <a:r>
              <a:rPr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课文里有许多表现鹅高傲的词语，如“引吭</a:t>
            </a:r>
            <a:r>
              <a:rPr 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</a:t>
            </a:r>
            <a:r>
              <a:rPr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叫”“傲然”“架子十足”。找一找，分类抄下来，再体会作者是如何把“高傲”写清楚的。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175" y="776605"/>
            <a:ext cx="296545" cy="3028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40105" y="2239010"/>
            <a:ext cx="720852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◇</a:t>
            </a:r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_GB2312" panose="02010609030101010101" charset="-122"/>
              </a:rPr>
              <a:t>叫声</a:t>
            </a:r>
            <a:r>
              <a:rPr lang="zh-CN" altLang="en-US" sz="2400" b="1">
                <a:solidFill>
                  <a:srgbClr val="0000FF"/>
                </a:solidFill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：</a:t>
            </a:r>
            <a:r>
              <a:rPr lang="zh-CN" altLang="en-US" sz="2400" b="1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仿宋_GB2312" panose="02010609030101010101" charset="-122"/>
              </a:rPr>
              <a:t>______ </a:t>
            </a:r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_GB2312" panose="02010609030101010101" charset="-122"/>
              </a:rPr>
              <a:t>步态</a:t>
            </a:r>
            <a:r>
              <a:rPr lang="zh-CN" altLang="en-US" sz="2400" b="1">
                <a:solidFill>
                  <a:srgbClr val="0000FF"/>
                </a:solidFill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：</a:t>
            </a:r>
            <a:r>
              <a:rPr lang="zh-CN" altLang="en-US" sz="2400" b="1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仿宋_GB2312" panose="02010609030101010101" charset="-122"/>
              </a:rPr>
              <a:t>______</a:t>
            </a:r>
            <a:r>
              <a:rPr lang="zh-CN" altLang="en-US" sz="2400" b="1">
                <a:solidFill>
                  <a:srgbClr val="0000FF"/>
                </a:solidFill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</a:t>
            </a:r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_GB2312" panose="02010609030101010101" charset="-122"/>
              </a:rPr>
              <a:t>吃相</a:t>
            </a:r>
            <a:r>
              <a:rPr lang="zh-CN" altLang="en-US" sz="2400" b="1">
                <a:solidFill>
                  <a:srgbClr val="0000FF"/>
                </a:solidFill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：</a:t>
            </a:r>
            <a:r>
              <a:rPr lang="zh-CN" altLang="en-US" sz="2400" b="1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仿宋_GB2312" panose="02010609030101010101" charset="-122"/>
              </a:rPr>
              <a:t>______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叫声：严肃郑重、厉声呵斥、厉声叫嚣、引吭大叫。 步态：傲慢、从容、大模大样。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吃相：三眼一板、一丝不苟、从容不迫、架子十足。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4505" y="720725"/>
            <a:ext cx="8134985" cy="4078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作者分别从叫声、步态、吃相三方面具体描写了白鹅高傲的特点。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（</a:t>
            </a: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）写叫声时，用狗的“狂吠”与鹅的 “引吭大叫”对比，突出鹅叫声大和 严厉的特点。 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（2）写步态时，用鸭的“步调急速” “局促不安”对比，显出鹅“步调从 容”“大模大样”的高傲姿态。 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（3）写吃相时，用狗的“窥伺”“立刻 逃往篱边，蹲着静候”对比，彰显鹅 的老爷派头。 这些鲜明的对比，形象生动地表现 出鹅的高傲。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680720" y="508635"/>
            <a:ext cx="7873365" cy="49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15000"/>
              </a:lnSpc>
              <a:spcBef>
                <a:spcPts val="900"/>
              </a:spcBef>
            </a:pPr>
            <a:r>
              <a:rPr sz="2400" dirty="0">
                <a:latin typeface="微软雅黑" panose="020B0503020204020204" charset="-122"/>
                <a:ea typeface="微软雅黑" panose="020B0503020204020204" charset="-122"/>
                <a:cs typeface="楷体" panose="02010609060101010101" charset="-122"/>
              </a:rPr>
              <a:t>读句子，回答括号里的问题。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175" y="633095"/>
            <a:ext cx="296545" cy="3028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84200" y="857885"/>
            <a:ext cx="7208520" cy="570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◇答案参见前面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ppt</a:t>
            </a:r>
          </a:p>
        </p:txBody>
      </p:sp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680720" y="1381125"/>
            <a:ext cx="7357110" cy="1341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15000"/>
              </a:lnSpc>
              <a:spcBef>
                <a:spcPts val="900"/>
              </a:spcBef>
            </a:pPr>
            <a:r>
              <a:rPr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读一读“阅读链接”，和课文《白鹅》比一 比，说说两位作家笔下的鹅有什么共同点，再体会两篇文章表达上的相似之处。</a:t>
            </a:r>
          </a:p>
        </p:txBody>
      </p:sp>
      <p:pic>
        <p:nvPicPr>
          <p:cNvPr id="5" name="图片 4" descr="图标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540" y="1428750"/>
            <a:ext cx="297180" cy="30289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80085" y="2651125"/>
            <a:ext cx="7874000" cy="2213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15000"/>
              </a:lnSpc>
            </a:pPr>
            <a:r>
              <a:rPr 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两位作家笔下鹅的共同点是高傲。</a:t>
            </a:r>
          </a:p>
          <a:p>
            <a:pPr fontAlgn="auto">
              <a:lnSpc>
                <a:spcPct val="115000"/>
              </a:lnSpc>
            </a:pPr>
            <a:r>
              <a:rPr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两篇文章在表达上的相似之处表现在：</a:t>
            </a:r>
            <a:r>
              <a:rPr 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在结构上，都是先介绍鹅的特点，再列举事例具体描写。</a:t>
            </a:r>
            <a:r>
              <a:rPr 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在描写方法上，两篇课文都运用了拟人、比喻的修辞手法。③都善于用反语来表达对鹅的喜爱之情。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2" grpId="0"/>
      <p:bldP spid="4" grpId="0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45" y="582295"/>
            <a:ext cx="2056425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10870" y="640080"/>
            <a:ext cx="1562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拓展空间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276475" y="1158240"/>
            <a:ext cx="428498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★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描写鹅的诗句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62000" y="2124710"/>
            <a:ext cx="741616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◆</a:t>
            </a:r>
            <a:r>
              <a:rPr lang="zh-CN" altLang="en-US" sz="240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</a:t>
            </a: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鹅湖山下稻粱肥，豚栅鸡栖半掩扉。</a:t>
            </a:r>
          </a:p>
          <a:p>
            <a:pPr indent="0" algn="r" fontAlgn="auto"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                          </a:t>
            </a:r>
            <a:r>
              <a:rPr lang="en-US" altLang="zh-CN" sz="2400" b="1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楷体_GB2312" panose="02010609030101010101" charset="-122"/>
                <a:sym typeface="+mn-ea"/>
              </a:rPr>
              <a:t>——</a:t>
            </a: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王驾《社日》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◆ </a:t>
            </a: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鹅鸭不知春去尽，争随流水趁桃花。 </a:t>
            </a:r>
          </a:p>
          <a:p>
            <a:pPr indent="0" algn="r" fontAlgn="auto"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                              </a:t>
            </a:r>
            <a:r>
              <a:rPr lang="en-US" altLang="zh-CN" sz="2400" b="1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楷体_GB2312" panose="02010609030101010101" charset="-122"/>
                <a:sym typeface="+mn-ea"/>
              </a:rPr>
              <a:t>——</a:t>
            </a: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晁冲之《春日》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05" y="560070"/>
            <a:ext cx="1756410" cy="5930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45465" y="608330"/>
            <a:ext cx="14389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/>
              <a:t>作者简介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44805" y="1496060"/>
            <a:ext cx="8555990" cy="2820035"/>
            <a:chOff x="695" y="2211"/>
            <a:chExt cx="13692" cy="5297"/>
          </a:xfrm>
        </p:grpSpPr>
        <p:sp>
          <p:nvSpPr>
            <p:cNvPr id="11" name="矩形 10"/>
            <p:cNvSpPr/>
            <p:nvPr/>
          </p:nvSpPr>
          <p:spPr>
            <a:xfrm>
              <a:off x="695" y="2211"/>
              <a:ext cx="13692" cy="5297"/>
            </a:xfrm>
            <a:prstGeom prst="rect">
              <a:avLst/>
            </a:prstGeom>
            <a:solidFill>
              <a:schemeClr val="bg2">
                <a:alpha val="37000"/>
              </a:schemeClr>
            </a:solidFill>
            <a:ln w="28575" cmpd="dbl">
              <a:solidFill>
                <a:schemeClr val="bg2">
                  <a:alpha val="46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042" y="2497"/>
              <a:ext cx="12620" cy="4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zh-CN" altLang="en-US" sz="2800" b="1" dirty="0">
                  <a:solidFill>
                    <a:srgbClr val="FF0000"/>
                  </a:solidFill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  <a:sym typeface="+mn-ea"/>
                </a:rPr>
                <a:t>丰子恺 </a:t>
              </a:r>
              <a:r>
                <a:rPr lang="zh-CN" altLang="en-US" sz="3200" b="1" dirty="0"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  <a:sym typeface="+mn-ea"/>
                </a:rPr>
                <a:t> </a:t>
              </a:r>
              <a:r>
                <a:rPr sz="2400" b="1" dirty="0"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  <a:sym typeface="+mn-ea"/>
                </a:rPr>
                <a:t>中国现代</a:t>
              </a:r>
              <a:r>
                <a:rPr sz="2400" b="1" dirty="0">
                  <a:solidFill>
                    <a:srgbClr val="FF0000"/>
                  </a:solidFill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  <a:sym typeface="+mn-ea"/>
                </a:rPr>
                <a:t>画家、散文家</a:t>
              </a:r>
              <a:r>
                <a:rPr sz="2400" b="1" dirty="0"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  <a:sym typeface="+mn-ea"/>
                </a:rPr>
                <a:t>、美术教育家、音乐教育家、漫画家、书法家和翻译家，以</a:t>
              </a:r>
              <a:r>
                <a:rPr sz="2400" b="1" dirty="0">
                  <a:solidFill>
                    <a:srgbClr val="FF0000"/>
                  </a:solidFill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  <a:sym typeface="+mn-ea"/>
                </a:rPr>
                <a:t>中西融合画法创作漫画以及散文而著名</a:t>
              </a:r>
              <a:r>
                <a:rPr sz="2400" b="1" dirty="0"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  <a:sym typeface="+mn-ea"/>
                </a:rPr>
                <a:t>。代表作品有《缘缘堂随笔》《</a:t>
              </a:r>
              <a:r>
                <a:rPr sz="2400" b="1" dirty="0" err="1"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  <a:sym typeface="+mn-ea"/>
                </a:rPr>
                <a:t>缘缘堂再笔</a:t>
              </a:r>
              <a:r>
                <a:rPr sz="2400" b="1" dirty="0"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  <a:sym typeface="+mn-ea"/>
                </a:rPr>
                <a:t>》《</a:t>
              </a:r>
              <a:r>
                <a:rPr sz="2400" b="1" dirty="0" err="1"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  <a:sym typeface="+mn-ea"/>
                </a:rPr>
                <a:t>画中有诗</a:t>
              </a:r>
              <a:r>
                <a:rPr sz="2400" b="1" dirty="0"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  <a:sym typeface="+mn-ea"/>
                </a:rPr>
                <a:t>》《</a:t>
              </a:r>
              <a:r>
                <a:rPr sz="2400" b="1" dirty="0" err="1"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  <a:sym typeface="+mn-ea"/>
                </a:rPr>
                <a:t>活着本来单纯</a:t>
              </a:r>
              <a:r>
                <a:rPr sz="2400" b="1" dirty="0"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  <a:sym typeface="+mn-ea"/>
                </a:rPr>
                <a:t>》《</a:t>
              </a:r>
              <a:r>
                <a:rPr sz="2400" b="1" dirty="0" err="1"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  <a:sym typeface="+mn-ea"/>
                </a:rPr>
                <a:t>无用之美》等</a:t>
              </a:r>
              <a:r>
                <a:rPr sz="2400" b="1" dirty="0"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  <a:sym typeface="+mn-ea"/>
                </a:rPr>
                <a:t>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79780" y="1022985"/>
            <a:ext cx="741616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◆</a:t>
            </a:r>
            <a:r>
              <a:rPr lang="zh-CN" altLang="en-US" sz="240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</a:t>
            </a: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吠犬鸣鸡村远近，乳鹅新鸭岸东西。 </a:t>
            </a:r>
          </a:p>
          <a:p>
            <a:pPr indent="0" algn="r" fontAlgn="auto"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             </a:t>
            </a:r>
            <a:r>
              <a:rPr lang="zh-CN" altLang="en-US" sz="2400" b="1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楷体_GB2312" panose="02010609030101010101" charset="-122"/>
                <a:sym typeface="+mn-ea"/>
              </a:rPr>
              <a:t>——</a:t>
            </a: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查慎行《自湘东驿遵陆至芦溪》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◆ </a:t>
            </a: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山阴道士如相见，应写黄庭换白鹅。 </a:t>
            </a:r>
          </a:p>
          <a:p>
            <a:pPr indent="0" algn="r" fontAlgn="auto"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                     </a:t>
            </a:r>
            <a:r>
              <a:rPr lang="zh-CN" altLang="en-US" sz="2400" b="1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楷体_GB2312" panose="02010609030101010101" charset="-122"/>
                <a:sym typeface="+mn-ea"/>
              </a:rPr>
              <a:t>——</a:t>
            </a: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李白《送贺宾客归越》</a:t>
            </a:r>
          </a:p>
          <a:p>
            <a:pPr indent="0" fontAlgn="auto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◆</a:t>
            </a: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鹅乳养雏遗在水，鱼心想子变成鳞。</a:t>
            </a:r>
          </a:p>
          <a:p>
            <a:pPr indent="0" algn="r" fontAlgn="auto"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                   </a:t>
            </a:r>
            <a:r>
              <a:rPr lang="zh-CN" altLang="en-US" sz="2400" b="1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楷体_GB2312" panose="02010609030101010101" charset="-122"/>
                <a:sym typeface="+mn-ea"/>
              </a:rPr>
              <a:t>——</a:t>
            </a:r>
            <a:r>
              <a:rPr lang="zh-CN" altLang="en-US" sz="2400" b="1">
                <a:solidFill>
                  <a:srgbClr val="00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白居易《禽虫十二章》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58825" y="1483360"/>
            <a:ext cx="7326630" cy="26511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514350" indent="-514350" eaLnBrk="1" hangingPunct="1">
              <a:lnSpc>
                <a:spcPct val="130000"/>
              </a:lnSpc>
              <a:buFont typeface="Times New Roman" panose="02020603050405020304" pitchFamily="18" charset="0"/>
              <a:buAutoNum type="arabicPeriod"/>
            </a:pP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熟读课文，会认会写课文中的生字词，体会作者对白鹅的喜爱之情。</a:t>
            </a:r>
          </a:p>
          <a:p>
            <a:pPr marL="514350" indent="-514350" eaLnBrk="1" hangingPunct="1">
              <a:lnSpc>
                <a:spcPct val="130000"/>
              </a:lnSpc>
              <a:buFont typeface="Times New Roman" panose="02020603050405020304" pitchFamily="18" charset="0"/>
              <a:buAutoNum type="arabicPeriod"/>
            </a:pP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课下认真体会反语的修辞手法，并尝试写一篇小作文。</a:t>
            </a:r>
          </a:p>
        </p:txBody>
      </p:sp>
      <p:grpSp>
        <p:nvGrpSpPr>
          <p:cNvPr id="55298" name="组合 2"/>
          <p:cNvGrpSpPr/>
          <p:nvPr/>
        </p:nvGrpSpPr>
        <p:grpSpPr>
          <a:xfrm>
            <a:off x="758508" y="729298"/>
            <a:ext cx="2565400" cy="645160"/>
            <a:chOff x="1357529" y="484071"/>
            <a:chExt cx="2564666" cy="645160"/>
          </a:xfrm>
        </p:grpSpPr>
        <p:sp>
          <p:nvSpPr>
            <p:cNvPr id="6" name="AutoShape 59"/>
            <p:cNvSpPr/>
            <p:nvPr/>
          </p:nvSpPr>
          <p:spPr bwMode="auto">
            <a:xfrm>
              <a:off x="1357529" y="596783"/>
              <a:ext cx="360259" cy="35877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cs typeface="+mn-cs"/>
                <a:sym typeface="Gill Sans" charset="0"/>
              </a:endParaRPr>
            </a:p>
          </p:txBody>
        </p:sp>
        <p:sp>
          <p:nvSpPr>
            <p:cNvPr id="47109" name="文本框 36"/>
            <p:cNvSpPr txBox="1">
              <a:spLocks noChangeArrowheads="1"/>
            </p:cNvSpPr>
            <p:nvPr/>
          </p:nvSpPr>
          <p:spPr bwMode="auto">
            <a:xfrm>
              <a:off x="1717891" y="484071"/>
              <a:ext cx="2204304" cy="645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solidFill>
                    <a:schemeClr val="tx1"/>
                  </a:solidFill>
                  <a:effectLst/>
                  <a:uLnTx/>
                  <a:uFillTx/>
                  <a:latin typeface="黑体" panose="02010600030101010101" pitchFamily="2" charset="-122"/>
                  <a:ea typeface="黑体" panose="02010600030101010101" pitchFamily="2" charset="-122"/>
                  <a:cs typeface="+mn-cs"/>
                </a:rPr>
                <a:t>课后作业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320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05" y="560070"/>
            <a:ext cx="1724660" cy="5822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45465" y="608330"/>
            <a:ext cx="1542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/>
              <a:t>整体感知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69620" y="1586865"/>
            <a:ext cx="7776210" cy="1666240"/>
          </a:xfrm>
          <a:prstGeom prst="rect">
            <a:avLst/>
          </a:prstGeom>
          <a:solidFill>
            <a:srgbClr val="FFE1CC">
              <a:alpha val="5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66725" indent="-466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66725" marR="0" lvl="0" indent="-466725" algn="l" defTabSz="914400" rtl="0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anose="02020603050405020304" pitchFamily="18" charset="0"/>
              <a:buAutoNum type="arabicPeriod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自由阅读课文，圈出本课生字、生词。</a:t>
            </a:r>
          </a:p>
          <a:p>
            <a:pPr marL="466725" marR="0" lvl="0" indent="-466725" algn="l" defTabSz="914400" rtl="0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anose="02020603050405020304" pitchFamily="18" charset="0"/>
              <a:buAutoNum type="arabicPeriod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说说你了解的白鹅是什么样子的？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60" y="131445"/>
            <a:ext cx="1814195" cy="5632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54965" y="182880"/>
            <a:ext cx="19037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+mj-ea"/>
                <a:ea typeface="+mj-ea"/>
                <a:sym typeface="+mn-ea"/>
              </a:rPr>
              <a:t> </a:t>
            </a:r>
            <a:r>
              <a:rPr lang="zh-CN" altLang="en-US" sz="2400" b="1">
                <a:latin typeface="+mj-ea"/>
                <a:ea typeface="+mj-ea"/>
                <a:sym typeface="+mn-ea"/>
              </a:rPr>
              <a:t>字词学习</a:t>
            </a:r>
            <a:endParaRPr lang="zh-CN" altLang="en-US" sz="2400"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1450" y="1638935"/>
            <a:ext cx="9129395" cy="25533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50000"/>
              </a:lnSpc>
            </a:pPr>
            <a:r>
              <a:rPr lang="en-US" altLang="zh-CN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</a:t>
            </a:r>
            <a:r>
              <a:rPr lang="zh-CN" altLang="en-US" sz="32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郑</a:t>
            </a:r>
            <a:r>
              <a:rPr lang="zh-CN" altLang="en-US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重其事   </a:t>
            </a:r>
            <a:r>
              <a:rPr lang="zh-CN" altLang="en-US" sz="32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看</a:t>
            </a:r>
            <a:r>
              <a:rPr lang="zh-CN" altLang="en-US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守   </a:t>
            </a:r>
            <a:r>
              <a:rPr lang="zh-CN" altLang="en-US" sz="32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嚣</a:t>
            </a:r>
            <a:r>
              <a:rPr lang="zh-CN" altLang="en-US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张  狂</a:t>
            </a:r>
            <a:r>
              <a:rPr lang="zh-CN" altLang="en-US" sz="32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吠</a:t>
            </a:r>
            <a:r>
              <a:rPr lang="zh-CN" altLang="en-US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  急</a:t>
            </a:r>
            <a:r>
              <a:rPr lang="zh-CN" altLang="en-US" sz="32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促</a:t>
            </a:r>
            <a:r>
              <a:rPr lang="zh-CN" altLang="en-US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 </a:t>
            </a:r>
          </a:p>
          <a:p>
            <a:pPr fontAlgn="auto">
              <a:lnSpc>
                <a:spcPct val="250000"/>
              </a:lnSpc>
            </a:pPr>
            <a:r>
              <a:rPr lang="zh-CN" altLang="en-US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</a:t>
            </a:r>
            <a:r>
              <a:rPr lang="zh-CN" altLang="en-US" sz="32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颇</a:t>
            </a:r>
            <a:r>
              <a:rPr lang="zh-CN" altLang="en-US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久   </a:t>
            </a:r>
            <a:r>
              <a:rPr lang="zh-CN" altLang="en-US" sz="32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奢侈 </a:t>
            </a:r>
            <a:r>
              <a:rPr lang="zh-CN" altLang="en-US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  </a:t>
            </a:r>
            <a:r>
              <a:rPr lang="zh-CN" altLang="en-US" sz="32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苟</a:t>
            </a:r>
            <a:r>
              <a:rPr lang="zh-CN" altLang="en-US" sz="32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安</a:t>
            </a:r>
            <a:r>
              <a:rPr lang="zh-CN" altLang="en-US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 </a:t>
            </a:r>
            <a:r>
              <a:rPr lang="zh-CN" altLang="en-US" sz="32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侍</a:t>
            </a:r>
            <a:r>
              <a:rPr lang="zh-CN" altLang="en-US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候    </a:t>
            </a:r>
            <a:r>
              <a:rPr lang="zh-CN" altLang="en-US" sz="32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窥伺</a:t>
            </a:r>
            <a:r>
              <a:rPr lang="zh-CN" altLang="en-US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  </a:t>
            </a:r>
            <a:r>
              <a:rPr lang="zh-CN" altLang="en-US" sz="32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供</a:t>
            </a:r>
            <a:r>
              <a:rPr lang="zh-CN" altLang="en-US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养  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5725" y="1855470"/>
            <a:ext cx="1130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  zhèng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570480" y="1855470"/>
            <a:ext cx="7810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kān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010025" y="1855470"/>
            <a:ext cx="780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xiāo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582920" y="1855470"/>
            <a:ext cx="5778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 fèi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110095" y="1855470"/>
            <a:ext cx="636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cù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67995" y="3049905"/>
            <a:ext cx="12217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pō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800860" y="3129280"/>
            <a:ext cx="17595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shē chǐ </a:t>
            </a:r>
            <a:endParaRPr lang="zh-CN" altLang="en-US" sz="2400">
              <a:solidFill>
                <a:srgbClr val="0000FF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pic>
        <p:nvPicPr>
          <p:cNvPr id="15" name="图片 14" descr="我会认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767" y="866458"/>
            <a:ext cx="2009775" cy="5429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416935" y="3129280"/>
            <a:ext cx="12299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gǒu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604385" y="3129280"/>
            <a:ext cx="12795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shì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304280" y="3129280"/>
            <a:ext cx="1055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kuī  sì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746365" y="3049905"/>
            <a:ext cx="11487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gōng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3" grpId="0"/>
      <p:bldP spid="19" grpId="0"/>
      <p:bldP spid="6" grpId="0"/>
      <p:bldP spid="7" grpId="0"/>
      <p:bldP spid="8" grpId="0"/>
      <p:bldP spid="9" grpId="0"/>
      <p:bldP spid="11" grpId="0"/>
      <p:bldP spid="12" grpId="0"/>
      <p:bldP spid="2" grpId="0"/>
      <p:bldP spid="2" grpId="1"/>
      <p:bldP spid="20" grpId="0"/>
      <p:bldP spid="20" grpId="1"/>
      <p:bldP spid="21" grpId="0"/>
      <p:bldP spid="21" grpId="1"/>
      <p:bldP spid="14" grpId="0"/>
      <p:bldP spid="1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组合 1"/>
          <p:cNvGrpSpPr/>
          <p:nvPr/>
        </p:nvGrpSpPr>
        <p:grpSpPr>
          <a:xfrm>
            <a:off x="792749" y="1797526"/>
            <a:ext cx="846345" cy="854552"/>
            <a:chOff x="916303" y="1559224"/>
            <a:chExt cx="847005" cy="855314"/>
          </a:xfrm>
        </p:grpSpPr>
        <p:grpSp>
          <p:nvGrpSpPr>
            <p:cNvPr id="13403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13405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13406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13407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13404" name="文本框 64"/>
            <p:cNvSpPr txBox="1"/>
            <p:nvPr/>
          </p:nvSpPr>
          <p:spPr>
            <a:xfrm>
              <a:off x="916303" y="1559224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吠</a:t>
              </a:r>
            </a:p>
          </p:txBody>
        </p:sp>
      </p:grpSp>
      <p:grpSp>
        <p:nvGrpSpPr>
          <p:cNvPr id="4" name="组合 1"/>
          <p:cNvGrpSpPr/>
          <p:nvPr/>
        </p:nvGrpSpPr>
        <p:grpSpPr>
          <a:xfrm>
            <a:off x="1901825" y="1797526"/>
            <a:ext cx="885825" cy="854075"/>
            <a:chOff x="916352" y="1559701"/>
            <a:chExt cx="886516" cy="854837"/>
          </a:xfrm>
        </p:grpSpPr>
        <p:grpSp>
          <p:nvGrpSpPr>
            <p:cNvPr id="5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6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7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8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9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促</a:t>
              </a:r>
            </a:p>
          </p:txBody>
        </p:sp>
      </p:grpSp>
      <p:grpSp>
        <p:nvGrpSpPr>
          <p:cNvPr id="10" name="组合 1"/>
          <p:cNvGrpSpPr/>
          <p:nvPr/>
        </p:nvGrpSpPr>
        <p:grpSpPr>
          <a:xfrm>
            <a:off x="7439184" y="1804670"/>
            <a:ext cx="885825" cy="854075"/>
            <a:chOff x="916352" y="1559701"/>
            <a:chExt cx="886516" cy="854837"/>
          </a:xfrm>
        </p:grpSpPr>
        <p:grpSp>
          <p:nvGrpSpPr>
            <p:cNvPr id="11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12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13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14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15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侍</a:t>
              </a:r>
            </a:p>
          </p:txBody>
        </p:sp>
      </p:grpSp>
      <p:grpSp>
        <p:nvGrpSpPr>
          <p:cNvPr id="16" name="组合 1"/>
          <p:cNvGrpSpPr/>
          <p:nvPr/>
        </p:nvGrpSpPr>
        <p:grpSpPr>
          <a:xfrm>
            <a:off x="3096578" y="1808480"/>
            <a:ext cx="885825" cy="854075"/>
            <a:chOff x="916352" y="1559701"/>
            <a:chExt cx="886516" cy="854837"/>
          </a:xfrm>
        </p:grpSpPr>
        <p:grpSp>
          <p:nvGrpSpPr>
            <p:cNvPr id="17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18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19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20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21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颇</a:t>
              </a:r>
            </a:p>
          </p:txBody>
        </p:sp>
      </p:grpSp>
      <p:grpSp>
        <p:nvGrpSpPr>
          <p:cNvPr id="22" name="组合 1"/>
          <p:cNvGrpSpPr/>
          <p:nvPr/>
        </p:nvGrpSpPr>
        <p:grpSpPr>
          <a:xfrm>
            <a:off x="6380639" y="1787525"/>
            <a:ext cx="885825" cy="854075"/>
            <a:chOff x="916352" y="1559701"/>
            <a:chExt cx="886516" cy="854837"/>
          </a:xfrm>
        </p:grpSpPr>
        <p:grpSp>
          <p:nvGrpSpPr>
            <p:cNvPr id="23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24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25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26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27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譬</a:t>
              </a:r>
            </a:p>
          </p:txBody>
        </p:sp>
      </p:grpSp>
      <p:grpSp>
        <p:nvGrpSpPr>
          <p:cNvPr id="28" name="组合 1"/>
          <p:cNvGrpSpPr/>
          <p:nvPr/>
        </p:nvGrpSpPr>
        <p:grpSpPr>
          <a:xfrm>
            <a:off x="4234022" y="1808480"/>
            <a:ext cx="885825" cy="854075"/>
            <a:chOff x="916352" y="1559701"/>
            <a:chExt cx="886516" cy="854837"/>
          </a:xfrm>
        </p:grpSpPr>
        <p:grpSp>
          <p:nvGrpSpPr>
            <p:cNvPr id="30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31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32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33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34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剧</a:t>
              </a:r>
            </a:p>
          </p:txBody>
        </p:sp>
      </p:grpSp>
      <p:grpSp>
        <p:nvGrpSpPr>
          <p:cNvPr id="35" name="组合 1"/>
          <p:cNvGrpSpPr/>
          <p:nvPr/>
        </p:nvGrpSpPr>
        <p:grpSpPr>
          <a:xfrm>
            <a:off x="5321935" y="1808480"/>
            <a:ext cx="885825" cy="854075"/>
            <a:chOff x="916352" y="1559701"/>
            <a:chExt cx="886516" cy="854837"/>
          </a:xfrm>
        </p:grpSpPr>
        <p:grpSp>
          <p:nvGrpSpPr>
            <p:cNvPr id="36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37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38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39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40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苟</a:t>
              </a:r>
            </a:p>
          </p:txBody>
        </p:sp>
      </p:grpSp>
      <p:grpSp>
        <p:nvGrpSpPr>
          <p:cNvPr id="47" name="组合 1"/>
          <p:cNvGrpSpPr/>
          <p:nvPr/>
        </p:nvGrpSpPr>
        <p:grpSpPr>
          <a:xfrm>
            <a:off x="1901507" y="2832417"/>
            <a:ext cx="885825" cy="854075"/>
            <a:chOff x="916352" y="1559701"/>
            <a:chExt cx="886516" cy="854837"/>
          </a:xfrm>
        </p:grpSpPr>
        <p:grpSp>
          <p:nvGrpSpPr>
            <p:cNvPr id="48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49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50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51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52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附</a:t>
              </a:r>
            </a:p>
          </p:txBody>
        </p:sp>
      </p:grpSp>
      <p:grpSp>
        <p:nvGrpSpPr>
          <p:cNvPr id="53" name="组合 1"/>
          <p:cNvGrpSpPr/>
          <p:nvPr/>
        </p:nvGrpSpPr>
        <p:grpSpPr>
          <a:xfrm>
            <a:off x="802322" y="2843530"/>
            <a:ext cx="885825" cy="854075"/>
            <a:chOff x="916352" y="1559701"/>
            <a:chExt cx="886516" cy="854837"/>
          </a:xfrm>
        </p:grpSpPr>
        <p:grpSp>
          <p:nvGrpSpPr>
            <p:cNvPr id="54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55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56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57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58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馆</a:t>
              </a:r>
            </a:p>
          </p:txBody>
        </p:sp>
      </p:grpSp>
      <p:grpSp>
        <p:nvGrpSpPr>
          <p:cNvPr id="71" name="组合 1"/>
          <p:cNvGrpSpPr/>
          <p:nvPr/>
        </p:nvGrpSpPr>
        <p:grpSpPr>
          <a:xfrm>
            <a:off x="3057208" y="2847181"/>
            <a:ext cx="885825" cy="854075"/>
            <a:chOff x="916352" y="1559701"/>
            <a:chExt cx="886516" cy="854837"/>
          </a:xfrm>
        </p:grpSpPr>
        <p:grpSp>
          <p:nvGrpSpPr>
            <p:cNvPr id="72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73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74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75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76" name="文本框 64"/>
            <p:cNvSpPr txBox="1"/>
            <p:nvPr/>
          </p:nvSpPr>
          <p:spPr>
            <a:xfrm>
              <a:off x="955863" y="1559701"/>
              <a:ext cx="847005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脾</a:t>
              </a:r>
            </a:p>
          </p:txBody>
        </p:sp>
      </p:grpSp>
      <p:pic>
        <p:nvPicPr>
          <p:cNvPr id="104" name="图片 103" descr="H:\我会写1.png我会写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5930" y="610235"/>
            <a:ext cx="2465070" cy="665480"/>
          </a:xfrm>
          <a:prstGeom prst="rect">
            <a:avLst/>
          </a:prstGeom>
        </p:spPr>
      </p:pic>
      <p:grpSp>
        <p:nvGrpSpPr>
          <p:cNvPr id="63" name="组合 1"/>
          <p:cNvGrpSpPr/>
          <p:nvPr/>
        </p:nvGrpSpPr>
        <p:grpSpPr>
          <a:xfrm>
            <a:off x="4243865" y="2839086"/>
            <a:ext cx="835960" cy="854551"/>
            <a:chOff x="916352" y="1559225"/>
            <a:chExt cx="836612" cy="855313"/>
          </a:xfrm>
        </p:grpSpPr>
        <p:grpSp>
          <p:nvGrpSpPr>
            <p:cNvPr id="64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65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66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67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68" name="文本框 64"/>
            <p:cNvSpPr txBox="1"/>
            <p:nvPr/>
          </p:nvSpPr>
          <p:spPr>
            <a:xfrm>
              <a:off x="966396" y="1559225"/>
              <a:ext cx="777369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敏 </a:t>
              </a:r>
            </a:p>
          </p:txBody>
        </p:sp>
      </p:grpSp>
      <p:grpSp>
        <p:nvGrpSpPr>
          <p:cNvPr id="110" name="组合 1"/>
          <p:cNvGrpSpPr/>
          <p:nvPr/>
        </p:nvGrpSpPr>
        <p:grpSpPr>
          <a:xfrm>
            <a:off x="6380798" y="2828132"/>
            <a:ext cx="836769" cy="870267"/>
            <a:chOff x="916352" y="1543495"/>
            <a:chExt cx="837422" cy="871043"/>
          </a:xfrm>
        </p:grpSpPr>
        <p:grpSp>
          <p:nvGrpSpPr>
            <p:cNvPr id="111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112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113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114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115" name="文本框 64"/>
            <p:cNvSpPr txBox="1"/>
            <p:nvPr/>
          </p:nvSpPr>
          <p:spPr>
            <a:xfrm>
              <a:off x="976405" y="1543495"/>
              <a:ext cx="777369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昂 </a:t>
              </a:r>
            </a:p>
          </p:txBody>
        </p:sp>
      </p:grpSp>
      <p:grpSp>
        <p:nvGrpSpPr>
          <p:cNvPr id="122" name="组合 1"/>
          <p:cNvGrpSpPr/>
          <p:nvPr/>
        </p:nvGrpSpPr>
        <p:grpSpPr>
          <a:xfrm>
            <a:off x="5302092" y="2837181"/>
            <a:ext cx="835960" cy="854551"/>
            <a:chOff x="916352" y="1559225"/>
            <a:chExt cx="836612" cy="855313"/>
          </a:xfrm>
        </p:grpSpPr>
        <p:grpSp>
          <p:nvGrpSpPr>
            <p:cNvPr id="123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124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125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126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127" name="文本框 64"/>
            <p:cNvSpPr txBox="1"/>
            <p:nvPr/>
          </p:nvSpPr>
          <p:spPr>
            <a:xfrm>
              <a:off x="966396" y="1559225"/>
              <a:ext cx="777369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捷 </a:t>
              </a:r>
            </a:p>
          </p:txBody>
        </p:sp>
      </p:grpSp>
      <p:grpSp>
        <p:nvGrpSpPr>
          <p:cNvPr id="128" name="组合 1"/>
          <p:cNvGrpSpPr/>
          <p:nvPr/>
        </p:nvGrpSpPr>
        <p:grpSpPr>
          <a:xfrm>
            <a:off x="7428548" y="2824322"/>
            <a:ext cx="905828" cy="854551"/>
            <a:chOff x="916352" y="1559225"/>
            <a:chExt cx="906534" cy="855313"/>
          </a:xfrm>
        </p:grpSpPr>
        <p:grpSp>
          <p:nvGrpSpPr>
            <p:cNvPr id="129" name="组合 7"/>
            <p:cNvGrpSpPr/>
            <p:nvPr/>
          </p:nvGrpSpPr>
          <p:grpSpPr>
            <a:xfrm>
              <a:off x="916352" y="1563638"/>
              <a:ext cx="836612" cy="850900"/>
              <a:chOff x="2437" y="2032"/>
              <a:chExt cx="1244" cy="1264"/>
            </a:xfrm>
          </p:grpSpPr>
          <p:sp>
            <p:nvSpPr>
              <p:cNvPr id="130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cxnSp>
            <p:nvCxnSpPr>
              <p:cNvPr id="131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132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133" name="文本框 64"/>
            <p:cNvSpPr txBox="1"/>
            <p:nvPr/>
          </p:nvSpPr>
          <p:spPr>
            <a:xfrm>
              <a:off x="966397" y="1559225"/>
              <a:ext cx="856489" cy="83068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供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28" y="4178300"/>
            <a:ext cx="1368425" cy="373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0100" y="3738563"/>
            <a:ext cx="1368425" cy="373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9138" y="4624388"/>
            <a:ext cx="1368425" cy="373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4238" y="3913188"/>
            <a:ext cx="1366837" cy="373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7588" y="4719638"/>
            <a:ext cx="1368425" cy="373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1725" y="4070350"/>
            <a:ext cx="1368425" cy="373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3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70" y="3191192"/>
            <a:ext cx="1350962" cy="1230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4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2325" y="2757488"/>
            <a:ext cx="1349375" cy="1230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4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25" y="3667125"/>
            <a:ext cx="1349375" cy="1230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4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4238" y="2932113"/>
            <a:ext cx="1349375" cy="1230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4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5363" y="3743325"/>
            <a:ext cx="1349375" cy="1230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图片 4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9029" y="3123248"/>
            <a:ext cx="1350963" cy="12319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5" name="组合 24"/>
          <p:cNvGrpSpPr/>
          <p:nvPr/>
        </p:nvGrpSpPr>
        <p:grpSpPr>
          <a:xfrm>
            <a:off x="3792538" y="3375025"/>
            <a:ext cx="1198562" cy="1016000"/>
            <a:chOff x="3893443" y="3305815"/>
            <a:chExt cx="1198477" cy="1017128"/>
          </a:xfrm>
        </p:grpSpPr>
        <p:pic>
          <p:nvPicPr>
            <p:cNvPr id="26" name="图片 28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3443" y="3305815"/>
              <a:ext cx="1198477" cy="1017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8" name="矩形 50"/>
            <p:cNvSpPr/>
            <p:nvPr/>
          </p:nvSpPr>
          <p:spPr>
            <a:xfrm>
              <a:off x="4154487" y="3397214"/>
              <a:ext cx="693371" cy="7075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譬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322763" y="2533650"/>
            <a:ext cx="1198562" cy="1016000"/>
            <a:chOff x="4322501" y="2532905"/>
            <a:chExt cx="1198477" cy="1017128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22501" y="2532905"/>
              <a:ext cx="1198477" cy="1017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2" name="矩形 51"/>
            <p:cNvSpPr/>
            <p:nvPr/>
          </p:nvSpPr>
          <p:spPr>
            <a:xfrm>
              <a:off x="4558537" y="2643760"/>
              <a:ext cx="693371" cy="7075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馆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05401" y="2533491"/>
            <a:ext cx="1198562" cy="1017588"/>
            <a:chOff x="5100014" y="2546802"/>
            <a:chExt cx="1198477" cy="1017128"/>
          </a:xfrm>
        </p:grpSpPr>
        <p:pic>
          <p:nvPicPr>
            <p:cNvPr id="35" name="图片 36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00014" y="2546802"/>
              <a:ext cx="1198477" cy="1017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7" name="矩形 52"/>
            <p:cNvSpPr/>
            <p:nvPr/>
          </p:nvSpPr>
          <p:spPr>
            <a:xfrm>
              <a:off x="5327607" y="2635760"/>
              <a:ext cx="693371" cy="7064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附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659438" y="3471863"/>
            <a:ext cx="1198562" cy="1017587"/>
            <a:chOff x="5659740" y="3472289"/>
            <a:chExt cx="1198477" cy="1017128"/>
          </a:xfrm>
        </p:grpSpPr>
        <p:pic>
          <p:nvPicPr>
            <p:cNvPr id="40" name="图片 3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59740" y="3472289"/>
              <a:ext cx="1198477" cy="1017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" name="矩形 53"/>
            <p:cNvSpPr/>
            <p:nvPr/>
          </p:nvSpPr>
          <p:spPr>
            <a:xfrm>
              <a:off x="5896424" y="3590720"/>
              <a:ext cx="693371" cy="7064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供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418263" y="3403600"/>
            <a:ext cx="1198562" cy="1017588"/>
            <a:chOff x="6418654" y="3403801"/>
            <a:chExt cx="1198477" cy="1017128"/>
          </a:xfrm>
        </p:grpSpPr>
        <p:pic>
          <p:nvPicPr>
            <p:cNvPr id="44" name="图片 3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18654" y="3403801"/>
              <a:ext cx="1198477" cy="1017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" name="矩形 54"/>
            <p:cNvSpPr/>
            <p:nvPr/>
          </p:nvSpPr>
          <p:spPr>
            <a:xfrm>
              <a:off x="6667922" y="3494117"/>
              <a:ext cx="693371" cy="7064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敏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040246" y="2607946"/>
            <a:ext cx="1198563" cy="1016000"/>
            <a:chOff x="7403309" y="2652907"/>
            <a:chExt cx="1198477" cy="1017128"/>
          </a:xfrm>
        </p:grpSpPr>
        <p:pic>
          <p:nvPicPr>
            <p:cNvPr id="49" name="图片 3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03309" y="2652907"/>
              <a:ext cx="1198477" cy="1017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0" name="矩形 59"/>
            <p:cNvSpPr/>
            <p:nvPr/>
          </p:nvSpPr>
          <p:spPr>
            <a:xfrm>
              <a:off x="7588751" y="2788072"/>
              <a:ext cx="693370" cy="7075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捷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987675" y="3363913"/>
            <a:ext cx="1198563" cy="1017587"/>
            <a:chOff x="3052212" y="3309444"/>
            <a:chExt cx="1198477" cy="1017128"/>
          </a:xfrm>
        </p:grpSpPr>
        <p:pic>
          <p:nvPicPr>
            <p:cNvPr id="52" name="图片 2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52212" y="3309444"/>
              <a:ext cx="1198477" cy="1017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" name="矩形 61"/>
            <p:cNvSpPr/>
            <p:nvPr/>
          </p:nvSpPr>
          <p:spPr>
            <a:xfrm>
              <a:off x="3312311" y="3410783"/>
              <a:ext cx="693370" cy="7064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侍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901781" y="2635092"/>
            <a:ext cx="1198563" cy="1016000"/>
            <a:chOff x="7821426" y="2604752"/>
            <a:chExt cx="1198477" cy="1017128"/>
          </a:xfrm>
        </p:grpSpPr>
        <p:pic>
          <p:nvPicPr>
            <p:cNvPr id="3" name="图片 3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1426" y="2604752"/>
              <a:ext cx="1198477" cy="1017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7" name="矩形 59"/>
            <p:cNvSpPr/>
            <p:nvPr/>
          </p:nvSpPr>
          <p:spPr>
            <a:xfrm>
              <a:off x="8091635" y="2727045"/>
              <a:ext cx="693370" cy="7075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昂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30396" y="2757488"/>
            <a:ext cx="1198563" cy="1016000"/>
            <a:chOff x="7821426" y="2604752"/>
            <a:chExt cx="1198477" cy="1017128"/>
          </a:xfrm>
        </p:grpSpPr>
        <p:pic>
          <p:nvPicPr>
            <p:cNvPr id="48" name="图片 3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1426" y="2604752"/>
              <a:ext cx="1198477" cy="1017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4" name="矩形 59"/>
            <p:cNvSpPr/>
            <p:nvPr/>
          </p:nvSpPr>
          <p:spPr>
            <a:xfrm>
              <a:off x="8091635" y="2727045"/>
              <a:ext cx="693370" cy="7075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促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659096" y="2150270"/>
            <a:ext cx="1198563" cy="1016000"/>
            <a:chOff x="7821426" y="2604752"/>
            <a:chExt cx="1198477" cy="1017128"/>
          </a:xfrm>
        </p:grpSpPr>
        <p:pic>
          <p:nvPicPr>
            <p:cNvPr id="59" name="图片 3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1426" y="2604752"/>
              <a:ext cx="1198477" cy="1017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0" name="矩形 59"/>
            <p:cNvSpPr/>
            <p:nvPr/>
          </p:nvSpPr>
          <p:spPr>
            <a:xfrm>
              <a:off x="8091635" y="2727045"/>
              <a:ext cx="693370" cy="7075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剧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396331" y="2107407"/>
            <a:ext cx="1198563" cy="1016000"/>
            <a:chOff x="7821426" y="2604752"/>
            <a:chExt cx="1198477" cy="1017128"/>
          </a:xfrm>
        </p:grpSpPr>
        <p:pic>
          <p:nvPicPr>
            <p:cNvPr id="62" name="图片 3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1426" y="2604752"/>
              <a:ext cx="1198477" cy="1017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3" name="矩形 59"/>
            <p:cNvSpPr/>
            <p:nvPr/>
          </p:nvSpPr>
          <p:spPr>
            <a:xfrm>
              <a:off x="8091635" y="2727045"/>
              <a:ext cx="693370" cy="7075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苟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-95409" y="2742725"/>
            <a:ext cx="1198563" cy="1016000"/>
            <a:chOff x="7821426" y="2604752"/>
            <a:chExt cx="1198477" cy="1017128"/>
          </a:xfrm>
        </p:grpSpPr>
        <p:pic>
          <p:nvPicPr>
            <p:cNvPr id="68" name="图片 3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1426" y="2604752"/>
              <a:ext cx="1198477" cy="1017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9" name="矩形 59"/>
            <p:cNvSpPr/>
            <p:nvPr/>
          </p:nvSpPr>
          <p:spPr>
            <a:xfrm>
              <a:off x="8091635" y="2727045"/>
              <a:ext cx="693370" cy="7075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吠</a:t>
              </a:r>
            </a:p>
          </p:txBody>
        </p:sp>
      </p:grpSp>
      <p:pic>
        <p:nvPicPr>
          <p:cNvPr id="70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8417" y="4600734"/>
            <a:ext cx="1368425" cy="373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" name="图片 4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344" y="3640931"/>
            <a:ext cx="1350963" cy="12319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9" name="组合 18"/>
          <p:cNvGrpSpPr/>
          <p:nvPr/>
        </p:nvGrpSpPr>
        <p:grpSpPr>
          <a:xfrm>
            <a:off x="1226503" y="3212147"/>
            <a:ext cx="1198562" cy="1017588"/>
            <a:chOff x="1763688" y="2355726"/>
            <a:chExt cx="1198477" cy="1017128"/>
          </a:xfrm>
        </p:grpSpPr>
        <p:pic>
          <p:nvPicPr>
            <p:cNvPr id="20" name="图片 2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63688" y="2355726"/>
              <a:ext cx="1198477" cy="1017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" name="矩形 47"/>
            <p:cNvSpPr/>
            <p:nvPr/>
          </p:nvSpPr>
          <p:spPr>
            <a:xfrm>
              <a:off x="1992942" y="2480214"/>
              <a:ext cx="693371" cy="7064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颇</a:t>
              </a:r>
            </a:p>
          </p:txBody>
        </p:sp>
      </p:grpSp>
      <p:pic>
        <p:nvPicPr>
          <p:cNvPr id="74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3" y="4251643"/>
            <a:ext cx="1368425" cy="373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5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63" y="4346893"/>
            <a:ext cx="1368425" cy="3730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9" name="组合 78"/>
          <p:cNvGrpSpPr/>
          <p:nvPr/>
        </p:nvGrpSpPr>
        <p:grpSpPr>
          <a:xfrm>
            <a:off x="5952173" y="2790190"/>
            <a:ext cx="1198563" cy="1017588"/>
            <a:chOff x="2476123" y="2355726"/>
            <a:chExt cx="1198477" cy="1017128"/>
          </a:xfrm>
        </p:grpSpPr>
        <p:pic>
          <p:nvPicPr>
            <p:cNvPr id="80" name="图片 2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76123" y="2355726"/>
              <a:ext cx="1198477" cy="10171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1" name="矩形 48"/>
            <p:cNvSpPr/>
            <p:nvPr/>
          </p:nvSpPr>
          <p:spPr>
            <a:xfrm>
              <a:off x="2733963" y="2471400"/>
              <a:ext cx="693370" cy="7064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4000" b="1" dirty="0">
                  <a:solidFill>
                    <a:srgbClr val="0000FF"/>
                  </a:solidFill>
                  <a:latin typeface="楷体" panose="02010609060101010101" charset="-122"/>
                  <a:ea typeface="楷体" panose="02010609060101010101" charset="-122"/>
                </a:rPr>
                <a:t>脾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23457E-7 L 0.06198 -0.356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-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04462 -0.5222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" y="-2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7284E-6 L -0.00156 -0.4932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-2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97531E-6 L -0.00555 -0.371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-1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83951E-6 L -0.0335 -0.3598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0" y="-18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5679E-6 L -0.03628 -0.52562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-2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82716E-6 L -0.10399 -0.51234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0" y="-2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3" dur="1000" fill="hold"/>
                                        <p:tgtEl>
                                          <p:spTgt spid="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000"/>
                            </p:stCondLst>
                            <p:childTnLst>
                              <p:par>
                                <p:cTn id="95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7284E-6 L -0.24479 -0.39383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0" y="-1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000"/>
                            </p:stCondLst>
                            <p:childTnLst>
                              <p:par>
                                <p:cTn id="109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7284E-6 L -0.24479 -0.39383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0" y="-1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1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000"/>
                            </p:stCondLst>
                            <p:childTnLst>
                              <p:par>
                                <p:cTn id="123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-0.000093 L 0.012969 -0.339074 " pathEditMode="relative" rAng="0" ptsTypes="">
                                      <p:cBhvr>
                                        <p:cTn id="13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-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5" dur="1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000"/>
                            </p:stCondLst>
                            <p:childTnLst>
                              <p:par>
                                <p:cTn id="137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-0.000093 L 0.059531 -0.406481 " pathEditMode="relative" rAng="0" ptsTypes="">
                                      <p:cBhvr>
                                        <p:cTn id="14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-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9" dur="1000" fill="hold"/>
                                        <p:tgtEl>
                                          <p:spTgt spid="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3000"/>
                            </p:stCondLst>
                            <p:childTnLst>
                              <p:par>
                                <p:cTn id="151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-0.000093 L -0.029323 -0.410648 " pathEditMode="relative" rAng="0" ptsTypes="">
                                      <p:cBhvr>
                                        <p:cTn id="160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-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000"/>
                            </p:stCondLst>
                            <p:childTnLst>
                              <p:par>
                                <p:cTn id="16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3" dur="1000" fill="hold"/>
                                        <p:tgtEl>
                                          <p:spTgt spid="6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3000"/>
                            </p:stCondLst>
                            <p:childTnLst>
                              <p:par>
                                <p:cTn id="165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-0.027222 L 0.047396 -0.350833 " pathEditMode="relative" rAng="0" ptsTypes="">
                                      <p:cBhvr>
                                        <p:cTn id="174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" y="-1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000"/>
                            </p:stCondLst>
                            <p:childTnLst>
                              <p:par>
                                <p:cTn id="17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7" dur="1000" fill="hold"/>
                                        <p:tgtEl>
                                          <p:spTgt spid="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3000"/>
                            </p:stCondLst>
                            <p:childTnLst>
                              <p:par>
                                <p:cTn id="179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23457E-7 L 0.05105 -0.35741 " pathEditMode="relative" rAng="0" ptsTypes="AA">
                                      <p:cBhvr>
                                        <p:cTn id="188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0" y="-1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000"/>
                            </p:stCondLst>
                            <p:childTnLst>
                              <p:par>
                                <p:cTn id="19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1" dur="1000" fill="hold"/>
                                        <p:tgtEl>
                                          <p:spTgt spid="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3000"/>
                            </p:stCondLst>
                            <p:childTnLst>
                              <p:par>
                                <p:cTn id="193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词语表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205" y="563245"/>
            <a:ext cx="2488565" cy="67246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82650" y="1174591"/>
            <a:ext cx="7379494" cy="3636010"/>
          </a:xfrm>
          <a:prstGeom prst="rect">
            <a:avLst/>
          </a:prstGeom>
          <a:solidFill>
            <a:srgbClr val="FFFFFF">
              <a:alpha val="35000"/>
            </a:srgbClr>
          </a:solidFill>
        </p:spPr>
        <p:txBody>
          <a:bodyPr wrap="square" rtlCol="0" anchor="t">
            <a:spAutoFit/>
          </a:bodyPr>
          <a:lstStyle/>
          <a:p>
            <a:pPr fontAlgn="auto">
              <a:lnSpc>
                <a:spcPct val="180000"/>
              </a:lnSpc>
            </a:pPr>
            <a:r>
              <a:rPr lang="zh-CN" altLang="en-US" sz="32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即将  姿态  高傲  狂吠  局促  京剧</a:t>
            </a:r>
          </a:p>
          <a:p>
            <a:pPr fontAlgn="auto">
              <a:lnSpc>
                <a:spcPct val="180000"/>
              </a:lnSpc>
            </a:pPr>
            <a:r>
              <a:rPr lang="zh-CN" altLang="en-US" sz="32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譬如  侍候  饭馆  附近  脾气  敏捷</a:t>
            </a:r>
          </a:p>
          <a:p>
            <a:pPr fontAlgn="auto">
              <a:lnSpc>
                <a:spcPct val="180000"/>
              </a:lnSpc>
            </a:pPr>
            <a:r>
              <a:rPr lang="zh-CN" altLang="en-US" sz="32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昂首  供养  一丝不苟    空空如也      </a:t>
            </a:r>
          </a:p>
          <a:p>
            <a:pPr fontAlgn="auto">
              <a:lnSpc>
                <a:spcPct val="180000"/>
              </a:lnSpc>
            </a:pPr>
            <a:r>
              <a:rPr lang="zh-CN" altLang="en-US" sz="3200" b="1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扬长而去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dynamicNum"/>
  <p:tag name="KSO_WM_BEAUTIFY_FLAG" val="#wm#"/>
  <p:tag name="KSO_WM_UNIT_TYPE" val="ζ_h_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heme/theme1.xml><?xml version="1.0" encoding="utf-8"?>
<a:theme xmlns:a="http://schemas.openxmlformats.org/drawingml/2006/main" name="第一PPT模板网-WWW.1PPT.COM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1912</Words>
  <Application>Microsoft Office PowerPoint</Application>
  <PresentationFormat>全屏显示(16:9)</PresentationFormat>
  <Paragraphs>233</Paragraphs>
  <Slides>42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42</vt:i4>
      </vt:variant>
    </vt:vector>
  </HeadingPairs>
  <TitlesOfParts>
    <vt:vector size="59" baseType="lpstr">
      <vt:lpstr>Gill Sans</vt:lpstr>
      <vt:lpstr>Meiryo</vt:lpstr>
      <vt:lpstr>方正姚体</vt:lpstr>
      <vt:lpstr>仿宋_GB2312</vt:lpstr>
      <vt:lpstr>黑体</vt:lpstr>
      <vt:lpstr>楷体</vt:lpstr>
      <vt:lpstr>楷体_GB2312</vt:lpstr>
      <vt:lpstr>宋体</vt:lpstr>
      <vt:lpstr>宋体-PUA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518</cp:revision>
  <dcterms:created xsi:type="dcterms:W3CDTF">2016-03-25T01:23:00Z</dcterms:created>
  <dcterms:modified xsi:type="dcterms:W3CDTF">2021-09-21T00:40:26Z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