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30"/>
  </p:notesMasterIdLst>
  <p:handoutMasterIdLst>
    <p:handoutMasterId r:id="rId31"/>
  </p:handoutMasterIdLst>
  <p:sldIdLst>
    <p:sldId id="679" r:id="rId3"/>
    <p:sldId id="257" r:id="rId4"/>
    <p:sldId id="344" r:id="rId5"/>
    <p:sldId id="347" r:id="rId6"/>
    <p:sldId id="648" r:id="rId7"/>
    <p:sldId id="605" r:id="rId8"/>
    <p:sldId id="510" r:id="rId9"/>
    <p:sldId id="628" r:id="rId10"/>
    <p:sldId id="629" r:id="rId11"/>
    <p:sldId id="606" r:id="rId12"/>
    <p:sldId id="630" r:id="rId13"/>
    <p:sldId id="649" r:id="rId14"/>
    <p:sldId id="650" r:id="rId15"/>
    <p:sldId id="613" r:id="rId16"/>
    <p:sldId id="631" r:id="rId17"/>
    <p:sldId id="669" r:id="rId18"/>
    <p:sldId id="668" r:id="rId19"/>
    <p:sldId id="667" r:id="rId20"/>
    <p:sldId id="558" r:id="rId21"/>
    <p:sldId id="651" r:id="rId22"/>
    <p:sldId id="567" r:id="rId23"/>
    <p:sldId id="380" r:id="rId24"/>
    <p:sldId id="268" r:id="rId25"/>
    <p:sldId id="556" r:id="rId26"/>
    <p:sldId id="296" r:id="rId27"/>
    <p:sldId id="705" r:id="rId28"/>
    <p:sldId id="706" r:id="rId29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161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2021/9/21</a:t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359067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2021/9/21</a:t>
            </a:fld>
            <a:endParaRPr lang="zh-CN" altLang="en-US" strike="noStrike" noProof="1"/>
          </a:p>
        </p:txBody>
      </p:sp>
      <p:sp>
        <p:nvSpPr>
          <p:cNvPr id="12186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0"/>
            <a:r>
              <a:rPr lang="zh-CN" altLang="en-US"/>
              <a:t>第二级</a:t>
            </a:r>
          </a:p>
          <a:p>
            <a:pPr lvl="2" indent="0"/>
            <a:r>
              <a:rPr lang="zh-CN" altLang="en-US"/>
              <a:t>第三级</a:t>
            </a:r>
          </a:p>
          <a:p>
            <a:pPr lvl="3" indent="0"/>
            <a:r>
              <a:rPr lang="zh-CN" altLang="en-US"/>
              <a:t>第四级</a:t>
            </a:r>
          </a:p>
          <a:p>
            <a:pPr lvl="4" indent="0"/>
            <a:r>
              <a:rPr lang="zh-CN" altLang="en-US"/>
              <a:t>第五级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  <a:t>‹#›</a:t>
            </a:fld>
            <a:endParaRPr lang="zh-CN" altLang="en-US" strike="noStrike" noProof="1"/>
          </a:p>
        </p:txBody>
      </p:sp>
    </p:spTree>
    <p:extLst>
      <p:ext uri="{BB962C8B-B14F-4D97-AF65-F5344CB8AC3E}">
        <p14:creationId xmlns:p14="http://schemas.microsoft.com/office/powerpoint/2010/main" val="25535995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107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144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138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386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6013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90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8514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15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679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092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312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171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63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5845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24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6649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060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92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328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36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735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565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3744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144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698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0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Relationship Id="rId30" Type="http://schemas.openxmlformats.org/officeDocument/2006/relationships/tags" Target="../tags/tag3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8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9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0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1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2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9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5533"/>
            <a:ext cx="9144000" cy="87796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503897" y="1383744"/>
            <a:ext cx="345995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15.</a:t>
            </a:r>
            <a:r>
              <a:rPr lang="zh-CN" altLang="en-US" sz="72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白鹅</a:t>
            </a:r>
            <a:endParaRPr lang="zh-CN" altLang="en-US" sz="86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83744"/>
            <a:ext cx="3626168" cy="288178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61765" y="228124"/>
            <a:ext cx="5780602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dirty="0"/>
              <a:t>人教部编版</a:t>
            </a:r>
            <a:r>
              <a:rPr lang="en-US" altLang="zh-CN" sz="2700" dirty="0"/>
              <a:t>·</a:t>
            </a:r>
            <a:r>
              <a:rPr lang="zh-CN" altLang="en-US" sz="2700" dirty="0"/>
              <a:t>四年级（下册）</a:t>
            </a:r>
          </a:p>
        </p:txBody>
      </p:sp>
      <p:sp>
        <p:nvSpPr>
          <p:cNvPr id="6" name="矩形 5"/>
          <p:cNvSpPr/>
          <p:nvPr/>
        </p:nvSpPr>
        <p:spPr>
          <a:xfrm>
            <a:off x="5440934" y="2824638"/>
            <a:ext cx="133353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4500870"/>
            <a:ext cx="9142367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0" name="文本框 4"/>
          <p:cNvSpPr txBox="1"/>
          <p:nvPr>
            <p:custDataLst>
              <p:tags r:id="rId1"/>
            </p:custDataLst>
          </p:nvPr>
        </p:nvSpPr>
        <p:spPr>
          <a:xfrm>
            <a:off x="1145381" y="3006090"/>
            <a:ext cx="7200900" cy="1522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作者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用“京剧里的</a:t>
            </a:r>
            <a:r>
              <a:rPr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净角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出场”来比喻鹅的步调，不仅形象地写出了白鹅步调的从容，更显出了白鹅的步伐中透出的不可一世的傲慢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5381" y="718662"/>
            <a:ext cx="7113270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净角：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是一种戏曲角色，通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称花脸，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扮演性格刚烈或粗暴的男性人物。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388" y="1841183"/>
            <a:ext cx="862489" cy="1136809"/>
          </a:xfrm>
          <a:prstGeom prst="round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2289" y="1767364"/>
            <a:ext cx="978218" cy="1210628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351" y="1784986"/>
            <a:ext cx="1128713" cy="1193006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455" y="1765935"/>
            <a:ext cx="980123" cy="123063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1192530" y="1500664"/>
            <a:ext cx="6758940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b="1" dirty="0" err="1">
                <a:latin typeface="+mn-ea"/>
                <a:ea typeface="+mn-ea"/>
              </a:rPr>
              <a:t>它常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</a:rPr>
              <a:t>傲然</a:t>
            </a:r>
            <a:r>
              <a:rPr sz="2100" b="1" dirty="0" err="1">
                <a:latin typeface="+mn-ea"/>
                <a:ea typeface="+mn-ea"/>
              </a:rPr>
              <a:t>地站着，看见人走来也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</a:rPr>
              <a:t>毫不相让</a:t>
            </a:r>
            <a:r>
              <a:rPr sz="2100" b="1" dirty="0" err="1">
                <a:latin typeface="+mn-ea"/>
                <a:ea typeface="+mn-ea"/>
              </a:rPr>
              <a:t>；有时非但不让，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</a:rPr>
              <a:t>竟</a:t>
            </a:r>
            <a:r>
              <a:rPr sz="2100" b="1" dirty="0" err="1">
                <a:latin typeface="+mn-ea"/>
                <a:ea typeface="+mn-ea"/>
              </a:rPr>
              <a:t>伸过颈子来咬你一口</a:t>
            </a:r>
            <a:r>
              <a:rPr sz="2100" b="1" dirty="0">
                <a:latin typeface="+mn-ea"/>
                <a:ea typeface="+mn-ea"/>
              </a:rPr>
              <a:t>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143851" y="824389"/>
            <a:ext cx="905828" cy="544354"/>
            <a:chOff x="6925" y="1756"/>
            <a:chExt cx="5672" cy="1143"/>
          </a:xfrm>
        </p:grpSpPr>
        <p:sp>
          <p:nvSpPr>
            <p:cNvPr id="4" name="圆角矩形 3"/>
            <p:cNvSpPr/>
            <p:nvPr/>
          </p:nvSpPr>
          <p:spPr>
            <a:xfrm>
              <a:off x="6925" y="1756"/>
              <a:ext cx="5672" cy="114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4153" name="文本框 2"/>
            <p:cNvSpPr txBox="1"/>
            <p:nvPr/>
          </p:nvSpPr>
          <p:spPr>
            <a:xfrm>
              <a:off x="7003" y="1916"/>
              <a:ext cx="5515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 </a:t>
              </a:r>
              <a:r>
                <a:rPr lang="zh-CN" altLang="en-US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步态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89221" y="3051333"/>
            <a:ext cx="6415088" cy="1080192"/>
            <a:chOff x="2219" y="6865"/>
            <a:chExt cx="10590" cy="1569"/>
          </a:xfrm>
        </p:grpSpPr>
        <p:sp>
          <p:nvSpPr>
            <p:cNvPr id="7" name="圆角矩形标注 6"/>
            <p:cNvSpPr/>
            <p:nvPr/>
          </p:nvSpPr>
          <p:spPr>
            <a:xfrm>
              <a:off x="2219" y="6865"/>
              <a:ext cx="10590" cy="1562"/>
            </a:xfrm>
            <a:prstGeom prst="wedgeRoundRectCallout">
              <a:avLst>
                <a:gd name="adj1" fmla="val 15511"/>
                <a:gd name="adj2" fmla="val -46544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4150" name="文本框 4"/>
            <p:cNvSpPr txBox="1"/>
            <p:nvPr>
              <p:custDataLst>
                <p:tags r:id="rId1"/>
              </p:custDataLst>
            </p:nvPr>
          </p:nvSpPr>
          <p:spPr>
            <a:xfrm>
              <a:off x="2434" y="6892"/>
              <a:ext cx="10161" cy="15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en-US"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傲然”“毫不相让</a:t>
              </a:r>
              <a:r>
                <a:rPr 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 “</a:t>
              </a:r>
              <a:r>
                <a:rPr lang="en-US"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竟”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直接写出了白鹅站着的高傲样子，使一个傲气十足的白鹅形象跃然纸上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。</a:t>
              </a:r>
              <a:endParaRPr sz="2100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770097" y="673418"/>
            <a:ext cx="7591388" cy="1730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作者怎样仔细观察鹅的吃相？是怎样具体描写的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？默读第5-7自然段，哪些词语或句子，使你感受到了它的高傲呢？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903" y="2075974"/>
            <a:ext cx="3518535" cy="241554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62801" y="942975"/>
            <a:ext cx="1008698" cy="544354"/>
            <a:chOff x="6925" y="1756"/>
            <a:chExt cx="5672" cy="1143"/>
          </a:xfrm>
        </p:grpSpPr>
        <p:sp>
          <p:nvSpPr>
            <p:cNvPr id="4" name="圆角矩形 3"/>
            <p:cNvSpPr/>
            <p:nvPr/>
          </p:nvSpPr>
          <p:spPr>
            <a:xfrm>
              <a:off x="6925" y="1756"/>
              <a:ext cx="5672" cy="114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4153" name="文本框 2"/>
            <p:cNvSpPr txBox="1"/>
            <p:nvPr/>
          </p:nvSpPr>
          <p:spPr>
            <a:xfrm>
              <a:off x="7003" y="1916"/>
              <a:ext cx="5515" cy="9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1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 </a:t>
              </a:r>
              <a:r>
                <a:rPr lang="zh-CN" altLang="en-US" sz="24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吃相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39165" y="1585913"/>
            <a:ext cx="7247573" cy="2492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  <a:sym typeface="+mn-ea"/>
              </a:rPr>
              <a:t>我们的鹅是吃冷饭的，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一日三餐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。它需要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三样东西下饭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：一样是水，一样是泥，一样是草。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先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吃一口冷饭，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再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喝一口水，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然后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再到别处去吃一口泥和草。大约这些泥和草也有各种可口的滋味。这些食料并不奢侈，但它的吃法，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  <a:sym typeface="+mn-ea"/>
              </a:rPr>
              <a:t>三眼一板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，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  <a:sym typeface="+mn-ea"/>
              </a:rPr>
              <a:t>一丝不苟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。</a:t>
            </a:r>
            <a:endParaRPr lang="zh-CN" altLang="en-US" sz="2100" b="1" dirty="0">
              <a:latin typeface="+mn-ea"/>
              <a:ea typeface="+mn-ea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745356" y="1243013"/>
            <a:ext cx="385286" cy="56674"/>
          </a:xfrm>
          <a:prstGeom prst="rightArrow">
            <a:avLst/>
          </a:prstGeom>
          <a:solidFill>
            <a:srgbClr val="E04236"/>
          </a:solidFill>
          <a:ln w="57150">
            <a:solidFill>
              <a:srgbClr val="E0423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11152" y="996315"/>
            <a:ext cx="100679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可笑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235392" y="2606040"/>
            <a:ext cx="7030403" cy="2180749"/>
            <a:chOff x="2594" y="5472"/>
            <a:chExt cx="14762" cy="4579"/>
          </a:xfrm>
        </p:grpSpPr>
        <p:sp>
          <p:nvSpPr>
            <p:cNvPr id="11" name="圆角矩形标注 10"/>
            <p:cNvSpPr/>
            <p:nvPr/>
          </p:nvSpPr>
          <p:spPr>
            <a:xfrm>
              <a:off x="2594" y="5646"/>
              <a:ext cx="14762" cy="4405"/>
            </a:xfrm>
            <a:prstGeom prst="wedgeRoundRectCallout">
              <a:avLst>
                <a:gd name="adj1" fmla="val -20829"/>
                <a:gd name="adj2" fmla="val 49249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10" name="文本框 2"/>
            <p:cNvSpPr txBox="1"/>
            <p:nvPr/>
          </p:nvSpPr>
          <p:spPr>
            <a:xfrm>
              <a:off x="2808" y="5472"/>
              <a:ext cx="14548" cy="44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</a:t>
              </a:r>
              <a:r>
                <a:rPr lang="zh-CN" altLang="en-US" sz="2100">
                  <a:latin typeface="微软雅黑" panose="020B0503020204020204" charset="-122"/>
                  <a:ea typeface="微软雅黑" panose="020B0503020204020204" charset="-122"/>
                </a:rPr>
                <a:t>“譬如”是比如的意思。用“譬如”举例，不厌其烦地描写鹅的吃相，作者就是想突出鹅吃相的可笑，可笑在循规蹈矩、不会变通的做法。这是下文提到的鹅吃饭时必须有一个人在旁边侍候的原因，鹅的高傲尽显其中了。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73116" y="507683"/>
            <a:ext cx="1027509" cy="544116"/>
            <a:chOff x="6925" y="1756"/>
            <a:chExt cx="5672" cy="1143"/>
          </a:xfrm>
        </p:grpSpPr>
        <p:sp>
          <p:nvSpPr>
            <p:cNvPr id="4" name="圆角矩形 3"/>
            <p:cNvSpPr/>
            <p:nvPr/>
          </p:nvSpPr>
          <p:spPr>
            <a:xfrm>
              <a:off x="6925" y="1756"/>
              <a:ext cx="5672" cy="114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4153" name="文本框 2"/>
            <p:cNvSpPr txBox="1"/>
            <p:nvPr/>
          </p:nvSpPr>
          <p:spPr>
            <a:xfrm>
              <a:off x="7003" y="1916"/>
              <a:ext cx="5515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 </a:t>
              </a:r>
              <a:r>
                <a:rPr lang="zh-CN" altLang="en-US" sz="24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吃相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134904" y="1083469"/>
            <a:ext cx="7231856" cy="15225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</a:rPr>
              <a:t>譬如</a:t>
            </a:r>
            <a:r>
              <a:rPr lang="zh-CN" altLang="en-US" sz="2100" dirty="0">
                <a:latin typeface="+mn-ea"/>
                <a:ea typeface="+mn-ea"/>
              </a:rPr>
              <a:t>吃了一口饭，倘若水盆放在远处，它一定</a:t>
            </a:r>
            <a:r>
              <a:rPr lang="zh-CN" altLang="en-US" sz="2100" dirty="0">
                <a:solidFill>
                  <a:srgbClr val="00B0F0"/>
                </a:solidFill>
                <a:latin typeface="+mn-ea"/>
                <a:ea typeface="+mn-ea"/>
              </a:rPr>
              <a:t>从容不迫</a:t>
            </a:r>
            <a:r>
              <a:rPr lang="zh-CN" altLang="en-US" sz="2100" dirty="0">
                <a:latin typeface="+mn-ea"/>
                <a:ea typeface="+mn-ea"/>
              </a:rPr>
              <a:t>地大踏步走上前去，饮一口水，再大踏步走去吃泥、吃草。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吃过泥和草再回来吃饭。</a:t>
            </a:r>
            <a:endParaRPr lang="zh-CN" altLang="en-US" sz="21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86778" y="682942"/>
            <a:ext cx="6343174" cy="136112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这样从容不迫地吃饭，必须有一个人在旁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  <a:sym typeface="楷体" panose="02010609060101010101" charset="-122"/>
              </a:rPr>
              <a:t>侍候</a:t>
            </a: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，像饭馆里的堂倌一样</a:t>
            </a:r>
            <a:r>
              <a:rPr sz="2100" b="1" dirty="0">
                <a:latin typeface="+mn-ea"/>
                <a:ea typeface="+mn-ea"/>
                <a:sym typeface="楷体" panose="02010609060101010101" charset="-122"/>
              </a:rPr>
              <a:t>。</a:t>
            </a:r>
            <a:endParaRPr lang="en-US" sz="2100" b="1" dirty="0">
              <a:latin typeface="+mn-ea"/>
              <a:ea typeface="+mn-ea"/>
              <a:sym typeface="楷体" panose="0201060906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52976" y="2349817"/>
            <a:ext cx="3918585" cy="1220153"/>
            <a:chOff x="2427" y="2746"/>
            <a:chExt cx="14318" cy="2562"/>
          </a:xfrm>
        </p:grpSpPr>
        <p:sp>
          <p:nvSpPr>
            <p:cNvPr id="13" name="圆角矩形标注 12"/>
            <p:cNvSpPr/>
            <p:nvPr/>
          </p:nvSpPr>
          <p:spPr>
            <a:xfrm>
              <a:off x="2427" y="2746"/>
              <a:ext cx="14318" cy="2562"/>
            </a:xfrm>
            <a:prstGeom prst="wedgeRoundRectCallout">
              <a:avLst>
                <a:gd name="adj1" fmla="val -20853"/>
                <a:gd name="adj2" fmla="val 4822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661" y="2810"/>
              <a:ext cx="13850" cy="2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作者以堂倌自喻，有意降低自己的地位，显示鹅的尊贵。</a:t>
              </a:r>
              <a:endPara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714" y="1798321"/>
            <a:ext cx="2852738" cy="26693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2"/>
          <p:cNvSpPr txBox="1"/>
          <p:nvPr/>
        </p:nvSpPr>
        <p:spPr>
          <a:xfrm>
            <a:off x="1162527" y="766286"/>
            <a:ext cx="6404134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100" dirty="0">
                <a:latin typeface="+mn-ea"/>
                <a:ea typeface="+mn-ea"/>
                <a:sym typeface="楷体" panose="02010609060101010101" charset="-122"/>
              </a:rPr>
              <a:t>    </a:t>
            </a:r>
            <a:r>
              <a:rPr sz="2100" dirty="0" err="1">
                <a:latin typeface="+mn-ea"/>
                <a:ea typeface="+mn-ea"/>
                <a:sym typeface="楷体" panose="02010609060101010101" charset="-122"/>
              </a:rPr>
              <a:t>因为附近的狗，都知道我们这位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sym typeface="楷体" panose="02010609060101010101" charset="-122"/>
              </a:rPr>
              <a:t>鹅老爷</a:t>
            </a:r>
            <a:r>
              <a:rPr sz="2100" dirty="0" err="1">
                <a:latin typeface="+mn-ea"/>
                <a:ea typeface="+mn-ea"/>
                <a:sym typeface="楷体" panose="02010609060101010101" charset="-122"/>
              </a:rPr>
              <a:t>的脾气，每逢它吃饭的时候，狗就躲在篱边窥伺</a:t>
            </a: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。</a:t>
            </a:r>
            <a:endParaRPr lang="en-US" sz="2100" dirty="0">
              <a:latin typeface="+mn-ea"/>
              <a:ea typeface="+mn-ea"/>
              <a:sym typeface="楷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53452" y="2526983"/>
            <a:ext cx="7039928" cy="1708047"/>
            <a:chOff x="14461" y="1057"/>
            <a:chExt cx="2694" cy="5687"/>
          </a:xfrm>
        </p:grpSpPr>
        <p:sp>
          <p:nvSpPr>
            <p:cNvPr id="7" name="圆角矩形标注 6"/>
            <p:cNvSpPr/>
            <p:nvPr/>
          </p:nvSpPr>
          <p:spPr>
            <a:xfrm>
              <a:off x="14461" y="1460"/>
              <a:ext cx="2694" cy="4219"/>
            </a:xfrm>
            <a:prstGeom prst="wedgeRoundRectCallout">
              <a:avLst>
                <a:gd name="adj1" fmla="val -20853"/>
                <a:gd name="adj2" fmla="val 4822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498" y="1057"/>
              <a:ext cx="2619" cy="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100" dirty="0">
                  <a:solidFill>
                    <a:srgbClr val="00B0F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“我们这位鹅老爷”，明贬实褒，言语间流露出来的亲昵和叙述中的煞有介事，表现了作者对鹅的喜爱之情。</a:t>
              </a:r>
            </a:p>
            <a:p>
              <a:endPara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273017" y="672942"/>
            <a:ext cx="6726079" cy="20073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等到鹅再来吃饭的时候，饭罐已经空空如也。鹅便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  <a:sym typeface="楷体" panose="02010609060101010101" charset="-122"/>
              </a:rPr>
              <a:t>昂首大叫</a:t>
            </a: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，似乎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  <a:sym typeface="楷体" panose="02010609060101010101" charset="-122"/>
              </a:rPr>
              <a:t>责备</a:t>
            </a: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人们供养不周。这时我们便替它添饭，并且</a:t>
            </a:r>
            <a:r>
              <a:rPr sz="2100" b="1" dirty="0" err="1">
                <a:solidFill>
                  <a:srgbClr val="00B0F0"/>
                </a:solidFill>
                <a:latin typeface="+mn-ea"/>
                <a:ea typeface="+mn-ea"/>
                <a:sym typeface="楷体" panose="02010609060101010101" charset="-122"/>
              </a:rPr>
              <a:t>站着侍候</a:t>
            </a:r>
            <a:r>
              <a:rPr sz="2100" b="1" dirty="0">
                <a:latin typeface="+mn-ea"/>
                <a:ea typeface="+mn-ea"/>
                <a:sym typeface="楷体" panose="02010609060101010101" charset="-122"/>
              </a:rPr>
              <a:t>。</a:t>
            </a:r>
            <a:endParaRPr lang="en-US" sz="2100" b="1" dirty="0">
              <a:latin typeface="+mn-ea"/>
              <a:ea typeface="+mn-ea"/>
              <a:sym typeface="楷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97794" y="2788444"/>
            <a:ext cx="6567488" cy="1708047"/>
            <a:chOff x="14461" y="1057"/>
            <a:chExt cx="2694" cy="5687"/>
          </a:xfrm>
        </p:grpSpPr>
        <p:sp>
          <p:nvSpPr>
            <p:cNvPr id="7" name="圆角矩形标注 6"/>
            <p:cNvSpPr/>
            <p:nvPr/>
          </p:nvSpPr>
          <p:spPr>
            <a:xfrm>
              <a:off x="14461" y="1460"/>
              <a:ext cx="2694" cy="4219"/>
            </a:xfrm>
            <a:prstGeom prst="wedgeRoundRectCallout">
              <a:avLst>
                <a:gd name="adj1" fmla="val -20853"/>
                <a:gd name="adj2" fmla="val 4822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498" y="1057"/>
              <a:ext cx="2619" cy="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100">
                  <a:latin typeface="微软雅黑" panose="020B0503020204020204" charset="-122"/>
                  <a:ea typeface="微软雅黑" panose="020B0503020204020204" charset="-122"/>
                </a:rPr>
                <a:t>从鹅的神态、叫声及作者的“站着侍候”表现了鹅的高傲。</a:t>
              </a:r>
            </a:p>
            <a:p>
              <a:endParaRPr lang="zh-CN" altLang="en-US" sz="21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2"/>
          <p:cNvSpPr txBox="1"/>
          <p:nvPr/>
        </p:nvSpPr>
        <p:spPr>
          <a:xfrm>
            <a:off x="1098233" y="886777"/>
            <a:ext cx="7000399" cy="136112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latin typeface="+mn-ea"/>
                <a:ea typeface="+mn-ea"/>
              </a:rPr>
              <a:t>为了找这些食物，它仍是要走远去的。因此鹅吃饭时，非有一个人侍候不可，真是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架子十足</a:t>
            </a:r>
            <a:r>
              <a:rPr lang="zh-CN" altLang="en-US" sz="2100" b="1" dirty="0">
                <a:latin typeface="+mn-ea"/>
                <a:ea typeface="+mn-ea"/>
              </a:rPr>
              <a:t>！</a:t>
            </a:r>
            <a:endParaRPr lang="en-US" altLang="zh-CN" sz="2100" b="1" dirty="0">
              <a:latin typeface="+mn-ea"/>
              <a:ea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24452" y="2587466"/>
            <a:ext cx="6544151" cy="1708047"/>
            <a:chOff x="14461" y="1057"/>
            <a:chExt cx="2694" cy="5687"/>
          </a:xfrm>
        </p:grpSpPr>
        <p:sp>
          <p:nvSpPr>
            <p:cNvPr id="7" name="圆角矩形标注 6"/>
            <p:cNvSpPr/>
            <p:nvPr/>
          </p:nvSpPr>
          <p:spPr>
            <a:xfrm>
              <a:off x="14461" y="1460"/>
              <a:ext cx="2694" cy="4219"/>
            </a:xfrm>
            <a:prstGeom prst="wedgeRoundRectCallout">
              <a:avLst>
                <a:gd name="adj1" fmla="val -20853"/>
                <a:gd name="adj2" fmla="val 4822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498" y="1057"/>
              <a:ext cx="2619" cy="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100">
                  <a:latin typeface="微软雅黑" panose="020B0503020204020204" charset="-122"/>
                  <a:ea typeface="微软雅黑" panose="020B0503020204020204" charset="-122"/>
                </a:rPr>
                <a:t>“架子”指自高自大装腔作势的作风。这里用来形容鹅的派头，明贬实褒。</a:t>
              </a:r>
            </a:p>
            <a:p>
              <a:endParaRPr lang="zh-CN" altLang="en-US" sz="21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795236" y="574834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结构梳理</a:t>
            </a:r>
          </a:p>
        </p:txBody>
      </p:sp>
      <p:sp>
        <p:nvSpPr>
          <p:cNvPr id="125957" name="文本框 3"/>
          <p:cNvSpPr txBox="1"/>
          <p:nvPr/>
        </p:nvSpPr>
        <p:spPr>
          <a:xfrm>
            <a:off x="1043464" y="2580323"/>
            <a:ext cx="300514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白</a:t>
            </a:r>
          </a:p>
          <a:p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鹅</a:t>
            </a:r>
          </a:p>
        </p:txBody>
      </p:sp>
      <p:sp>
        <p:nvSpPr>
          <p:cNvPr id="160775" name="文本框 99"/>
          <p:cNvSpPr txBox="1"/>
          <p:nvPr/>
        </p:nvSpPr>
        <p:spPr>
          <a:xfrm>
            <a:off x="2667000" y="1333500"/>
            <a:ext cx="3810000" cy="2071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en-US" altLang="zh-CN" sz="900">
                <a:latin typeface="宋体" panose="02010600030101010101" pitchFamily="2" charset="-122"/>
              </a:rPr>
              <a:t>        </a:t>
            </a:r>
            <a:endParaRPr lang="zh-CN" altLang="en-US">
              <a:latin typeface="GB Pinyinok-B" charset="0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52149" y="3151346"/>
            <a:ext cx="71485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分说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1622108" y="1807369"/>
            <a:ext cx="222409" cy="2583180"/>
          </a:xfrm>
          <a:prstGeom prst="leftBrace">
            <a:avLst>
              <a:gd name="adj1" fmla="val 59193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70661" name="矩形 3"/>
          <p:cNvSpPr/>
          <p:nvPr/>
        </p:nvSpPr>
        <p:spPr>
          <a:xfrm>
            <a:off x="1952149" y="1671638"/>
            <a:ext cx="3003233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r>
              <a:rPr lang="zh-CN" altLang="en-US" sz="21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总说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 高傲的动物    </a:t>
            </a:r>
            <a:r>
              <a:rPr lang="zh-CN" altLang="en-US" sz="21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28925" y="2587466"/>
            <a:ext cx="3648075" cy="1691164"/>
            <a:chOff x="5940" y="5433"/>
            <a:chExt cx="7660" cy="3551"/>
          </a:xfrm>
        </p:grpSpPr>
        <p:grpSp>
          <p:nvGrpSpPr>
            <p:cNvPr id="14" name="组合 13"/>
            <p:cNvGrpSpPr/>
            <p:nvPr/>
          </p:nvGrpSpPr>
          <p:grpSpPr>
            <a:xfrm>
              <a:off x="5940" y="6617"/>
              <a:ext cx="7660" cy="2367"/>
              <a:chOff x="4861" y="6412"/>
              <a:chExt cx="7459" cy="2367"/>
            </a:xfrm>
          </p:grpSpPr>
          <p:sp>
            <p:nvSpPr>
              <p:cNvPr id="125960" name="文本框 6"/>
              <p:cNvSpPr txBox="1"/>
              <p:nvPr/>
            </p:nvSpPr>
            <p:spPr>
              <a:xfrm>
                <a:off x="4861" y="6412"/>
                <a:ext cx="6867" cy="8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zh-CN" sz="2100" dirty="0">
                    <a:solidFill>
                      <a:srgbClr val="00B0F0"/>
                    </a:solidFill>
                    <a:latin typeface="微软雅黑" panose="020B0503020204020204" charset="-122"/>
                    <a:ea typeface="微软雅黑" panose="020B0503020204020204" charset="-122"/>
                    <a:sym typeface="楷体" panose="02010609060101010101" charset="-122"/>
                  </a:rPr>
                  <a:t> </a:t>
                </a:r>
                <a:r>
                  <a:rPr lang="zh-CN" altLang="zh-CN" sz="2100" dirty="0">
                    <a:latin typeface="微软雅黑" panose="020B0503020204020204" charset="-122"/>
                    <a:ea typeface="微软雅黑" panose="020B0503020204020204" charset="-122"/>
                    <a:sym typeface="楷体" panose="02010609060101010101" charset="-122"/>
                  </a:rPr>
                  <a:t>步态   从容不迫  大模大样</a:t>
                </a: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5021" y="7325"/>
                <a:ext cx="7299" cy="145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endParaRPr lang="en-US" altLang="zh-CN" sz="900">
                  <a:latin typeface="宋体" panose="02010600030101010101" pitchFamily="2" charset="-122"/>
                </a:endParaRPr>
              </a:p>
              <a:p>
                <a:r>
                  <a:rPr lang="en-US" altLang="zh-CN" sz="900">
                    <a:latin typeface="宋体" panose="02010600030101010101" pitchFamily="2" charset="-122"/>
                  </a:rPr>
                  <a:t> </a:t>
                </a:r>
                <a:r>
                  <a:rPr lang="zh-CN" altLang="en-US" sz="2100" dirty="0">
                    <a:latin typeface="微软雅黑" panose="020B0503020204020204" charset="-122"/>
                    <a:ea typeface="微软雅黑" panose="020B0503020204020204" charset="-122"/>
                    <a:sym typeface="楷体" panose="02010609060101010101" charset="-122"/>
                  </a:rPr>
                  <a:t>吃相   三眼一板  一丝不苟　　　　　　　　　　　　　　　</a:t>
                </a:r>
              </a:p>
              <a:p>
                <a:r>
                  <a:rPr lang="en-US" altLang="zh-CN" sz="900">
                    <a:latin typeface="宋体" panose="02010600030101010101" pitchFamily="2" charset="-122"/>
                  </a:rPr>
                  <a:t>                      </a:t>
                </a:r>
                <a:endParaRPr lang="zh-CN" altLang="en-US">
                  <a:latin typeface="GB Pinyinok-B" charset="0"/>
                  <a:ea typeface="楷体" panose="02010609060101010101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6160" y="5433"/>
              <a:ext cx="6892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sz="2100">
                  <a:latin typeface="微软雅黑" panose="020B0503020204020204" charset="-122"/>
                  <a:ea typeface="微软雅黑" panose="020B0503020204020204" charset="-122"/>
                </a:rPr>
                <a:t>叫声   严肃郑重  厉声呵斥</a:t>
              </a:r>
            </a:p>
          </p:txBody>
        </p:sp>
      </p:grpSp>
      <p:sp>
        <p:nvSpPr>
          <p:cNvPr id="21" name="左大括号 20"/>
          <p:cNvSpPr/>
          <p:nvPr/>
        </p:nvSpPr>
        <p:spPr>
          <a:xfrm>
            <a:off x="2789872" y="2587466"/>
            <a:ext cx="143828" cy="1519714"/>
          </a:xfrm>
          <a:prstGeom prst="leftBrace">
            <a:avLst>
              <a:gd name="adj1" fmla="val 168333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" name="右大括号 4"/>
          <p:cNvSpPr/>
          <p:nvPr/>
        </p:nvSpPr>
        <p:spPr>
          <a:xfrm>
            <a:off x="6350317" y="2580323"/>
            <a:ext cx="126683" cy="1520190"/>
          </a:xfrm>
          <a:prstGeom prst="rightBrace">
            <a:avLst>
              <a:gd name="adj1" fmla="val 16455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539514" y="2282666"/>
            <a:ext cx="382429" cy="16850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个性鲜明</a:t>
            </a:r>
            <a:r>
              <a:rPr lang="zh-CN" altLang="en-US" sz="2100" dirty="0">
                <a:solidFill>
                  <a:srgbClr val="00B05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endParaRPr lang="zh-CN" altLang="en-US">
              <a:latin typeface="GB Pinyinok-B" charset="0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07493" y="2587466"/>
            <a:ext cx="327660" cy="16850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架子十足 </a:t>
            </a:r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12" name="左大括号 11"/>
          <p:cNvSpPr/>
          <p:nvPr/>
        </p:nvSpPr>
        <p:spPr>
          <a:xfrm rot="10800000">
            <a:off x="6934676" y="1807369"/>
            <a:ext cx="353378" cy="2447449"/>
          </a:xfrm>
          <a:prstGeom prst="leftBrace">
            <a:avLst>
              <a:gd name="adj1" fmla="val 63746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/>
      <p:bldP spid="9" grpId="0"/>
      <p:bldP spid="15" grpId="0" bldLvl="0" animBg="1"/>
      <p:bldP spid="70661" grpId="0"/>
      <p:bldP spid="21" grpId="0" bldLvl="0" animBg="1"/>
      <p:bldP spid="5" grpId="0" bldLvl="0" animBg="1"/>
      <p:bldP spid="6" grpId="0"/>
      <p:bldP spid="7" grpId="0"/>
      <p:bldP spid="1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83049" y="1842265"/>
            <a:ext cx="7305199" cy="15234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1.</a:t>
            </a:r>
            <a:r>
              <a:rPr sz="2100" b="1" dirty="0">
                <a:latin typeface="楷体" panose="02010609060101010101" charset="-122"/>
                <a:sym typeface="楷体" panose="02010609060101010101" charset="-122"/>
              </a:rPr>
              <a:t>了解丰子恺先生是怎样写出鹅“高傲”的特点。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charset="-122"/>
            </a:endParaRP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2.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通过多种形式的朗读，体会到作者运用对比、拟人、明贬实褒等方法表达对白鹅的喜爱之情。 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24506" y="704043"/>
            <a:ext cx="1597805" cy="452402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61004" y="520607"/>
            <a:ext cx="2055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897154" y="528638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概括主旨</a:t>
            </a:r>
          </a:p>
        </p:txBody>
      </p:sp>
      <p:sp>
        <p:nvSpPr>
          <p:cNvPr id="160775" name="文本框 99"/>
          <p:cNvSpPr txBox="1"/>
          <p:nvPr/>
        </p:nvSpPr>
        <p:spPr>
          <a:xfrm>
            <a:off x="2667000" y="1331119"/>
            <a:ext cx="3810000" cy="2071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en-US" altLang="zh-CN" sz="900">
                <a:latin typeface="宋体" panose="02010600030101010101" pitchFamily="2" charset="-122"/>
              </a:rPr>
              <a:t>        </a:t>
            </a:r>
            <a:endParaRPr lang="zh-CN" altLang="en-US">
              <a:latin typeface="GB Pinyinok-B" charset="0"/>
              <a:ea typeface="楷体" panose="02010609060101010101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186816" y="1213009"/>
            <a:ext cx="7075646" cy="16378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endParaRPr lang="en-US" altLang="zh-CN" sz="900" dirty="0">
              <a:latin typeface="宋体" panose="0201060003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本文从叫声、步态、吃相三个方面对白鹅的高傲特点进行了具体的描述，表达了作者对白鹅的喜爱之情。</a:t>
            </a:r>
          </a:p>
          <a:p>
            <a:r>
              <a:rPr lang="en-US" altLang="zh-CN" sz="900" dirty="0">
                <a:latin typeface="宋体" panose="02010600030101010101" pitchFamily="2" charset="-122"/>
              </a:rPr>
              <a:t>                      </a:t>
            </a:r>
            <a:endParaRPr lang="zh-CN" altLang="en-US" dirty="0">
              <a:latin typeface="GB Pinyinok-B" charset="0"/>
              <a:ea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130" y="2852737"/>
            <a:ext cx="2273618" cy="1926908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2912745"/>
            <a:ext cx="2477929" cy="186737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877151" y="560547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写作特点</a:t>
            </a:r>
          </a:p>
        </p:txBody>
      </p:sp>
      <p:sp>
        <p:nvSpPr>
          <p:cNvPr id="160775" name="文本框 99"/>
          <p:cNvSpPr txBox="1"/>
          <p:nvPr/>
        </p:nvSpPr>
        <p:spPr>
          <a:xfrm>
            <a:off x="2667000" y="1331119"/>
            <a:ext cx="3810000" cy="2071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en-US" altLang="zh-CN" sz="900">
                <a:latin typeface="宋体" panose="02010600030101010101" pitchFamily="2" charset="-122"/>
              </a:rPr>
              <a:t>        </a:t>
            </a:r>
            <a:endParaRPr lang="zh-CN" altLang="en-US">
              <a:latin typeface="GB Pinyinok-B" charset="0"/>
              <a:ea typeface="楷体" panose="02010609060101010101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1202532" y="1463993"/>
            <a:ext cx="7075646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1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用反语或者调侃的语气表达自己的喜爱之情。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2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观察动物时，可以从它的外形，叫声、步态、吃相等方面    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抓特征细致观察。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3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运用拟人的修辞手法，赋予动物人性化的行为，进行生动  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描写。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4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.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运用比喻和对比突出事物特征。</a:t>
            </a:r>
            <a:r>
              <a:rPr lang="en-US" altLang="zh-CN" sz="900" dirty="0">
                <a:latin typeface="宋体" panose="02010600030101010101" pitchFamily="2" charset="-122"/>
              </a:rPr>
              <a:t>                      </a:t>
            </a:r>
            <a:endParaRPr lang="zh-CN" altLang="en-US" dirty="0">
              <a:latin typeface="GB Pinyinok-B" charset="0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753802" y="561499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关于鹅的诗句</a:t>
            </a:r>
          </a:p>
        </p:txBody>
      </p:sp>
      <p:sp>
        <p:nvSpPr>
          <p:cNvPr id="70661" name="矩形 3"/>
          <p:cNvSpPr/>
          <p:nvPr/>
        </p:nvSpPr>
        <p:spPr>
          <a:xfrm>
            <a:off x="970597" y="1610201"/>
            <a:ext cx="2346301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+mn-ea"/>
                <a:ea typeface="+mn-ea"/>
                <a:sym typeface="楷体" panose="02010609060101010101" charset="-122"/>
              </a:rPr>
              <a:t>     </a:t>
            </a:r>
            <a:r>
              <a:rPr sz="2100" b="1" dirty="0" err="1">
                <a:latin typeface="+mn-ea"/>
                <a:ea typeface="+mn-ea"/>
                <a:sym typeface="楷体" panose="02010609060101010101" charset="-122"/>
              </a:rPr>
              <a:t>题鹅</a:t>
            </a:r>
            <a:endParaRPr sz="2100" dirty="0">
              <a:latin typeface="+mn-ea"/>
              <a:ea typeface="+mn-ea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       李商隐</a:t>
            </a:r>
          </a:p>
          <a:p>
            <a:pPr>
              <a:lnSpc>
                <a:spcPct val="150000"/>
              </a:lnSpc>
            </a:pP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眠沙卧水自成群，</a:t>
            </a:r>
          </a:p>
          <a:p>
            <a:pPr>
              <a:lnSpc>
                <a:spcPct val="150000"/>
              </a:lnSpc>
            </a:pP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曲岸残阳极浦云。</a:t>
            </a:r>
          </a:p>
          <a:p>
            <a:pPr>
              <a:lnSpc>
                <a:spcPct val="150000"/>
              </a:lnSpc>
            </a:pP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那解将心怜孔翠，</a:t>
            </a:r>
          </a:p>
          <a:p>
            <a:pPr>
              <a:lnSpc>
                <a:spcPct val="150000"/>
              </a:lnSpc>
            </a:pPr>
            <a:r>
              <a:rPr sz="2100" dirty="0">
                <a:latin typeface="+mn-ea"/>
                <a:ea typeface="+mn-ea"/>
                <a:sym typeface="楷体" panose="02010609060101010101" charset="-122"/>
              </a:rPr>
              <a:t>羁雌长共故雄分。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04084" y="1610201"/>
            <a:ext cx="2152174" cy="29770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+mn-ea"/>
                <a:ea typeface="+mn-ea"/>
                <a:cs typeface="微软雅黑" panose="020B0503020204020204" charset="-122"/>
              </a:rPr>
              <a:t>    </a:t>
            </a:r>
            <a:r>
              <a:rPr lang="zh-CN" altLang="en-US" sz="2100" b="1" dirty="0">
                <a:latin typeface="+mn-ea"/>
                <a:ea typeface="+mn-ea"/>
                <a:cs typeface="微软雅黑" panose="020B0503020204020204" charset="-122"/>
              </a:rPr>
              <a:t>鹅赠鹤</a:t>
            </a:r>
            <a:endParaRPr lang="zh-CN" altLang="en-US" sz="2100" dirty="0">
              <a:latin typeface="+mn-ea"/>
              <a:ea typeface="+mn-ea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       白居易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君因风送入青云，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我被人驱向鸭群。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雪颈霜毛红网掌，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请看何处不如君。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7112" y="1988344"/>
            <a:ext cx="1978819" cy="248983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45307" y="556737"/>
            <a:ext cx="4219099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一、补充词语并选词填空。</a:t>
            </a:r>
          </a:p>
        </p:txBody>
      </p:sp>
      <p:sp>
        <p:nvSpPr>
          <p:cNvPr id="2" name="矩形 1"/>
          <p:cNvSpPr/>
          <p:nvPr/>
        </p:nvSpPr>
        <p:spPr>
          <a:xfrm>
            <a:off x="611505" y="1154431"/>
            <a:ext cx="8374034" cy="32999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）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不苟         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   ）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长而去        从容不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   ）</a:t>
            </a:r>
            <a:endParaRPr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慢（   ）斯（   ）      （   ）促不安         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        )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如也</a:t>
            </a:r>
          </a:p>
          <a:p>
            <a:pPr>
              <a:lnSpc>
                <a:spcPct val="200000"/>
              </a:lnSpc>
            </a:pP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1.李老师对待工作(           )，很受大家的敬佩。</a:t>
            </a:r>
          </a:p>
          <a:p>
            <a:pPr>
              <a:lnSpc>
                <a:spcPct val="200000"/>
              </a:lnSpc>
            </a:pP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2.小玲说话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(           )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，遇事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(           )</a:t>
            </a: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，我特别喜欢她。</a:t>
            </a:r>
          </a:p>
          <a:p>
            <a:pPr>
              <a:lnSpc>
                <a:spcPct val="200000"/>
              </a:lnSpc>
            </a:pPr>
            <a:r>
              <a:rPr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他拿了同桌的东西，面对老师严厉的眼神，他显得有些(           )。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61058" y="3317167"/>
            <a:ext cx="160924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从容不迫  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848928" y="2705100"/>
            <a:ext cx="145399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一丝不苟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001202" y="3368992"/>
            <a:ext cx="130778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慢条斯理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90911" y="3960019"/>
            <a:ext cx="133731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局促不安  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88969" y="1388268"/>
            <a:ext cx="81438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迫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587341" y="2015490"/>
            <a:ext cx="60579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21430" y="1388268"/>
            <a:ext cx="79819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87341" y="1388268"/>
            <a:ext cx="74580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丝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21430" y="2015490"/>
            <a:ext cx="58483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局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25515" y="2015490"/>
            <a:ext cx="86201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空空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65546" y="2015490"/>
            <a:ext cx="84391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" grpId="0"/>
      <p:bldP spid="3" grpId="0"/>
      <p:bldP spid="6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7675" y="545545"/>
            <a:ext cx="5772150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二、按要求改写句子。</a:t>
            </a:r>
          </a:p>
        </p:txBody>
      </p:sp>
      <p:sp>
        <p:nvSpPr>
          <p:cNvPr id="2" name="矩形 1"/>
          <p:cNvSpPr/>
          <p:nvPr/>
        </p:nvSpPr>
        <p:spPr>
          <a:xfrm>
            <a:off x="1012984" y="1296353"/>
            <a:ext cx="7598569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1.它高傲地、一动不动地挺着长长的脖子。(缩写句子)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2.狗在鹅身后追。鹅决不举步奔跑。(用关联词语合并成一句) 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鹅真是架子十足。（改为反问句）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 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4443" y="1772602"/>
            <a:ext cx="165020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它挺着脖子。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6804" y="3733800"/>
            <a:ext cx="329707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难道鹅不是架子十足吗？ </a:t>
            </a:r>
            <a:endParaRPr lang="zh-CN" altLang="en-US">
              <a:solidFill>
                <a:srgbClr val="E04236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4442" y="2715577"/>
            <a:ext cx="470249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即使狗在鹅身后追，鹅也决不举步奔跑。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7" grpId="0"/>
      <p:bldP spid="3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9119" y="596747"/>
            <a:ext cx="5617163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三、根据句子的意思准确地选择字义 。 </a:t>
            </a:r>
          </a:p>
        </p:txBody>
      </p:sp>
      <p:sp>
        <p:nvSpPr>
          <p:cNvPr id="164866" name="TextBox 2"/>
          <p:cNvSpPr txBox="1"/>
          <p:nvPr/>
        </p:nvSpPr>
        <p:spPr>
          <a:xfrm>
            <a:off x="1058227" y="1370172"/>
            <a:ext cx="7556183" cy="2492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１.等到鹅再来吃饭的时候，饭罐已经空空如也。（　）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　　  空：①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天空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；②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里面什么都没有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；③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没有效果的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２.我们不胜其烦，以后便饭罐和水盆放在一起，免得它走远去，让鸡、狗偷饭吃。（　）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　　 胜：①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赢，占优势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；②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超过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；③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优美的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；④尽；⑤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能承受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51415" y="2933938"/>
            <a:ext cx="66532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⑤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57277" y="1494905"/>
            <a:ext cx="51768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②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4866" grpId="0"/>
      <p:bldP spid="3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76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文本框 3"/>
          <p:cNvSpPr txBox="1"/>
          <p:nvPr/>
        </p:nvSpPr>
        <p:spPr>
          <a:xfrm>
            <a:off x="3637121" y="3125152"/>
            <a:ext cx="3579495" cy="715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叫声、步态和吃相三个方面</a:t>
            </a:r>
          </a:p>
        </p:txBody>
      </p:sp>
      <p:sp>
        <p:nvSpPr>
          <p:cNvPr id="5" name="文本框 2"/>
          <p:cNvSpPr txBox="1"/>
          <p:nvPr/>
        </p:nvSpPr>
        <p:spPr>
          <a:xfrm>
            <a:off x="3609499" y="1011079"/>
            <a:ext cx="5173980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通过上节课的学习，这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你认为这是一只怎样的白鹅呢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？ </a:t>
            </a:r>
          </a:p>
        </p:txBody>
      </p:sp>
      <p:sp>
        <p:nvSpPr>
          <p:cNvPr id="10" name="文本框 3"/>
          <p:cNvSpPr txBox="1"/>
          <p:nvPr/>
        </p:nvSpPr>
        <p:spPr>
          <a:xfrm>
            <a:off x="3637122" y="1934051"/>
            <a:ext cx="2141696" cy="715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一只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高傲的白鹅</a:t>
            </a:r>
          </a:p>
        </p:txBody>
      </p:sp>
      <p:sp>
        <p:nvSpPr>
          <p:cNvPr id="2" name="文本框 2"/>
          <p:cNvSpPr txBox="1"/>
          <p:nvPr/>
        </p:nvSpPr>
        <p:spPr>
          <a:xfrm>
            <a:off x="3582353" y="2886552"/>
            <a:ext cx="4450080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它的高傲还表现在哪些地方呢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668" y="1085850"/>
            <a:ext cx="2598896" cy="297180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  <p:bldP spid="5" grpId="0"/>
      <p:bldP spid="1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067" y="1969294"/>
            <a:ext cx="5556409" cy="2636520"/>
          </a:xfrm>
          <a:prstGeom prst="round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04900" y="586740"/>
            <a:ext cx="6934200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今天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我们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继续学习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白鹅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一文，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从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鹅的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叫声、步态和吃相三个方面去感受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它</a:t>
            </a:r>
            <a:r>
              <a:rPr sz="2400" dirty="0" err="1">
                <a:latin typeface="微软雅黑" panose="020B0503020204020204" charset="-122"/>
                <a:ea typeface="微软雅黑" panose="020B0503020204020204" charset="-122"/>
              </a:rPr>
              <a:t>的高傲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吧</a:t>
            </a:r>
            <a:r>
              <a:rPr sz="24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40"/>
          <a:stretch>
            <a:fillRect/>
          </a:stretch>
        </p:blipFill>
        <p:spPr>
          <a:xfrm>
            <a:off x="75247" y="262414"/>
            <a:ext cx="8996363" cy="4825365"/>
          </a:xfrm>
          <a:prstGeom prst="roundRect">
            <a:avLst/>
          </a:prstGeom>
        </p:spPr>
      </p:pic>
      <p:sp>
        <p:nvSpPr>
          <p:cNvPr id="43010" name="文本框 2"/>
          <p:cNvSpPr txBox="1"/>
          <p:nvPr/>
        </p:nvSpPr>
        <p:spPr>
          <a:xfrm>
            <a:off x="1034891" y="781050"/>
            <a:ext cx="2843213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白鹅</a:t>
            </a:r>
            <a:r>
              <a:rPr lang="en-US" altLang="zh-CN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丰子恺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1574" y="2292192"/>
            <a:ext cx="4085749" cy="2220754"/>
          </a:xfrm>
          <a:prstGeom prst="roundRect">
            <a:avLst/>
          </a:prstGeom>
        </p:spPr>
      </p:pic>
      <p:sp>
        <p:nvSpPr>
          <p:cNvPr id="43010" name="文本框 2"/>
          <p:cNvSpPr txBox="1"/>
          <p:nvPr/>
        </p:nvSpPr>
        <p:spPr>
          <a:xfrm>
            <a:off x="988219" y="655796"/>
            <a:ext cx="7167563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作者是怎样把“叫声”写具体的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？ 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默读第</a:t>
            </a: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自然段，找出你认为能表现白鹅高傲的词。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1138714" y="1345407"/>
            <a:ext cx="4533424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</a:rPr>
              <a:t>鹅的叫声，音调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严肃郑重</a:t>
            </a:r>
            <a:r>
              <a:rPr lang="zh-CN" altLang="en-US" sz="2100" b="1" dirty="0">
                <a:latin typeface="+mn-ea"/>
                <a:ea typeface="+mn-ea"/>
              </a:rPr>
              <a:t>，似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厉声呵斥</a:t>
            </a:r>
            <a:r>
              <a:rPr lang="zh-CN" altLang="en-US" sz="2100" b="1" dirty="0">
                <a:latin typeface="+mn-ea"/>
                <a:ea typeface="+mn-ea"/>
              </a:rPr>
              <a:t>。它的旧主人告诉我：养鹅等于养狗，它也能看守门户。后来我看到果然如此：凡有生客进来，鹅必然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厉声叫嚣</a:t>
            </a:r>
            <a:r>
              <a:rPr lang="zh-CN" altLang="en-US" sz="2100" b="1" dirty="0">
                <a:latin typeface="+mn-ea"/>
                <a:ea typeface="+mn-ea"/>
              </a:rPr>
              <a:t>；甚至篱笆外有人走路，它也要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引吭大叫</a:t>
            </a:r>
            <a:r>
              <a:rPr lang="zh-CN" altLang="en-US" sz="2100" b="1" dirty="0">
                <a:latin typeface="+mn-ea"/>
                <a:ea typeface="+mn-ea"/>
              </a:rPr>
              <a:t>，不亚于狗的狂吠。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279458" y="677227"/>
            <a:ext cx="1020604" cy="543878"/>
            <a:chOff x="6925" y="1756"/>
            <a:chExt cx="5672" cy="1143"/>
          </a:xfrm>
        </p:grpSpPr>
        <p:sp>
          <p:nvSpPr>
            <p:cNvPr id="4" name="圆角矩形 3"/>
            <p:cNvSpPr/>
            <p:nvPr/>
          </p:nvSpPr>
          <p:spPr>
            <a:xfrm>
              <a:off x="6925" y="1756"/>
              <a:ext cx="5672" cy="114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rgbClr val="E04236"/>
                </a:solidFill>
              </a:endParaRPr>
            </a:p>
          </p:txBody>
        </p:sp>
        <p:sp>
          <p:nvSpPr>
            <p:cNvPr id="134153" name="文本框 2"/>
            <p:cNvSpPr txBox="1"/>
            <p:nvPr/>
          </p:nvSpPr>
          <p:spPr>
            <a:xfrm>
              <a:off x="7003" y="1916"/>
              <a:ext cx="5515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 </a:t>
              </a:r>
              <a:r>
                <a:rPr lang="zh-CN" altLang="en-US" sz="24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叫声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1687" y="1774507"/>
            <a:ext cx="2233136" cy="251174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616" y="1960246"/>
            <a:ext cx="3649028" cy="2707481"/>
          </a:xfrm>
          <a:prstGeom prst="roundRect">
            <a:avLst/>
          </a:prstGeom>
        </p:spPr>
      </p:pic>
      <p:sp>
        <p:nvSpPr>
          <p:cNvPr id="43010" name="文本框 2"/>
          <p:cNvSpPr txBox="1"/>
          <p:nvPr/>
        </p:nvSpPr>
        <p:spPr>
          <a:xfrm>
            <a:off x="749618" y="556261"/>
            <a:ext cx="7438549" cy="1730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鹅不仅叫声高傲，它的步态也是那么与众不同。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小声读读第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自然段，你能想象出鹅的步态是什么样的吗？ 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1019652" y="1237298"/>
            <a:ext cx="7316629" cy="1522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</a:rPr>
              <a:t>鹅的步态，更是傲慢了。大体上与鸭相似，但鸭的步调急速，有局促</a:t>
            </a:r>
            <a:r>
              <a:rPr lang="en-US" altLang="zh-CN" sz="2100" b="1" dirty="0">
                <a:latin typeface="+mn-ea"/>
                <a:ea typeface="+mn-ea"/>
              </a:rPr>
              <a:t>(</a:t>
            </a:r>
            <a:r>
              <a:rPr lang="en-US" altLang="zh-CN" sz="2100" b="1" dirty="0" err="1">
                <a:latin typeface="Pinyin Adjust" panose="02000500000000000000" pitchFamily="2" charset="0"/>
                <a:ea typeface="+mn-ea"/>
              </a:rPr>
              <a:t>cù</a:t>
            </a:r>
            <a:r>
              <a:rPr lang="en-US" altLang="zh-CN" sz="2100" b="1" dirty="0">
                <a:latin typeface="+mn-ea"/>
                <a:ea typeface="+mn-ea"/>
              </a:rPr>
              <a:t>)</a:t>
            </a:r>
            <a:r>
              <a:rPr lang="zh-CN" altLang="en-US" sz="2100" b="1" dirty="0">
                <a:latin typeface="+mn-ea"/>
                <a:ea typeface="+mn-ea"/>
              </a:rPr>
              <a:t>不安之相；鹅的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步调从容</a:t>
            </a:r>
            <a:r>
              <a:rPr lang="zh-CN" altLang="en-US" sz="2100" b="1" dirty="0">
                <a:latin typeface="+mn-ea"/>
                <a:ea typeface="+mn-ea"/>
              </a:rPr>
              <a:t>，</a:t>
            </a:r>
            <a:r>
              <a:rPr lang="zh-CN" altLang="en-US" sz="2100" b="1" dirty="0">
                <a:solidFill>
                  <a:srgbClr val="00B0F0"/>
                </a:solidFill>
                <a:latin typeface="+mn-ea"/>
                <a:ea typeface="+mn-ea"/>
              </a:rPr>
              <a:t>大模大样</a:t>
            </a:r>
            <a:r>
              <a:rPr lang="zh-CN" altLang="en-US" sz="2100" b="1" dirty="0">
                <a:latin typeface="+mn-ea"/>
                <a:ea typeface="+mn-ea"/>
              </a:rPr>
              <a:t>的，颇像京剧里的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</a:rPr>
              <a:t>净角</a:t>
            </a:r>
            <a:r>
              <a:rPr lang="zh-CN" altLang="en-US" sz="2100" b="1" dirty="0">
                <a:latin typeface="+mn-ea"/>
                <a:ea typeface="+mn-ea"/>
              </a:rPr>
              <a:t>出场。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042887" y="604361"/>
            <a:ext cx="863441" cy="544354"/>
            <a:chOff x="6925" y="1756"/>
            <a:chExt cx="5672" cy="1143"/>
          </a:xfrm>
        </p:grpSpPr>
        <p:sp>
          <p:nvSpPr>
            <p:cNvPr id="4" name="圆角矩形 3"/>
            <p:cNvSpPr/>
            <p:nvPr/>
          </p:nvSpPr>
          <p:spPr>
            <a:xfrm>
              <a:off x="6925" y="1756"/>
              <a:ext cx="5672" cy="114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rgbClr val="E04236"/>
                </a:solidFill>
              </a:endParaRPr>
            </a:p>
          </p:txBody>
        </p:sp>
        <p:sp>
          <p:nvSpPr>
            <p:cNvPr id="134153" name="文本框 2"/>
            <p:cNvSpPr txBox="1"/>
            <p:nvPr/>
          </p:nvSpPr>
          <p:spPr>
            <a:xfrm>
              <a:off x="7003" y="1916"/>
              <a:ext cx="5515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 </a:t>
              </a:r>
              <a:r>
                <a:rPr lang="zh-CN" altLang="en-US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楷体" panose="02010609060101010101" charset="-122"/>
                </a:rPr>
                <a:t>步态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77766" y="2994660"/>
            <a:ext cx="6789420" cy="1587818"/>
            <a:chOff x="3030" y="6505"/>
            <a:chExt cx="14256" cy="3334"/>
          </a:xfrm>
        </p:grpSpPr>
        <p:sp>
          <p:nvSpPr>
            <p:cNvPr id="7" name="圆角矩形标注 6"/>
            <p:cNvSpPr/>
            <p:nvPr/>
          </p:nvSpPr>
          <p:spPr>
            <a:xfrm>
              <a:off x="3030" y="6505"/>
              <a:ext cx="14256" cy="3334"/>
            </a:xfrm>
            <a:prstGeom prst="wedgeRoundRectCallout">
              <a:avLst>
                <a:gd name="adj1" fmla="val 15511"/>
                <a:gd name="adj2" fmla="val -46544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34150" name="文本框 4"/>
            <p:cNvSpPr txBox="1"/>
            <p:nvPr>
              <p:custDataLst>
                <p:tags r:id="rId1"/>
              </p:custDataLst>
            </p:nvPr>
          </p:nvSpPr>
          <p:spPr>
            <a:xfrm>
              <a:off x="3231" y="6505"/>
              <a:ext cx="13853" cy="32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“大模大样”形容傲慢、满不在乎的样子。作者运用拟人的修辞方法，用鸭的“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步调急速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”“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局促不安”反衬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 “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鹅的步调从容，大模大样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”，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有大家风范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1076</Words>
  <Application>Microsoft Office PowerPoint</Application>
  <PresentationFormat>全屏显示(16:9)</PresentationFormat>
  <Paragraphs>128</Paragraphs>
  <Slides>27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GB Pinyinok-B</vt:lpstr>
      <vt:lpstr>Meiryo</vt:lpstr>
      <vt:lpstr>黑体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1_自定义设计方案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174</cp:revision>
  <dcterms:created xsi:type="dcterms:W3CDTF">2019-01-28T06:44:00Z</dcterms:created>
  <dcterms:modified xsi:type="dcterms:W3CDTF">2021-09-21T00:24:19Z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