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8"/>
  </p:notesMasterIdLst>
  <p:handoutMasterIdLst>
    <p:handoutMasterId r:id="rId29"/>
  </p:handoutMasterIdLst>
  <p:sldIdLst>
    <p:sldId id="258" r:id="rId3"/>
    <p:sldId id="270" r:id="rId4"/>
    <p:sldId id="337" r:id="rId5"/>
    <p:sldId id="338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268" r:id="rId26"/>
    <p:sldId id="361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0" d="100"/>
          <a:sy n="140" d="100"/>
        </p:scale>
        <p:origin x="720" y="120"/>
      </p:cViewPr>
      <p:guideLst>
        <p:guide orient="horz" pos="1651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2021/9/21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8796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86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/>
                <a:ea typeface="宋体" panose="02010600030101010101" pitchFamily="2" charset="-122"/>
              </a:rPr>
              <a:pPr lvl="0" algn="r"/>
              <a:t>1</a:t>
            </a:fld>
            <a:endParaRPr lang="zh-CN" altLang="en-US" sz="1200"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8032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263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453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194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63407">
            <a:off x="-992981" y="-502532"/>
            <a:ext cx="2326481" cy="2357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63407" flipH="1">
            <a:off x="7233047" y="3537966"/>
            <a:ext cx="2253853" cy="23590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9303" y="3779009"/>
            <a:ext cx="2806303" cy="136777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6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84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76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6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563407">
            <a:off x="-483870" y="-301995"/>
            <a:ext cx="1165622" cy="118130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63407" flipH="1">
            <a:off x="8291751" y="3797329"/>
            <a:ext cx="1864519" cy="195177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67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1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47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1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83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4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99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 lvl="0" fontAlgn="auto"/>
            <a:r>
              <a:rPr lang="zh-CN" altLang="en-US" sz="5865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360"/>
            <a:ext cx="8229600" cy="3395066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 indent="-342900" fontAlgn="auto"/>
            <a:r>
              <a:rPr lang="zh-CN" altLang="en-US" sz="4265" strike="noStrike" noProof="1"/>
              <a:t>单击此处编辑母版文本样式</a:t>
            </a:r>
            <a:endParaRPr lang="zh-CN" altLang="en-US" strike="noStrike" noProof="1"/>
          </a:p>
          <a:p>
            <a:pPr lvl="1" indent="-285750" fontAlgn="auto"/>
            <a:r>
              <a:rPr lang="zh-CN" altLang="en-US" sz="3735" strike="noStrike" noProof="1"/>
              <a:t>第二级</a:t>
            </a:r>
            <a:endParaRPr lang="zh-CN" altLang="en-US" strike="noStrike" noProof="1"/>
          </a:p>
          <a:p>
            <a:pPr lvl="2" indent="-228600" fontAlgn="auto"/>
            <a:r>
              <a:rPr lang="zh-CN" altLang="en-US" strike="noStrike" noProof="1"/>
              <a:t>第三级</a:t>
            </a:r>
          </a:p>
          <a:p>
            <a:pPr lvl="3" indent="-228600" fontAlgn="auto"/>
            <a:r>
              <a:rPr lang="zh-CN" altLang="en-US" sz="2665" strike="noStrike" noProof="1"/>
              <a:t>第四级</a:t>
            </a:r>
            <a:endParaRPr lang="zh-CN" altLang="en-US" strike="noStrike" noProof="1"/>
          </a:p>
          <a:p>
            <a:pPr lvl="4" indent="-228600" fontAlgn="auto"/>
            <a:r>
              <a:rPr lang="zh-CN" altLang="en-US" sz="2665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096"/>
            <a:ext cx="2133600" cy="27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276747B-C934-4A29-B9D2-0B4A2BD73C3B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2021/9/21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096"/>
            <a:ext cx="2895600" cy="27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096"/>
            <a:ext cx="2133600" cy="27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98AC0BC9-B0E5-477C-8980-057E56B69FA0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0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3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3364894" y="992622"/>
            <a:ext cx="2441694" cy="76944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第四单元</a:t>
            </a:r>
            <a:endParaRPr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295808" y="2991063"/>
            <a:ext cx="3579371" cy="12698"/>
          </a:xfrm>
          <a:prstGeom prst="lin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" name="组合 1"/>
          <p:cNvGrpSpPr/>
          <p:nvPr/>
        </p:nvGrpSpPr>
        <p:grpSpPr>
          <a:xfrm>
            <a:off x="2451362" y="2298998"/>
            <a:ext cx="771430" cy="777779"/>
            <a:chOff x="4690" y="3620"/>
            <a:chExt cx="1214" cy="1224"/>
          </a:xfrm>
        </p:grpSpPr>
        <p:sp>
          <p:nvSpPr>
            <p:cNvPr id="5" name="Teardrop 108"/>
            <p:cNvSpPr/>
            <p:nvPr/>
          </p:nvSpPr>
          <p:spPr>
            <a:xfrm rot="8100000">
              <a:off x="4690" y="3620"/>
              <a:ext cx="1214" cy="1224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111"/>
            <p:cNvSpPr/>
            <p:nvPr/>
          </p:nvSpPr>
          <p:spPr>
            <a:xfrm>
              <a:off x="4766" y="3727"/>
              <a:ext cx="1054" cy="969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lvl="0" algn="ctr" eaLnBrk="1" fontAlgn="base" hangingPunct="1">
                <a:lnSpc>
                  <a:spcPct val="120000"/>
                </a:lnSpc>
              </a:pPr>
              <a:r>
                <a:rPr lang="en-US" altLang="zh-CN" sz="3000" strike="noStrike" noProof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15</a:t>
              </a:r>
            </a:p>
          </p:txBody>
        </p:sp>
      </p:grpSp>
      <p:sp>
        <p:nvSpPr>
          <p:cNvPr id="7" name="TextBox 5"/>
          <p:cNvSpPr txBox="1"/>
          <p:nvPr/>
        </p:nvSpPr>
        <p:spPr>
          <a:xfrm>
            <a:off x="3197395" y="2240257"/>
            <a:ext cx="3777784" cy="668655"/>
          </a:xfrm>
          <a:prstGeom prst="rect">
            <a:avLst/>
          </a:prstGeom>
          <a:noFill/>
          <a:ln w="9525">
            <a:noFill/>
          </a:ln>
        </p:spPr>
        <p:txBody>
          <a:bodyPr lIns="54408" tIns="27203" rIns="54408" bIns="27203" anchor="t">
            <a:spAutoFit/>
          </a:bodyPr>
          <a:lstStyle/>
          <a:p>
            <a:pPr algn="ctr"/>
            <a:r>
              <a:rPr lang="zh-CN" altLang="en-US" sz="4000" dirty="0">
                <a:latin typeface="新宋体" panose="02010609030101010101" pitchFamily="49" charset="-122"/>
                <a:ea typeface="新宋体" panose="02010609030101010101" pitchFamily="49" charset="-122"/>
              </a:rPr>
              <a:t>白 鹅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4192245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WordArt 3"/>
          <p:cNvSpPr>
            <a:spLocks noChangeArrowheads="1" noChangeShapeType="1"/>
          </p:cNvSpPr>
          <p:nvPr/>
        </p:nvSpPr>
        <p:spPr bwMode="auto">
          <a:xfrm>
            <a:off x="1388745" y="742315"/>
            <a:ext cx="6605270" cy="911860"/>
          </a:xfrm>
          <a:prstGeom prst="rect">
            <a:avLst/>
          </a:prstGeom>
          <a:ln>
            <a:noFill/>
          </a:ln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>
                <a:ln w="50800" cmpd="dbl">
                  <a:gradFill>
                    <a:gsLst>
                      <a:gs pos="0">
                        <a:srgbClr val="BDD7EE"/>
                      </a:gs>
                      <a:gs pos="14000">
                        <a:srgbClr val="3F7099"/>
                      </a:gs>
                      <a:gs pos="43000">
                        <a:srgbClr val="A0C5E6"/>
                      </a:gs>
                      <a:gs pos="81000">
                        <a:srgbClr val="3E3B37">
                          <a:alpha val="56000"/>
                        </a:srgbClr>
                      </a:gs>
                      <a:gs pos="27000">
                        <a:srgbClr val="7C9EBE"/>
                      </a:gs>
                      <a:gs pos="68000">
                        <a:srgbClr val="2E75B6"/>
                      </a:gs>
                      <a:gs pos="55000">
                        <a:srgbClr val="354254">
                          <a:alpha val="60000"/>
                        </a:srgbClr>
                      </a:gs>
                    </a:gsLst>
                    <a:lin ang="5400000" scaled="1"/>
                  </a:gradFill>
                  <a:prstDash val="solid"/>
                </a:ln>
                <a:gradFill>
                  <a:gsLst>
                    <a:gs pos="45000">
                      <a:srgbClr val="44546A">
                        <a:lumMod val="75000"/>
                      </a:srgbClr>
                    </a:gs>
                    <a:gs pos="83000">
                      <a:srgbClr val="44546A">
                        <a:lumMod val="50000"/>
                      </a:srgbClr>
                    </a:gs>
                    <a:gs pos="67000">
                      <a:srgbClr val="5B9BD5">
                        <a:lumMod val="40000"/>
                        <a:lumOff val="60000"/>
                      </a:srgbClr>
                    </a:gs>
                    <a:gs pos="64000">
                      <a:srgbClr val="F7F7F7"/>
                    </a:gs>
                    <a:gs pos="58000">
                      <a:srgbClr val="5B9BD5">
                        <a:lumMod val="60000"/>
                        <a:lumOff val="40000"/>
                      </a:srgbClr>
                    </a:gs>
                    <a:gs pos="33000">
                      <a:srgbClr val="256195"/>
                    </a:gs>
                    <a:gs pos="21000">
                      <a:srgbClr val="44546A">
                        <a:lumMod val="50000"/>
                      </a:srgbClr>
                    </a:gs>
                    <a:gs pos="9000">
                      <a:srgbClr val="5B9BD5">
                        <a:lumMod val="50000"/>
                      </a:srgbClr>
                    </a:gs>
                    <a:gs pos="74000">
                      <a:srgbClr val="5B9BD5">
                        <a:lumMod val="50000"/>
                      </a:srgbClr>
                    </a:gs>
                  </a:gsLst>
                  <a:lin ang="16200000" scaled="0"/>
                </a:gradFill>
                <a:effectLst>
                  <a:glow rad="76200">
                    <a:srgbClr val="9BD1FF">
                      <a:alpha val="33000"/>
                    </a:srgbClr>
                  </a:glo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“好一个高傲的动物</a:t>
            </a:r>
            <a:r>
              <a:rPr kumimoji="0" lang="en-US" altLang="zh-CN" sz="3600" b="0" i="0" u="none" strike="noStrike" kern="10" cap="none" spc="0" normalizeH="0" baseline="0" noProof="0">
                <a:ln w="50800" cmpd="dbl">
                  <a:gradFill>
                    <a:gsLst>
                      <a:gs pos="0">
                        <a:srgbClr val="BDD7EE"/>
                      </a:gs>
                      <a:gs pos="14000">
                        <a:srgbClr val="3F7099"/>
                      </a:gs>
                      <a:gs pos="43000">
                        <a:srgbClr val="A0C5E6"/>
                      </a:gs>
                      <a:gs pos="81000">
                        <a:srgbClr val="3E3B37">
                          <a:alpha val="56000"/>
                        </a:srgbClr>
                      </a:gs>
                      <a:gs pos="27000">
                        <a:srgbClr val="7C9EBE"/>
                      </a:gs>
                      <a:gs pos="68000">
                        <a:srgbClr val="2E75B6"/>
                      </a:gs>
                      <a:gs pos="55000">
                        <a:srgbClr val="354254">
                          <a:alpha val="60000"/>
                        </a:srgbClr>
                      </a:gs>
                    </a:gsLst>
                    <a:lin ang="5400000" scaled="1"/>
                  </a:gradFill>
                  <a:prstDash val="solid"/>
                </a:ln>
                <a:gradFill>
                  <a:gsLst>
                    <a:gs pos="45000">
                      <a:srgbClr val="44546A">
                        <a:lumMod val="75000"/>
                      </a:srgbClr>
                    </a:gs>
                    <a:gs pos="83000">
                      <a:srgbClr val="44546A">
                        <a:lumMod val="50000"/>
                      </a:srgbClr>
                    </a:gs>
                    <a:gs pos="67000">
                      <a:srgbClr val="5B9BD5">
                        <a:lumMod val="40000"/>
                        <a:lumOff val="60000"/>
                      </a:srgbClr>
                    </a:gs>
                    <a:gs pos="64000">
                      <a:srgbClr val="F7F7F7"/>
                    </a:gs>
                    <a:gs pos="58000">
                      <a:srgbClr val="5B9BD5">
                        <a:lumMod val="60000"/>
                        <a:lumOff val="40000"/>
                      </a:srgbClr>
                    </a:gs>
                    <a:gs pos="33000">
                      <a:srgbClr val="256195"/>
                    </a:gs>
                    <a:gs pos="21000">
                      <a:srgbClr val="44546A">
                        <a:lumMod val="50000"/>
                      </a:srgbClr>
                    </a:gs>
                    <a:gs pos="9000">
                      <a:srgbClr val="5B9BD5">
                        <a:lumMod val="50000"/>
                      </a:srgbClr>
                    </a:gs>
                    <a:gs pos="74000">
                      <a:srgbClr val="5B9BD5">
                        <a:lumMod val="50000"/>
                      </a:srgbClr>
                    </a:gs>
                  </a:gsLst>
                  <a:lin ang="16200000" scaled="0"/>
                </a:gradFill>
                <a:effectLst>
                  <a:glow rad="76200">
                    <a:srgbClr val="9BD1FF">
                      <a:alpha val="33000"/>
                    </a:srgbClr>
                  </a:glo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!”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50185" y="1653540"/>
            <a:ext cx="3643630" cy="337439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/>
          <p:nvPr/>
        </p:nvSpPr>
        <p:spPr>
          <a:xfrm>
            <a:off x="960120" y="675005"/>
            <a:ext cx="7081520" cy="1641475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高傲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是作者对白鹅的第一印象，作者怎么会有这样的印象呢？读了第一自然段， 你就会明白了。</a:t>
            </a:r>
          </a:p>
        </p:txBody>
      </p:sp>
      <p:sp>
        <p:nvSpPr>
          <p:cNvPr id="25604" name="AutoShape 4"/>
          <p:cNvSpPr/>
          <p:nvPr/>
        </p:nvSpPr>
        <p:spPr>
          <a:xfrm>
            <a:off x="2499995" y="3078480"/>
            <a:ext cx="5636895" cy="1884045"/>
          </a:xfrm>
          <a:prstGeom prst="cloudCallout">
            <a:avLst>
              <a:gd name="adj1" fmla="val -38138"/>
              <a:gd name="adj2" fmla="val -61267"/>
            </a:avLst>
          </a:prstGeom>
          <a:solidFill>
            <a:srgbClr val="FFFFFF"/>
          </a:solidFill>
          <a:ln w="9525" cap="flat" cmpd="sng">
            <a:solidFill>
              <a:srgbClr val="AD8F67">
                <a:lumMod val="50000"/>
              </a:srgbClr>
            </a:solidFill>
            <a:prstDash val="solid"/>
            <a:headEnd type="none" w="med" len="med"/>
            <a:tailEnd type="none" w="med" len="med"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/>
          <a:lstStyle/>
          <a:p>
            <a:pPr algn="l">
              <a:lnSpc>
                <a:spcPct val="115000"/>
              </a:lnSpc>
            </a:pPr>
            <a:r>
              <a:rPr lang="zh-CN" altLang="en-US" sz="1800" dirty="0">
                <a:latin typeface="Arial" panose="020B0604020202020204" pitchFamily="34" charset="0"/>
              </a:rPr>
              <a:t>    </a:t>
            </a:r>
            <a:r>
              <a:rPr lang="zh-CN" altLang="en-US" sz="2400" dirty="0">
                <a:latin typeface="Arial" panose="020B0604020202020204" pitchFamily="34" charset="0"/>
              </a:rPr>
              <a:t>    </a:t>
            </a:r>
            <a:r>
              <a:rPr lang="zh-CN" altLang="en-US" sz="2400" b="1" dirty="0">
                <a:solidFill>
                  <a:srgbClr val="3333FF"/>
                </a:solidFill>
                <a:latin typeface="Arial" panose="020B0604020202020204" pitchFamily="34" charset="0"/>
              </a:rPr>
              <a:t>联系实际，想想看，如果你到了一个陌生的环境，你会是什么表现？</a:t>
            </a:r>
          </a:p>
        </p:txBody>
      </p:sp>
      <p:sp>
        <p:nvSpPr>
          <p:cNvPr id="25603" name="Text Box 3"/>
          <p:cNvSpPr txBox="1"/>
          <p:nvPr/>
        </p:nvSpPr>
        <p:spPr>
          <a:xfrm>
            <a:off x="2139950" y="2316480"/>
            <a:ext cx="4864735" cy="583565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它伸长了头颈，左顾右盼。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655" y="3078480"/>
            <a:ext cx="2043430" cy="204724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 animBg="1"/>
      <p:bldP spid="25604" grpId="0" bldLvl="0" animBg="1"/>
      <p:bldP spid="2560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/>
          <p:nvPr/>
        </p:nvSpPr>
        <p:spPr>
          <a:xfrm>
            <a:off x="772160" y="1645920"/>
            <a:ext cx="75996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鹅的高傲，更表现在它的叫声、步态和吃相中。</a:t>
            </a:r>
          </a:p>
        </p:txBody>
      </p:sp>
      <p:sp>
        <p:nvSpPr>
          <p:cNvPr id="25603" name="Text Box 3"/>
          <p:cNvSpPr txBox="1"/>
          <p:nvPr/>
        </p:nvSpPr>
        <p:spPr>
          <a:xfrm>
            <a:off x="995680" y="840105"/>
            <a:ext cx="17081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rgbClr val="FFFFFF">
                  <a:lumMod val="65000"/>
                </a:srgbClr>
              </a:contourClr>
            </a:sp3d>
          </a:bodyPr>
          <a:lstStyle/>
          <a:p>
            <a:pPr>
              <a:lnSpc>
                <a:spcPct val="100000"/>
              </a:lnSpc>
            </a:pPr>
            <a:r>
              <a:rPr lang="zh-CN" altLang="en-US" sz="3200" b="1" dirty="0">
                <a:solidFill>
                  <a:srgbClr val="00206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过渡句：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95680" y="2259330"/>
            <a:ext cx="7431405" cy="21710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zh-CN" altLang="en-US" sz="2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过渡句就是连接上下文,由一个问题过渡到另一个问题的句子。往往出现在</a:t>
            </a:r>
            <a:r>
              <a:rPr lang="zh-CN" altLang="en-US" sz="2600" dirty="0">
                <a:solidFill>
                  <a:srgbClr val="1552D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段落末尾或段落开头，有时也独立成一段</a:t>
            </a:r>
            <a:r>
              <a:rPr lang="zh-CN" altLang="en-US" sz="2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，内容上这个句子和上下两端都有联系。</a:t>
            </a:r>
            <a:endParaRPr lang="zh-CN" altLang="en-US" sz="2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755" y="3679190"/>
            <a:ext cx="1537335" cy="154051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/>
        </p:nvSpPr>
        <p:spPr>
          <a:xfrm>
            <a:off x="935673" y="1042353"/>
            <a:ext cx="7272337" cy="5318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66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自读第3～7自然段，学习步骤如下：</a:t>
            </a:r>
          </a:p>
        </p:txBody>
      </p:sp>
      <p:sp>
        <p:nvSpPr>
          <p:cNvPr id="4" name="Rectangle 4"/>
          <p:cNvSpPr>
            <a:spLocks noGrp="1"/>
          </p:cNvSpPr>
          <p:nvPr/>
        </p:nvSpPr>
        <p:spPr>
          <a:xfrm>
            <a:off x="1268095" y="1995805"/>
            <a:ext cx="6607810" cy="185801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75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022350" indent="-35115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850" indent="-3162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681480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138680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95880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053080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510280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sz="2800" b="1" dirty="0">
                <a:ea typeface="隶书" panose="02010509060101010101" pitchFamily="49" charset="-122"/>
              </a:rPr>
              <a:t>画一画，画出表现白鹅高傲的词句。</a:t>
            </a:r>
          </a:p>
          <a:p>
            <a:pPr eaLnBrk="1" hangingPunct="1">
              <a:buNone/>
            </a:pPr>
            <a:endParaRPr lang="zh-CN" altLang="en-US" sz="900" b="1" dirty="0">
              <a:ea typeface="隶书" panose="02010509060101010101" pitchFamily="49" charset="-122"/>
            </a:endParaRPr>
          </a:p>
          <a:p>
            <a:pPr eaLnBrk="1" hangingPunct="1"/>
            <a:r>
              <a:rPr lang="zh-CN" altLang="en-US" sz="2800" b="1" dirty="0">
                <a:ea typeface="隶书" panose="02010509060101010101" pitchFamily="49" charset="-122"/>
              </a:rPr>
              <a:t>读一读，有滋有味地读好画出的句子。</a:t>
            </a:r>
          </a:p>
          <a:p>
            <a:pPr eaLnBrk="1" hangingPunct="1">
              <a:buNone/>
            </a:pPr>
            <a:endParaRPr lang="zh-CN" altLang="en-US" sz="1000" b="1" dirty="0">
              <a:ea typeface="隶书" panose="02010509060101010101" pitchFamily="49" charset="-122"/>
            </a:endParaRPr>
          </a:p>
          <a:p>
            <a:pPr eaLnBrk="1" hangingPunct="1"/>
            <a:r>
              <a:rPr lang="zh-CN" altLang="en-US" sz="2800" b="1" dirty="0">
                <a:ea typeface="隶书" panose="02010509060101010101" pitchFamily="49" charset="-122"/>
              </a:rPr>
              <a:t>品一品，仔细体会其中的情趣。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755" y="3251200"/>
            <a:ext cx="1964690" cy="19685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卷形 1"/>
          <p:cNvSpPr/>
          <p:nvPr/>
        </p:nvSpPr>
        <p:spPr>
          <a:xfrm>
            <a:off x="570230" y="549275"/>
            <a:ext cx="5031740" cy="4204335"/>
          </a:xfrm>
          <a:prstGeom prst="verticalScroll">
            <a:avLst/>
          </a:prstGeom>
          <a:solidFill>
            <a:srgbClr val="FFFFFF"/>
          </a:solidFill>
          <a:ln w="25400" cap="flat" cmpd="sng" algn="ctr">
            <a:solidFill>
              <a:srgbClr val="AD8F67"/>
            </a:solidFill>
            <a:prstDash val="solid"/>
          </a:ln>
          <a:effectLst/>
        </p:spPr>
        <p:style>
          <a:lnRef idx="2">
            <a:srgbClr val="AD8F67"/>
          </a:lnRef>
          <a:fillRef idx="1">
            <a:srgbClr val="FFFFFF"/>
          </a:fillRef>
          <a:effectRef idx="0">
            <a:srgbClr val="AD8F67"/>
          </a:effectRef>
          <a:fontRef idx="minor">
            <a:srgbClr val="292934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772" name="Text Box 4"/>
          <p:cNvSpPr txBox="1"/>
          <p:nvPr/>
        </p:nvSpPr>
        <p:spPr>
          <a:xfrm>
            <a:off x="1106170" y="1061085"/>
            <a:ext cx="4085590" cy="3692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ct val="50000"/>
              </a:spcBef>
            </a:pPr>
            <a:r>
              <a:rPr lang="en-US" altLang="zh-CN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鹅的叫声，音调严肃郑重，似</a:t>
            </a:r>
            <a:r>
              <a:rPr lang="zh-CN" altLang="en-US" sz="2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厉声呵斥</a:t>
            </a:r>
            <a:r>
              <a:rPr lang="zh-CN" altLang="en-US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凡有生客进来，鹅必然</a:t>
            </a:r>
            <a:r>
              <a:rPr lang="zh-CN" altLang="en-US" sz="2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厉声叫嚣</a:t>
            </a:r>
            <a:r>
              <a:rPr lang="zh-CN" altLang="en-US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；甚至篱笆外有人走路，它也要</a:t>
            </a:r>
            <a:r>
              <a:rPr lang="zh-CN" altLang="en-US" sz="2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引吭大叫</a:t>
            </a:r>
            <a:r>
              <a:rPr lang="zh-CN" altLang="en-US" sz="2600" b="1" dirty="0">
                <a:solidFill>
                  <a:srgbClr val="000099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，不亚于狗的狂吠。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3370" y="1116330"/>
            <a:ext cx="3303270" cy="2745740"/>
          </a:xfrm>
          <a:prstGeom prst="flowChartAlternateProcess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/>
          <p:nvPr/>
        </p:nvSpPr>
        <p:spPr>
          <a:xfrm>
            <a:off x="1087438" y="1141730"/>
            <a:ext cx="6840537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厉声呵斥</a:t>
            </a:r>
            <a:r>
              <a:rPr lang="zh-CN" altLang="en-US" sz="3600" b="1" dirty="0">
                <a:solidFill>
                  <a:srgbClr val="AD8F67"/>
                </a:solidFill>
                <a:latin typeface="楷体" panose="02010609060101010101" charset="-122"/>
                <a:ea typeface="楷体" panose="02010609060101010101" charset="-122"/>
              </a:rPr>
              <a:t>：用很严厉的声音训斥。</a:t>
            </a:r>
          </a:p>
          <a:p>
            <a:endParaRPr lang="zh-CN" altLang="en-US" sz="3600" b="1" dirty="0">
              <a:solidFill>
                <a:srgbClr val="AD8F67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厉声叫嚣</a:t>
            </a:r>
            <a:r>
              <a:rPr lang="zh-CN" altLang="en-US" sz="3600" b="1" dirty="0">
                <a:solidFill>
                  <a:srgbClr val="AD8F67"/>
                </a:solidFill>
                <a:latin typeface="楷体" panose="02010609060101010101" charset="-122"/>
                <a:ea typeface="楷体" panose="02010609060101010101" charset="-122"/>
              </a:rPr>
              <a:t>：非常严厉地大吵大闹。</a:t>
            </a:r>
          </a:p>
          <a:p>
            <a:endParaRPr lang="zh-CN" altLang="en-US" sz="3600" b="1" dirty="0">
              <a:solidFill>
                <a:srgbClr val="AD8F67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引吭大叫</a:t>
            </a:r>
            <a:r>
              <a:rPr lang="zh-CN" altLang="en-US" sz="3600" b="1" dirty="0">
                <a:solidFill>
                  <a:srgbClr val="AD8F67"/>
                </a:solidFill>
                <a:latin typeface="楷体" panose="02010609060101010101" charset="-122"/>
                <a:ea typeface="楷体" panose="02010609060101010101" charset="-122"/>
              </a:rPr>
              <a:t>：放开嗓子大吼大叫。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/>
          <p:nvPr/>
        </p:nvSpPr>
        <p:spPr>
          <a:xfrm>
            <a:off x="1066800" y="880110"/>
            <a:ext cx="7800340" cy="1210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  </a:t>
            </a:r>
            <a:r>
              <a:rPr lang="zh-CN" altLang="en-US" sz="2800" b="1" dirty="0">
                <a:solidFill>
                  <a:srgbClr val="D2533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鸭的步调急速，有局促不安之相；鹅的步调从容；大模大样的，颇像京剧里的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" action="ppaction://noaction"/>
              </a:rPr>
              <a:t>净角</a:t>
            </a:r>
            <a:r>
              <a:rPr lang="zh-CN" altLang="en-US" sz="2800" b="1" dirty="0">
                <a:solidFill>
                  <a:srgbClr val="D2533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出场。</a:t>
            </a:r>
            <a:endParaRPr lang="zh-CN" altLang="en-US" sz="2800" b="1" dirty="0">
              <a:solidFill>
                <a:srgbClr val="D2533C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" y="2621280"/>
            <a:ext cx="1804670" cy="22967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756 -0.007565 C 0.061360 0.005881 0.101241 0.019998 0.150039 0.024544 C 0.200273 0.029223 0.240767 0.022596 0.241162 0.009150 C 0.241558 -0.004296 0.282052 -0.010925 0.332286 -0.006245 C 0.381084 -0.001699 0.420965 0.012418 0.420569 0.025865 " pathEditMode="relative" rAng="-285212637" ptsTypes="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/>
        </p:nvSpPr>
        <p:spPr>
          <a:xfrm>
            <a:off x="1011555" y="920115"/>
            <a:ext cx="7120255" cy="10388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29293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29293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9293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92934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9pPr>
          </a:lstStyle>
          <a:p>
            <a:pPr algn="l" eaLnBrk="1" hangingPunct="1">
              <a:buNone/>
            </a:pPr>
            <a:r>
              <a:rPr lang="en-US" altLang="zh-CN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在京剧中，通称花脸“净角”是怎么样的人物形象？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86560" y="2458085"/>
            <a:ext cx="2177415" cy="1383665"/>
          </a:xfrm>
          <a:prstGeom prst="rect">
            <a:avLst/>
          </a:prstGeom>
          <a:gradFill rotWithShape="1">
            <a:gsLst>
              <a:gs pos="0">
                <a:srgbClr val="808DA0">
                  <a:tint val="50000"/>
                  <a:satMod val="300000"/>
                </a:srgbClr>
              </a:gs>
              <a:gs pos="35000">
                <a:srgbClr val="808DA0">
                  <a:tint val="37000"/>
                  <a:satMod val="300000"/>
                </a:srgbClr>
              </a:gs>
              <a:gs pos="100000">
                <a:srgbClr val="808DA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8D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rgbClr val="808DA0"/>
          </a:lnRef>
          <a:fillRef idx="2">
            <a:srgbClr val="808DA0"/>
          </a:fillRef>
          <a:effectRef idx="1">
            <a:srgbClr val="808DA0"/>
          </a:effectRef>
          <a:fontRef idx="minor">
            <a:srgbClr val="292934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性格刚烈或粗暴的人物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580" y="1631315"/>
            <a:ext cx="2321560" cy="294259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/>
          <p:nvPr/>
        </p:nvSpPr>
        <p:spPr>
          <a:xfrm>
            <a:off x="1095375" y="889635"/>
            <a:ext cx="704977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800" dirty="0">
                <a:solidFill>
                  <a:srgbClr val="808DA0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  </a:t>
            </a:r>
            <a:r>
              <a:rPr lang="zh-CN" altLang="en-US" sz="2800" dirty="0">
                <a:solidFill>
                  <a:srgbClr val="808DA0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其实鹅吃饭时更高傲、有趣、可笑呢？我们一起来看看吧！</a:t>
            </a:r>
            <a:r>
              <a:rPr lang="zh-CN" altLang="en-US" sz="2800" dirty="0">
                <a:solidFill>
                  <a:srgbClr val="808DA0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en-US" sz="2800" b="1" dirty="0">
                <a:solidFill>
                  <a:srgbClr val="D2533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en-US" sz="2800" b="1" dirty="0">
                <a:solidFill>
                  <a:srgbClr val="D2533C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　</a:t>
            </a:r>
          </a:p>
        </p:txBody>
      </p:sp>
      <p:sp>
        <p:nvSpPr>
          <p:cNvPr id="40963" name="Text Box 3"/>
          <p:cNvSpPr txBox="1"/>
          <p:nvPr/>
        </p:nvSpPr>
        <p:spPr>
          <a:xfrm>
            <a:off x="1095058" y="2019300"/>
            <a:ext cx="5629275" cy="52197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它需要三样东西下饭。</a:t>
            </a:r>
          </a:p>
        </p:txBody>
      </p:sp>
      <p:sp>
        <p:nvSpPr>
          <p:cNvPr id="40964" name="Text Box 4"/>
          <p:cNvSpPr txBox="1"/>
          <p:nvPr/>
        </p:nvSpPr>
        <p:spPr>
          <a:xfrm>
            <a:off x="1095058" y="2814955"/>
            <a:ext cx="5545137" cy="52197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吃法：三眼一板，一丝不苟。</a:t>
            </a:r>
          </a:p>
        </p:txBody>
      </p:sp>
      <p:sp>
        <p:nvSpPr>
          <p:cNvPr id="40965" name="Text Box 5"/>
          <p:cNvSpPr txBox="1"/>
          <p:nvPr/>
        </p:nvSpPr>
        <p:spPr>
          <a:xfrm>
            <a:off x="1095375" y="3560445"/>
            <a:ext cx="4537075" cy="52197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循规蹈矩，不会变通。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79235" y="2019300"/>
            <a:ext cx="1964690" cy="19685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3"/>
          <p:cNvSpPr txBox="1"/>
          <p:nvPr/>
        </p:nvSpPr>
        <p:spPr>
          <a:xfrm>
            <a:off x="904875" y="744220"/>
            <a:ext cx="7524749" cy="1296670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 wrap="square">
            <a:spAutoFit/>
          </a:bodyPr>
          <a:lstStyle/>
          <a:p>
            <a:pPr algn="l"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先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吃一口冷饭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喝一口水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然后再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到别处去吃一口泥和草</a:t>
            </a: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40962" name="Text Box 2"/>
          <p:cNvSpPr txBox="1"/>
          <p:nvPr/>
        </p:nvSpPr>
        <p:spPr>
          <a:xfrm>
            <a:off x="904240" y="2084705"/>
            <a:ext cx="7849235" cy="1899285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rgbClr val="F3F2DC">
                <a:alpha val="50000"/>
              </a:srgbClr>
            </a:prstShdw>
          </a:effectLst>
        </p:spPr>
        <p:txBody>
          <a:bodyPr wrap="square">
            <a:spAutoFit/>
          </a:bodyPr>
          <a:lstStyle/>
          <a:p>
            <a:pPr algn="l"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譬如吃了一口饭，倘若水盆放在远处，它一定从容不迫地大踏步走上前去，饮一口水，再大踏步走去吃泥、吃草。吃过泥和草再回来吃饭。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/>
          <p:nvPr/>
        </p:nvSpPr>
        <p:spPr>
          <a:xfrm>
            <a:off x="1684655" y="1343025"/>
            <a:ext cx="1764665" cy="5530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3000" b="1" dirty="0">
                <a:solidFill>
                  <a:srgbClr val="8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000" b="1" dirty="0">
                <a:solidFill>
                  <a:srgbClr val="8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咏鹅</a:t>
            </a:r>
            <a:r>
              <a:rPr lang="zh-CN" altLang="zh-CN" sz="3000" b="1" dirty="0">
                <a:solidFill>
                  <a:srgbClr val="8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</p:txBody>
      </p:sp>
      <p:sp>
        <p:nvSpPr>
          <p:cNvPr id="12292" name="Rectangle 4"/>
          <p:cNvSpPr/>
          <p:nvPr/>
        </p:nvSpPr>
        <p:spPr>
          <a:xfrm>
            <a:off x="2058670" y="1952625"/>
            <a:ext cx="1179195" cy="49149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 b="1" dirty="0">
                <a:solidFill>
                  <a:srgbClr val="8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骆宾王</a:t>
            </a:r>
          </a:p>
        </p:txBody>
      </p:sp>
      <p:sp>
        <p:nvSpPr>
          <p:cNvPr id="12293" name="Rectangle 5"/>
          <p:cNvSpPr/>
          <p:nvPr/>
        </p:nvSpPr>
        <p:spPr>
          <a:xfrm>
            <a:off x="1447800" y="2586355"/>
            <a:ext cx="259397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鹅、鹅、鹅，</a:t>
            </a:r>
            <a:b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曲项向天歌。</a:t>
            </a:r>
            <a:b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白毛浮绿水，</a:t>
            </a:r>
            <a:b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30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红掌拨清波。</a:t>
            </a:r>
          </a:p>
        </p:txBody>
      </p:sp>
      <p:sp>
        <p:nvSpPr>
          <p:cNvPr id="2" name="流程图: 库存数据 1"/>
          <p:cNvSpPr/>
          <p:nvPr/>
        </p:nvSpPr>
        <p:spPr>
          <a:xfrm>
            <a:off x="998220" y="572770"/>
            <a:ext cx="2280285" cy="504190"/>
          </a:xfrm>
          <a:prstGeom prst="flowChartOnlineStorage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3A299"/>
                </a:solidFill>
              </a14:hiddenFill>
            </a:ext>
          </a:extLst>
        </p:spPr>
        <p:style>
          <a:lnRef idx="2">
            <a:srgbClr val="93A299">
              <a:shade val="50000"/>
            </a:srgbClr>
          </a:lnRef>
          <a:fillRef idx="1">
            <a:srgbClr val="93A299"/>
          </a:fillRef>
          <a:effectRef idx="0">
            <a:srgbClr val="93A299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26490" y="572770"/>
            <a:ext cx="18084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840" y="955675"/>
            <a:ext cx="4160520" cy="2693670"/>
          </a:xfrm>
          <a:prstGeom prst="flowChartAlternateProcess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7255" y="872490"/>
            <a:ext cx="735012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这样从容不迫地吃饭，必须有一个人在旁侍候，像饭馆里的堂倌一样。</a:t>
            </a:r>
            <a:endParaRPr lang="zh-CN" altLang="en-US" sz="2800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7740" y="2953385"/>
            <a:ext cx="2517775" cy="169164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C5A6A"/>
            </a:solidFill>
            <a:prstDash val="solid"/>
          </a:ln>
          <a:effectLst/>
        </p:spPr>
        <p:style>
          <a:lnRef idx="2">
            <a:srgbClr val="4C5A6A"/>
          </a:lnRef>
          <a:fillRef idx="1">
            <a:srgbClr val="FFFFFF"/>
          </a:fillRef>
          <a:effectRef idx="0">
            <a:srgbClr val="4C5A6A"/>
          </a:effectRef>
          <a:fontRef idx="minor">
            <a:srgbClr val="292934"/>
          </a:fontRef>
        </p:style>
        <p:txBody>
          <a:bodyPr wrap="square">
            <a:spAutoFit/>
          </a:bodyPr>
          <a:lstStyle/>
          <a:p>
            <a:r>
              <a:rPr lang="zh-CN" sz="2600" b="1">
                <a:solidFill>
                  <a:srgbClr val="FF0000"/>
                </a:solidFill>
                <a:ea typeface="宋体" panose="02010600030101010101" pitchFamily="2" charset="-122"/>
              </a:rPr>
              <a:t>侍候：一般用于人，多用于对长辈或地位高者的服侍、伺候。</a:t>
            </a:r>
            <a:endParaRPr lang="zh-CN" altLang="en-US" sz="26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9510" y="2461895"/>
            <a:ext cx="913130" cy="49149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C5A6A"/>
            </a:solidFill>
            <a:prstDash val="solid"/>
          </a:ln>
          <a:effectLst/>
        </p:spPr>
        <p:style>
          <a:lnRef idx="2">
            <a:srgbClr val="4C5A6A"/>
          </a:lnRef>
          <a:fillRef idx="1">
            <a:srgbClr val="FFFFFF"/>
          </a:fillRef>
          <a:effectRef idx="0">
            <a:srgbClr val="4C5A6A"/>
          </a:effectRef>
          <a:fontRef idx="minor">
            <a:srgbClr val="292934"/>
          </a:fontRef>
        </p:style>
        <p:txBody>
          <a:bodyPr wrap="square">
            <a:spAutoFit/>
          </a:bodyPr>
          <a:lstStyle/>
          <a:p>
            <a:r>
              <a:rPr lang="zh-CN" sz="2600" b="1">
                <a:solidFill>
                  <a:srgbClr val="FF0000"/>
                </a:solidFill>
                <a:ea typeface="宋体" panose="02010600030101010101" pitchFamily="2" charset="-122"/>
              </a:rPr>
              <a:t>白鹅</a:t>
            </a:r>
            <a:endParaRPr lang="zh-CN" altLang="en-US" sz="26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35730" y="3128010"/>
            <a:ext cx="3556000" cy="169164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C5A6A"/>
            </a:solidFill>
            <a:prstDash val="solid"/>
          </a:ln>
          <a:effectLst/>
        </p:spPr>
        <p:style>
          <a:lnRef idx="2">
            <a:srgbClr val="4C5A6A"/>
          </a:lnRef>
          <a:fillRef idx="1">
            <a:srgbClr val="FFFFFF"/>
          </a:fillRef>
          <a:effectRef idx="0">
            <a:srgbClr val="4C5A6A"/>
          </a:effectRef>
          <a:fontRef idx="minor">
            <a:srgbClr val="292934"/>
          </a:fontRef>
        </p:style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         </a:t>
            </a:r>
            <a:r>
              <a:rPr lang="zh-CN" sz="26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像</a:t>
            </a:r>
            <a:r>
              <a:rPr lang="zh-CN" sz="2600" b="1" dirty="0">
                <a:solidFill>
                  <a:srgbClr val="FF0000"/>
                </a:solidFill>
                <a:ea typeface="宋体" panose="02010600030101010101" pitchFamily="2" charset="-122"/>
              </a:rPr>
              <a:t>饭馆里的堂倌一样，作者这样写有意降低了自己的地位，显出了鹅的尊贵。</a:t>
            </a:r>
            <a:endParaRPr lang="zh-CN" altLang="en-US" sz="26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4360" y="1882775"/>
            <a:ext cx="8717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dirty="0" smtClean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理解</a:t>
            </a:r>
            <a:r>
              <a:rPr lang="zh-CN" sz="2800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“侍候”，一般侍候谁？人们是怎么样侍候它的？</a:t>
            </a:r>
            <a:endParaRPr lang="zh-CN" altLang="en-US" sz="2800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 bldLvl="0" animBg="1"/>
      <p:bldP spid="3" grpId="0" bldLvl="0" animBg="1"/>
      <p:bldP spid="4" grpId="0" bldLvl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/>
          </p:cNvSpPr>
          <p:nvPr/>
        </p:nvSpPr>
        <p:spPr>
          <a:xfrm>
            <a:off x="569595" y="758190"/>
            <a:ext cx="8255000" cy="376110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29293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29293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9293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92934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10000"/>
              </a:lnSpc>
              <a:buNone/>
            </a:pPr>
            <a:r>
              <a:rPr lang="en-US" altLang="zh-CN" sz="2800" b="1" dirty="0">
                <a:solidFill>
                  <a:srgbClr val="D94C3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 b="1" dirty="0">
                <a:solidFill>
                  <a:srgbClr val="D94C3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“傲慢”一词常被用以形容人轻视别人，对人没有礼貌，作者为什么用这个词来形容白鹅？作者对白鹅怀着一种这样的感情？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2800" b="1" dirty="0">
                <a:solidFill>
                  <a:srgbClr val="D94C3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用形容人的词语来描绘鹅，把鹅写得富有灵性。作者将鹅说成是“傲慢”性格的表现，显然是把鹅当成了自己生活中的一个朋友，读来有亲切感。   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2800" b="1" dirty="0">
                <a:solidFill>
                  <a:srgbClr val="D94C3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其次，也表达了作者对白鹅的喜爱之情。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8F7F3">
                  <a:alpha val="100000"/>
                </a:srgbClr>
              </a:clrFrom>
              <a:clrTo>
                <a:srgbClr val="F8F7F3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" y="3839210"/>
            <a:ext cx="1200785" cy="131762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2045" y="1344930"/>
            <a:ext cx="7195185" cy="2453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sz="3200" dirty="0">
                <a:latin typeface="楷体" panose="02010609060101010101" charset="-122"/>
                <a:ea typeface="楷体" panose="02010609060101010101" charset="-122"/>
              </a:rPr>
              <a:t>课文用准确的词语和生动的事例写出了鹅的高傲。你愿意把自己当作一只高傲的白鹅，向别人介绍自己吗？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89320" y="601980"/>
            <a:ext cx="881380" cy="8832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950" y="601980"/>
            <a:ext cx="881380" cy="883285"/>
          </a:xfrm>
          <a:prstGeom prst="rect">
            <a:avLst/>
          </a:prstGeom>
        </p:spPr>
      </p:pic>
      <p:sp>
        <p:nvSpPr>
          <p:cNvPr id="4" name="波形 3"/>
          <p:cNvSpPr/>
          <p:nvPr/>
        </p:nvSpPr>
        <p:spPr>
          <a:xfrm>
            <a:off x="2988310" y="503555"/>
            <a:ext cx="3168015" cy="1080135"/>
          </a:xfrm>
          <a:prstGeom prst="wave">
            <a:avLst/>
          </a:prstGeom>
          <a:solidFill>
            <a:srgbClr val="FFFFFF"/>
          </a:solidFill>
          <a:ln w="25400" cap="flat" cmpd="sng" algn="ctr">
            <a:solidFill>
              <a:srgbClr val="808DA0"/>
            </a:solidFill>
            <a:prstDash val="solid"/>
          </a:ln>
          <a:effectLst/>
        </p:spPr>
        <p:style>
          <a:lnRef idx="2">
            <a:srgbClr val="808DA0"/>
          </a:lnRef>
          <a:fillRef idx="1">
            <a:srgbClr val="FFFFFF"/>
          </a:fillRef>
          <a:effectRef idx="0">
            <a:srgbClr val="808DA0"/>
          </a:effectRef>
          <a:fontRef idx="minor">
            <a:srgbClr val="292934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295650" y="721360"/>
            <a:ext cx="2553335" cy="645160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zh-CN" altLang="en-US" sz="3600" b="1">
                <a:solidFill>
                  <a:srgbClr val="D94C3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快乐写话卡</a:t>
            </a:r>
          </a:p>
        </p:txBody>
      </p:sp>
      <p:sp>
        <p:nvSpPr>
          <p:cNvPr id="6" name="流程图: 卡片 5"/>
          <p:cNvSpPr/>
          <p:nvPr/>
        </p:nvSpPr>
        <p:spPr>
          <a:xfrm>
            <a:off x="1988820" y="1787525"/>
            <a:ext cx="5327650" cy="2663825"/>
          </a:xfrm>
          <a:prstGeom prst="flowChartPunchedCard">
            <a:avLst/>
          </a:prstGeom>
          <a:solidFill>
            <a:srgbClr val="FFFFFF"/>
          </a:solidFill>
          <a:ln w="25400" cap="flat" cmpd="sng" algn="ctr">
            <a:solidFill>
              <a:srgbClr val="4C5A6A"/>
            </a:solidFill>
            <a:prstDash val="solid"/>
          </a:ln>
          <a:effectLst/>
        </p:spPr>
        <p:style>
          <a:lnRef idx="2">
            <a:srgbClr val="4C5A6A"/>
          </a:lnRef>
          <a:fillRef idx="1">
            <a:srgbClr val="FFFFFF"/>
          </a:fillRef>
          <a:effectRef idx="0">
            <a:srgbClr val="4C5A6A"/>
          </a:effectRef>
          <a:fontRef idx="minor">
            <a:srgbClr val="292934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348865" y="2571750"/>
            <a:ext cx="4608195" cy="0"/>
          </a:xfrm>
          <a:prstGeom prst="line">
            <a:avLst/>
          </a:prstGeom>
          <a:noFill/>
          <a:ln w="9525" cap="flat" cmpd="sng" algn="ctr">
            <a:solidFill>
              <a:srgbClr val="4C5A6A"/>
            </a:solidFill>
            <a:prstDash val="solid"/>
          </a:ln>
          <a:effectLst/>
        </p:spPr>
        <p:style>
          <a:lnRef idx="1">
            <a:srgbClr val="4C5A6A"/>
          </a:lnRef>
          <a:fillRef idx="0">
            <a:srgbClr val="4C5A6A"/>
          </a:fillRef>
          <a:effectRef idx="0">
            <a:srgbClr val="4C5A6A"/>
          </a:effectRef>
          <a:fontRef idx="minor">
            <a:srgbClr val="292934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348865" y="3119120"/>
            <a:ext cx="4608195" cy="0"/>
          </a:xfrm>
          <a:prstGeom prst="line">
            <a:avLst/>
          </a:prstGeom>
          <a:noFill/>
          <a:ln w="9525" cap="flat" cmpd="sng" algn="ctr">
            <a:solidFill>
              <a:srgbClr val="4C5A6A"/>
            </a:solidFill>
            <a:prstDash val="solid"/>
          </a:ln>
          <a:effectLst/>
        </p:spPr>
        <p:style>
          <a:lnRef idx="1">
            <a:srgbClr val="4C5A6A"/>
          </a:lnRef>
          <a:fillRef idx="0">
            <a:srgbClr val="4C5A6A"/>
          </a:fillRef>
          <a:effectRef idx="0">
            <a:srgbClr val="4C5A6A"/>
          </a:effectRef>
          <a:fontRef idx="minor">
            <a:srgbClr val="292934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393950" y="3667125"/>
            <a:ext cx="4608195" cy="0"/>
          </a:xfrm>
          <a:prstGeom prst="line">
            <a:avLst/>
          </a:prstGeom>
          <a:noFill/>
          <a:ln w="9525" cap="flat" cmpd="sng" algn="ctr">
            <a:solidFill>
              <a:srgbClr val="4C5A6A"/>
            </a:solidFill>
            <a:prstDash val="solid"/>
          </a:ln>
          <a:effectLst/>
        </p:spPr>
        <p:style>
          <a:lnRef idx="1">
            <a:srgbClr val="4C5A6A"/>
          </a:lnRef>
          <a:fillRef idx="0">
            <a:srgbClr val="4C5A6A"/>
          </a:fillRef>
          <a:effectRef idx="0">
            <a:srgbClr val="4C5A6A"/>
          </a:effectRef>
          <a:fontRef idx="minor">
            <a:srgbClr val="292934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225" y="3143250"/>
            <a:ext cx="2097405" cy="209740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/>
          <p:cNvSpPr txBox="1"/>
          <p:nvPr>
            <p:custDataLst>
              <p:tags r:id="rId1"/>
            </p:custDataLst>
          </p:nvPr>
        </p:nvSpPr>
        <p:spPr>
          <a:xfrm>
            <a:off x="3564255" y="2876498"/>
            <a:ext cx="42087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方正魏碑_GBK" panose="03000509000000000000" charset="-122"/>
                <a:ea typeface="方正魏碑_GBK" panose="03000509000000000000" charset="-122"/>
                <a:cs typeface="方正魏碑_GBK" panose="03000509000000000000" charset="-122"/>
              </a:rPr>
              <a:t>谢 谢 观 看</a:t>
            </a:r>
            <a:r>
              <a:rPr lang="zh-CN" altLang="en-US" sz="54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49" y="780071"/>
            <a:ext cx="2593181" cy="2986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32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0" y="740410"/>
            <a:ext cx="3754755" cy="2816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25" y="1647825"/>
            <a:ext cx="4219575" cy="28174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51379" y="464024"/>
            <a:ext cx="2272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/>
          <p:nvPr/>
        </p:nvSpPr>
        <p:spPr>
          <a:xfrm>
            <a:off x="5673090" y="982345"/>
            <a:ext cx="3018155" cy="317881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29293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29293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9293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92934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丰子恺 (1898—1975)</a:t>
            </a:r>
          </a:p>
          <a:p>
            <a:pPr marL="0" indent="0"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著名画家、艺术教育家，我国美育教育的先驱者。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2980" y="982345"/>
            <a:ext cx="4385310" cy="3264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/>
          <p:nvPr/>
        </p:nvSpPr>
        <p:spPr>
          <a:xfrm>
            <a:off x="806450" y="563880"/>
            <a:ext cx="426593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000099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作者简介及写作背景：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brigh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6" t="22689" r="16295" b="22874"/>
          <a:stretch>
            <a:fillRect/>
          </a:stretch>
        </p:blipFill>
        <p:spPr>
          <a:xfrm>
            <a:off x="3475990" y="1930400"/>
            <a:ext cx="3895725" cy="3162935"/>
          </a:xfrm>
          <a:prstGeom prst="rect">
            <a:avLst/>
          </a:prstGeom>
        </p:spPr>
      </p:pic>
      <p:sp>
        <p:nvSpPr>
          <p:cNvPr id="14340" name="Text Box 4"/>
          <p:cNvSpPr txBox="1"/>
          <p:nvPr/>
        </p:nvSpPr>
        <p:spPr>
          <a:xfrm>
            <a:off x="635000" y="1099820"/>
            <a:ext cx="8348345" cy="3623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zh-CN" altLang="zh-CN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丰子恺，名仁，浙江省崇德县（今属桐乡市）石门人，长期居住上海。是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中国现代漫画家、翻译家、文学家、音乐教育家。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白鹅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写于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1946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年夏天。抗战期间，丰子恺内迁重庆，住在郊外一座荒村里。当时正值战时，生活条件艰苦、种菜、养鹅，这成了作者排遣苦闷的一种寄托。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26490" y="572770"/>
            <a:ext cx="18084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学习生字</a:t>
            </a:r>
          </a:p>
        </p:txBody>
      </p:sp>
      <p:sp>
        <p:nvSpPr>
          <p:cNvPr id="2" name="流程图: 库存数据 1"/>
          <p:cNvSpPr/>
          <p:nvPr/>
        </p:nvSpPr>
        <p:spPr>
          <a:xfrm>
            <a:off x="998220" y="572770"/>
            <a:ext cx="2280285" cy="504190"/>
          </a:xfrm>
          <a:prstGeom prst="flowChartOnlineStorage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3A299"/>
                </a:solidFill>
              </a14:hiddenFill>
            </a:ext>
          </a:extLst>
        </p:spPr>
        <p:style>
          <a:lnRef idx="2">
            <a:srgbClr val="93A299">
              <a:shade val="50000"/>
            </a:srgbClr>
          </a:lnRef>
          <a:fillRef idx="1">
            <a:srgbClr val="93A299"/>
          </a:fillRef>
          <a:effectRef idx="0">
            <a:srgbClr val="93A299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88250" y="916305"/>
            <a:ext cx="1282700" cy="8667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58290" y="2006600"/>
            <a:ext cx="643826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3F2DC">
                    <a:lumMod val="10000"/>
                  </a:srgbClr>
                </a:solidFill>
                <a:latin typeface="楷体" panose="02010609060101010101" charset="-122"/>
                <a:ea typeface="楷体" panose="02010609060101010101" charset="-122"/>
              </a:rPr>
              <a:t>看  </a:t>
            </a:r>
            <a:r>
              <a:rPr lang="zh-CN" altLang="en-US" sz="3600">
                <a:solidFill>
                  <a:srgbClr val="F3F2DC">
                    <a:lumMod val="10000"/>
                  </a:srgb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嚣  吭  </a:t>
            </a:r>
            <a:r>
              <a:rPr lang="zh-CN" altLang="en-US" sz="3600">
                <a:solidFill>
                  <a:srgbClr val="F3F2DC">
                    <a:lumMod val="10000"/>
                  </a:srgbClr>
                </a:solidFill>
                <a:latin typeface="楷体" panose="02010609060101010101" charset="-122"/>
                <a:ea typeface="楷体" panose="02010609060101010101" charset="-122"/>
              </a:rPr>
              <a:t>吠  促  颇   </a:t>
            </a:r>
          </a:p>
          <a:p>
            <a:r>
              <a:rPr lang="zh-CN" altLang="en-US" sz="3600">
                <a:solidFill>
                  <a:srgbClr val="F3F2DC">
                    <a:lumMod val="10000"/>
                  </a:srgb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  <a:p>
            <a:r>
              <a:rPr lang="zh-CN" altLang="en-US" sz="3600">
                <a:solidFill>
                  <a:srgbClr val="F3F2DC">
                    <a:lumMod val="10000"/>
                  </a:srgb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奢  侈  </a:t>
            </a:r>
            <a:r>
              <a:rPr lang="zh-CN" altLang="en-US" sz="3600">
                <a:solidFill>
                  <a:srgbClr val="F3F2DC">
                    <a:lumMod val="10000"/>
                  </a:srgbClr>
                </a:solidFill>
                <a:latin typeface="楷体" panose="02010609060101010101" charset="-122"/>
                <a:ea typeface="楷体" panose="02010609060101010101" charset="-122"/>
              </a:rPr>
              <a:t>苟  侍  窥  饲  供  </a:t>
            </a:r>
            <a:endParaRPr lang="en-US" altLang="zh-CN" sz="3600">
              <a:solidFill>
                <a:srgbClr val="F3F2DC">
                  <a:lumMod val="10000"/>
                </a:srgb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02895" y="3731260"/>
            <a:ext cx="1282700" cy="866775"/>
          </a:xfrm>
          <a:prstGeom prst="rect">
            <a:avLst/>
          </a:prstGeom>
        </p:spPr>
      </p:pic>
      <p:sp>
        <p:nvSpPr>
          <p:cNvPr id="20485" name="Rectangle 5"/>
          <p:cNvSpPr/>
          <p:nvPr/>
        </p:nvSpPr>
        <p:spPr>
          <a:xfrm>
            <a:off x="4242753" y="2591118"/>
            <a:ext cx="65786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sh</a:t>
            </a:r>
            <a:r>
              <a:rPr lang="zh-CN" alt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ì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" name="Rectangle 5"/>
          <p:cNvSpPr/>
          <p:nvPr/>
        </p:nvSpPr>
        <p:spPr>
          <a:xfrm>
            <a:off x="6272848" y="2560638"/>
            <a:ext cx="44132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s</a:t>
            </a:r>
            <a:r>
              <a:rPr lang="zh-CN" alt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ì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" name="Rectangle 5"/>
          <p:cNvSpPr/>
          <p:nvPr/>
        </p:nvSpPr>
        <p:spPr>
          <a:xfrm>
            <a:off x="1557973" y="1422718"/>
            <a:ext cx="79883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k</a:t>
            </a:r>
            <a:r>
              <a:rPr lang="en-US" sz="3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orbel" panose="020B0503020204020204" charset="0"/>
              </a:rPr>
              <a:t>ā</a:t>
            </a:r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n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3" name="Rectangle 5"/>
          <p:cNvSpPr/>
          <p:nvPr/>
        </p:nvSpPr>
        <p:spPr>
          <a:xfrm>
            <a:off x="4382453" y="1422718"/>
            <a:ext cx="60769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fèi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" name="Rectangle 5"/>
          <p:cNvSpPr/>
          <p:nvPr/>
        </p:nvSpPr>
        <p:spPr>
          <a:xfrm>
            <a:off x="5284788" y="1422718"/>
            <a:ext cx="5645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c</a:t>
            </a:r>
            <a:r>
              <a:rPr lang="en-US" sz="3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orbel" panose="020B0503020204020204" charset="0"/>
              </a:rPr>
              <a:t>ù</a:t>
            </a:r>
            <a:endParaRPr lang="en-US" sz="32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  <a:cs typeface="Corbel" panose="020B0503020204020204" charset="0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6185853" y="1422718"/>
            <a:ext cx="6153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pō</a:t>
            </a:r>
            <a:endParaRPr 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5"/>
          <p:cNvSpPr/>
          <p:nvPr/>
        </p:nvSpPr>
        <p:spPr>
          <a:xfrm>
            <a:off x="2396808" y="1453833"/>
            <a:ext cx="8813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xi</a:t>
            </a:r>
            <a:r>
              <a:rPr lang="en-US" sz="3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orbel" panose="020B0503020204020204" charset="0"/>
                <a:sym typeface="+mn-ea"/>
              </a:rPr>
              <a:t>ā</a:t>
            </a:r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o</a:t>
            </a:r>
            <a:endParaRPr 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5"/>
          <p:cNvSpPr/>
          <p:nvPr/>
        </p:nvSpPr>
        <p:spPr>
          <a:xfrm>
            <a:off x="3252153" y="2591118"/>
            <a:ext cx="8051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g</a:t>
            </a:r>
            <a:r>
              <a:rPr lang="en-US" sz="3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orbel" panose="020B0503020204020204" charset="0"/>
              </a:rPr>
              <a:t>ǒu</a:t>
            </a:r>
            <a:endParaRPr lang="en-US" sz="32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  <a:cs typeface="Corbel" panose="020B0503020204020204" charset="0"/>
            </a:endParaRPr>
          </a:p>
        </p:txBody>
      </p:sp>
      <p:sp>
        <p:nvSpPr>
          <p:cNvPr id="18" name="Rectangle 5"/>
          <p:cNvSpPr/>
          <p:nvPr/>
        </p:nvSpPr>
        <p:spPr>
          <a:xfrm>
            <a:off x="5171123" y="2591118"/>
            <a:ext cx="6781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k</a:t>
            </a:r>
            <a:r>
              <a:rPr lang="en-US" sz="3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orbel" panose="020B0503020204020204" charset="0"/>
              </a:rPr>
              <a:t>u</a:t>
            </a:r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ī</a:t>
            </a:r>
            <a:endParaRPr 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tangle 5"/>
          <p:cNvSpPr/>
          <p:nvPr/>
        </p:nvSpPr>
        <p:spPr>
          <a:xfrm>
            <a:off x="6900228" y="2591118"/>
            <a:ext cx="10458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gōng</a:t>
            </a:r>
            <a:endParaRPr 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Rectangle 5"/>
          <p:cNvSpPr/>
          <p:nvPr/>
        </p:nvSpPr>
        <p:spPr>
          <a:xfrm>
            <a:off x="1528128" y="2591118"/>
            <a:ext cx="76581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shē</a:t>
            </a:r>
            <a:endParaRPr 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Rectangle 5"/>
          <p:cNvSpPr/>
          <p:nvPr/>
        </p:nvSpPr>
        <p:spPr>
          <a:xfrm>
            <a:off x="2448243" y="2591118"/>
            <a:ext cx="6680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chǐ</a:t>
            </a:r>
            <a:endParaRPr 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3252153" y="1422718"/>
            <a:ext cx="103314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h</a:t>
            </a:r>
            <a:r>
              <a:rPr lang="en-US" sz="3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orbel" panose="020B0503020204020204" charset="0"/>
              </a:rPr>
              <a:t>á</a:t>
            </a:r>
            <a:r>
              <a:rPr lang="en-US" sz="3200" dirty="0">
                <a:solidFill>
                  <a:srgbClr val="FF3300"/>
                </a:solidFill>
                <a:latin typeface="Corbel" panose="020B0503020204020204" charset="0"/>
                <a:cs typeface="Corbel" panose="020B0503020204020204" charset="0"/>
              </a:rPr>
              <a:t>ng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26490" y="572770"/>
            <a:ext cx="18084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学习生字</a:t>
            </a:r>
          </a:p>
        </p:txBody>
      </p:sp>
      <p:sp>
        <p:nvSpPr>
          <p:cNvPr id="2" name="流程图: 库存数据 1"/>
          <p:cNvSpPr/>
          <p:nvPr/>
        </p:nvSpPr>
        <p:spPr>
          <a:xfrm>
            <a:off x="998220" y="572770"/>
            <a:ext cx="2280285" cy="504190"/>
          </a:xfrm>
          <a:prstGeom prst="flowChartOnlineStorage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3A299"/>
                </a:solidFill>
              </a14:hiddenFill>
            </a:ext>
          </a:extLst>
        </p:spPr>
        <p:style>
          <a:lnRef idx="2">
            <a:srgbClr val="93A299">
              <a:shade val="50000"/>
            </a:srgbClr>
          </a:lnRef>
          <a:fillRef idx="1">
            <a:srgbClr val="93A299"/>
          </a:fillRef>
          <a:effectRef idx="0">
            <a:srgbClr val="93A299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brigh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325" y="3120390"/>
            <a:ext cx="2870200" cy="19399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63650" y="1196975"/>
            <a:ext cx="661670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犬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吠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促</a:t>
            </a:r>
            <a:r>
              <a:rPr lang="zh-CN" altLang="en-US" sz="3600">
                <a:solidFill>
                  <a:srgbClr val="292934"/>
                </a:solidFill>
                <a:latin typeface="楷体" panose="02010609060101010101" charset="-122"/>
                <a:ea typeface="楷体" panose="02010609060101010101" charset="-122"/>
              </a:rPr>
              <a:t>使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颇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有  喜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剧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苟</a:t>
            </a:r>
            <a:r>
              <a:rPr lang="zh-CN" altLang="en-US" sz="3600">
                <a:solidFill>
                  <a:srgbClr val="292934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且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譬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如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侍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弄  饭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馆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附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近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脾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胃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敏捷  </a:t>
            </a:r>
            <a:r>
              <a:rPr lang="zh-CN" altLang="en-US" sz="3600">
                <a:solidFill>
                  <a:srgbClr val="292934"/>
                </a:solidFill>
                <a:latin typeface="楷体" panose="02010609060101010101" charset="-122"/>
                <a:ea typeface="楷体" panose="02010609060101010101" charset="-122"/>
              </a:rPr>
              <a:t>高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昂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供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养 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添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饭</a:t>
            </a:r>
            <a:endParaRPr lang="en-US" altLang="zh-CN" sz="3600">
              <a:solidFill>
                <a:srgbClr val="292934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/>
          <p:nvPr/>
        </p:nvSpPr>
        <p:spPr>
          <a:xfrm>
            <a:off x="823913" y="601663"/>
            <a:ext cx="18669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 lnSpcReduction="10000"/>
          </a:bodyPr>
          <a:lstStyle/>
          <a:p>
            <a:pPr algn="ctr"/>
            <a:r>
              <a:rPr lang="zh-CN" altLang="en-US" sz="3600" b="1">
                <a:ln w="9525" cap="flat" cmpd="sng">
                  <a:solidFill>
                    <a:srgbClr val="00B05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93A299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读一读：</a:t>
            </a:r>
          </a:p>
        </p:txBody>
      </p:sp>
      <p:sp>
        <p:nvSpPr>
          <p:cNvPr id="19461" name="Text Box 5"/>
          <p:cNvSpPr txBox="1"/>
          <p:nvPr/>
        </p:nvSpPr>
        <p:spPr>
          <a:xfrm>
            <a:off x="1120775" y="1344930"/>
            <a:ext cx="7441565" cy="2453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charset="-122"/>
              </a:rPr>
              <a:t>即将  姿态  高傲  狂吠  局促  京剧  譬如  侍候  饭馆  附近  脾气  敏捷  昂首  供养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charset="-122"/>
                <a:sym typeface="+mn-ea"/>
              </a:rPr>
              <a:t>一丝不苟   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charset="-122"/>
              </a:rPr>
              <a:t>空空如也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5F5F5">
                  <a:alpha val="100000"/>
                </a:srgbClr>
              </a:clrFrom>
              <a:clrTo>
                <a:srgbClr val="F5F5F5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3676650"/>
            <a:ext cx="1457960" cy="14579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/>
          </p:cNvSpPr>
          <p:nvPr/>
        </p:nvSpPr>
        <p:spPr>
          <a:xfrm>
            <a:off x="1060450" y="1058545"/>
            <a:ext cx="5737225" cy="6064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29293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29293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9293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92934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34"/>
                </a:solidFill>
                <a:latin typeface="+mn-lt"/>
                <a:ea typeface="+mn-ea"/>
              </a:defRPr>
            </a:lvl9pPr>
          </a:lstStyle>
          <a:p>
            <a:pPr marL="360680" indent="-360680" eaLnBrk="1" hangingPunct="1"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1.作者笔下的鹅有什么鲜明的特点？</a:t>
            </a:r>
          </a:p>
        </p:txBody>
      </p:sp>
      <p:sp>
        <p:nvSpPr>
          <p:cNvPr id="23556" name="Rectangle 4"/>
          <p:cNvSpPr>
            <a:spLocks noRot="1"/>
          </p:cNvSpPr>
          <p:nvPr/>
        </p:nvSpPr>
        <p:spPr>
          <a:xfrm>
            <a:off x="1060450" y="2569210"/>
            <a:ext cx="6268085" cy="7410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zh-CN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rgbClr val="0000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作者从哪几个方面来写白鹅的高傲？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21865" y="1807845"/>
            <a:ext cx="958850" cy="521970"/>
          </a:xfrm>
          <a:prstGeom prst="rect">
            <a:avLst/>
          </a:prstGeom>
          <a:solidFill>
            <a:srgbClr val="F3F2DC">
              <a:lumMod val="9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rgbClr val="93A299"/>
          </a:lnRef>
          <a:fillRef idx="3">
            <a:srgbClr val="93A299"/>
          </a:fillRef>
          <a:effectRef idx="3">
            <a:srgbClr val="93A299"/>
          </a:effectRef>
          <a:fontRef idx="minor">
            <a:srgbClr val="FFFFFF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雪白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46245" y="1807845"/>
            <a:ext cx="958850" cy="521970"/>
          </a:xfrm>
          <a:prstGeom prst="rect">
            <a:avLst/>
          </a:prstGeom>
          <a:solidFill>
            <a:srgbClr val="F3F2DC">
              <a:lumMod val="9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rgbClr val="93A299"/>
          </a:lnRef>
          <a:fillRef idx="3">
            <a:srgbClr val="93A299"/>
          </a:fillRef>
          <a:effectRef idx="3">
            <a:srgbClr val="93A299"/>
          </a:effectRef>
          <a:fontRef idx="minor">
            <a:srgbClr val="FFFFFF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高傲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18615" y="3450590"/>
            <a:ext cx="958850" cy="521970"/>
          </a:xfrm>
          <a:prstGeom prst="rect">
            <a:avLst/>
          </a:prstGeom>
          <a:solidFill>
            <a:srgbClr val="F3F2DC">
              <a:lumMod val="9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rgbClr val="93A299"/>
          </a:lnRef>
          <a:fillRef idx="3">
            <a:srgbClr val="93A299"/>
          </a:fillRef>
          <a:effectRef idx="3">
            <a:srgbClr val="93A299"/>
          </a:effectRef>
          <a:fontRef idx="minor">
            <a:srgbClr val="FFFFFF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叫声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48990" y="3450590"/>
            <a:ext cx="958850" cy="521970"/>
          </a:xfrm>
          <a:prstGeom prst="rect">
            <a:avLst/>
          </a:prstGeom>
          <a:solidFill>
            <a:srgbClr val="F3F2DC">
              <a:lumMod val="9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rgbClr val="93A299"/>
          </a:lnRef>
          <a:fillRef idx="3">
            <a:srgbClr val="93A299"/>
          </a:fillRef>
          <a:effectRef idx="3">
            <a:srgbClr val="93A299"/>
          </a:effectRef>
          <a:fontRef idx="minor">
            <a:srgbClr val="FFFFFF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步态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86985" y="3450590"/>
            <a:ext cx="958850" cy="521970"/>
          </a:xfrm>
          <a:prstGeom prst="rect">
            <a:avLst/>
          </a:prstGeom>
          <a:solidFill>
            <a:srgbClr val="F3F2DC">
              <a:lumMod val="90000"/>
            </a:srgbClr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rgbClr val="93A299"/>
          </a:lnRef>
          <a:fillRef idx="3">
            <a:srgbClr val="93A299"/>
          </a:fillRef>
          <a:effectRef idx="3">
            <a:srgbClr val="93A299"/>
          </a:effectRef>
          <a:fontRef idx="minor">
            <a:srgbClr val="FFFFFF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吃相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05700" y="681990"/>
            <a:ext cx="1502410" cy="150241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/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-WWW.1PPT.COM">
  <a:themeElements>
    <a:clrScheme name="自定义 1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65ADA9"/>
      </a:accent1>
      <a:accent2>
        <a:srgbClr val="8BB7D3"/>
      </a:accent2>
      <a:accent3>
        <a:srgbClr val="65ADA9"/>
      </a:accent3>
      <a:accent4>
        <a:srgbClr val="8BB7D3"/>
      </a:accent4>
      <a:accent5>
        <a:srgbClr val="65ADA9"/>
      </a:accent5>
      <a:accent6>
        <a:srgbClr val="8BB7D3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879</Words>
  <Application>Microsoft Office PowerPoint</Application>
  <PresentationFormat>全屏显示(16:9)</PresentationFormat>
  <Paragraphs>93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Meiryo</vt:lpstr>
      <vt:lpstr>方正魏碑_GBK</vt:lpstr>
      <vt:lpstr>仿宋</vt:lpstr>
      <vt:lpstr>黑体</vt:lpstr>
      <vt:lpstr>楷体</vt:lpstr>
      <vt:lpstr>隶书</vt:lpstr>
      <vt:lpstr>宋体</vt:lpstr>
      <vt:lpstr>微软雅黑</vt:lpstr>
      <vt:lpstr>新宋体</vt:lpstr>
      <vt:lpstr>Arial</vt:lpstr>
      <vt:lpstr>Calibri</vt:lpstr>
      <vt:lpstr>Calibri Light</vt:lpstr>
      <vt:lpstr>Corbel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71</cp:revision>
  <dcterms:created xsi:type="dcterms:W3CDTF">2019-06-14T07:48:00Z</dcterms:created>
  <dcterms:modified xsi:type="dcterms:W3CDTF">2021-09-20T23:34:14Z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