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  <p:sldMasterId id="2147483700" r:id="rId2"/>
    <p:sldMasterId id="2147483712" r:id="rId3"/>
  </p:sldMasterIdLst>
  <p:notesMasterIdLst>
    <p:notesMasterId r:id="rId12"/>
  </p:notesMasterIdLst>
  <p:sldIdLst>
    <p:sldId id="257" r:id="rId4"/>
    <p:sldId id="260" r:id="rId5"/>
    <p:sldId id="311" r:id="rId6"/>
    <p:sldId id="298" r:id="rId7"/>
    <p:sldId id="362" r:id="rId8"/>
    <p:sldId id="363" r:id="rId9"/>
    <p:sldId id="346" r:id="rId10"/>
    <p:sldId id="364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pos="38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0F4"/>
    <a:srgbClr val="8AE3D7"/>
    <a:srgbClr val="B4EBDB"/>
    <a:srgbClr val="EBF7F3"/>
    <a:srgbClr val="ECF7F1"/>
    <a:srgbClr val="FFC750"/>
    <a:srgbClr val="7F2624"/>
    <a:srgbClr val="130EC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98"/>
        <p:guide pos="38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3166F92B-1A5A-4560-B0D6-1B2A0D533123}" type="datetimeFigureOut">
              <a:rPr lang="zh-CN" altLang="en-US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1126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F5767CF-E6AD-4456-817C-B89FA571912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27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22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22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4D90FCF-5B5A-475F-915B-4692F389AEED}" type="slidenum">
              <a:rPr lang="zh-CN" altLang="en-US" smtClean="0"/>
              <a:pPr eaLnBrk="1" hangingPunct="1"/>
              <a:t>2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599510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5767CF-E6AD-4456-817C-B89FA5719127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8050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2CC61E6-7335-41E3-8014-888792956534}" type="slidenum">
              <a:rPr lang="zh-CN" altLang="en-US" smtClean="0"/>
              <a:pPr eaLnBrk="1" hangingPunct="1"/>
              <a:t>7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83134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4103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18F8-C88A-4D89-AC13-17A0A6311A16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A142E-C5A8-4686-BDA8-3D08EFD10D4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70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DC600-0EE5-4B02-A578-999B0B91C8BB}" type="datetimeFigureOut">
              <a:rPr lang="zh-CN" altLang="en-US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037BE-49DB-4447-9F17-B23D029D3E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31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676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40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145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82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105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05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766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26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46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E7984-D499-4733-A503-8453C0953245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74D27-3A47-43D6-9537-0886BB69530C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8777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590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993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420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7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18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77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24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06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642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706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08000"/>
            <a:ext cx="10515600" cy="100647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EFC0E-EF9D-4B73-AE71-91E41DE3B9CE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2D3F6-B24B-4C12-9BA3-B82399430515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32607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773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52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6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3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AE7F1-0E9C-4F8D-814F-D25813CB378F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01A80-6CE0-4C20-B1D6-3DA922FE7B93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939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A90-5E5D-4459-A0D0-19EBEDA5EE11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37413-C52B-43C1-A82A-C6E3DD44BC0A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186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08FED-2C85-4433-AE5C-801593C50CA1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EB7F9-4CCF-455E-A339-03EF4D9AA140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062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DC600-0EE5-4B02-A578-999B0B91C8BB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037BE-49DB-4447-9F17-B23D029D3E77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623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E25A9-D98B-4005-A800-BF3B249E2132}" type="datetimeFigureOut">
              <a:rPr lang="zh-CN" altLang="en-US" smtClean="0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28E66-5A1A-4F4A-808D-25CA790D76A6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219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08FED-2C85-4433-AE5C-801593C50CA1}" type="datetimeFigureOut">
              <a:rPr lang="zh-CN" altLang="en-US"/>
              <a:pPr>
                <a:defRPr/>
              </a:pPr>
              <a:t>2021/9/20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EB7F9-4CCF-455E-A339-03EF4D9AA14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603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12"/>
          <p:cNvGrpSpPr>
            <a:grpSpLocks/>
          </p:cNvGrpSpPr>
          <p:nvPr/>
        </p:nvGrpSpPr>
        <p:grpSpPr bwMode="auto">
          <a:xfrm rot="10800000">
            <a:off x="9867902" y="6091238"/>
            <a:ext cx="2324100" cy="766762"/>
            <a:chOff x="1" y="0"/>
            <a:chExt cx="1743074" cy="766858"/>
          </a:xfrm>
        </p:grpSpPr>
        <p:sp>
          <p:nvSpPr>
            <p:cNvPr id="14" name="等腰三角形 6"/>
            <p:cNvSpPr/>
            <p:nvPr/>
          </p:nvSpPr>
          <p:spPr>
            <a:xfrm>
              <a:off x="9526" y="-4764"/>
              <a:ext cx="1566861" cy="673184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14288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7" name="组合 15"/>
          <p:cNvGrpSpPr>
            <a:grpSpLocks/>
          </p:cNvGrpSpPr>
          <p:nvPr/>
        </p:nvGrpSpPr>
        <p:grpSpPr bwMode="auto">
          <a:xfrm>
            <a:off x="2" y="3"/>
            <a:ext cx="2324100" cy="766763"/>
            <a:chOff x="1" y="0"/>
            <a:chExt cx="1743074" cy="766858"/>
          </a:xfrm>
        </p:grpSpPr>
        <p:sp>
          <p:nvSpPr>
            <p:cNvPr id="17" name="等腰三角形 6"/>
            <p:cNvSpPr/>
            <p:nvPr/>
          </p:nvSpPr>
          <p:spPr>
            <a:xfrm>
              <a:off x="1" y="0"/>
              <a:ext cx="1566862" cy="673183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9526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8" name="Title Placeholder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838200" y="508000"/>
            <a:ext cx="105156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9" name="Text Placeholder 2"/>
          <p:cNvSpPr>
            <a:spLocks noGrp="1" noChangeArrowheads="1"/>
          </p:cNvSpPr>
          <p:nvPr>
            <p:ph type="body" idx="4294967295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ABABAB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1303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664" r:id="rId9"/>
    <p:sldLayoutId id="2147483665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6141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0213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14"/>
          <p:cNvSpPr txBox="1">
            <a:spLocks noChangeArrowheads="1"/>
          </p:cNvSpPr>
          <p:nvPr/>
        </p:nvSpPr>
        <p:spPr bwMode="auto">
          <a:xfrm rot="20478507">
            <a:off x="200024" y="422369"/>
            <a:ext cx="27178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404040"/>
                </a:solidFill>
                <a:latin typeface="楷体" pitchFamily="49" charset="-122"/>
                <a:ea typeface="楷体" pitchFamily="49" charset="-122"/>
              </a:rPr>
              <a:t>部编版四年级下册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546225" y="2733675"/>
            <a:ext cx="897413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noProof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综合性学习：轻叩诗歌的大门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631953" y="3789363"/>
            <a:ext cx="8856663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558925" y="2565400"/>
            <a:ext cx="885825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24000" y="573316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4101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FF00"/>
                </a:solidFill>
              </a:rPr>
              <a:t>课题导入</a:t>
            </a:r>
          </a:p>
        </p:txBody>
      </p:sp>
      <p:pic>
        <p:nvPicPr>
          <p:cNvPr id="4102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119441" y="1987553"/>
            <a:ext cx="66262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718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我们已经收集、创作了不少诗歌，谁愿意分享自己收集、创作诗歌的收获？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67880" y="764815"/>
            <a:ext cx="1800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5F0F4"/>
                </a:solidFill>
              </a:rPr>
              <a:t>https://www.ypppt.com/</a:t>
            </a:r>
            <a:endParaRPr lang="zh-CN" altLang="en-US" sz="1200" dirty="0">
              <a:solidFill>
                <a:srgbClr val="E5F0F4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99"/>
          <p:cNvSpPr txBox="1">
            <a:spLocks noChangeArrowheads="1"/>
          </p:cNvSpPr>
          <p:nvPr/>
        </p:nvSpPr>
        <p:spPr bwMode="auto">
          <a:xfrm>
            <a:off x="2619378" y="2119316"/>
            <a:ext cx="4289425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读诗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感受、喜欢的诗歌、诗歌有关的故事、资料……</a:t>
            </a:r>
          </a:p>
        </p:txBody>
      </p:sp>
      <p:sp>
        <p:nvSpPr>
          <p:cNvPr id="5124" name="文本框 1"/>
          <p:cNvSpPr txBox="1">
            <a:spLocks noChangeArrowheads="1"/>
          </p:cNvSpPr>
          <p:nvPr/>
        </p:nvSpPr>
        <p:spPr bwMode="auto">
          <a:xfrm>
            <a:off x="3946525" y="1187450"/>
            <a:ext cx="2222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</a:rPr>
              <a:t>自主交流</a:t>
            </a:r>
          </a:p>
        </p:txBody>
      </p:sp>
      <p:pic>
        <p:nvPicPr>
          <p:cNvPr id="5125" name="图片 2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1853" y="1187450"/>
            <a:ext cx="2970213" cy="294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60628" y="4279900"/>
            <a:ext cx="74850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这些优美的诗歌、这些难忘的回忆，我们可以用编小诗集的形式将它们保存下来。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 descr="目录娃娃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文本框 1"/>
          <p:cNvSpPr txBox="1">
            <a:spLocks noChangeArrowheads="1"/>
          </p:cNvSpPr>
          <p:nvPr/>
        </p:nvSpPr>
        <p:spPr bwMode="auto">
          <a:xfrm>
            <a:off x="4616453" y="603250"/>
            <a:ext cx="2722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宋体" pitchFamily="2" charset="-122"/>
              </a:rPr>
              <a:t>合作编小诗集</a:t>
            </a:r>
          </a:p>
        </p:txBody>
      </p:sp>
      <p:sp>
        <p:nvSpPr>
          <p:cNvPr id="36867" name="文本框 3"/>
          <p:cNvSpPr txBox="1">
            <a:spLocks noChangeArrowheads="1"/>
          </p:cNvSpPr>
          <p:nvPr/>
        </p:nvSpPr>
        <p:spPr bwMode="auto">
          <a:xfrm>
            <a:off x="2559050" y="1319213"/>
            <a:ext cx="7308850" cy="46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（1）</a:t>
            </a:r>
            <a:r>
              <a:rPr lang="zh-CN" altLang="en-US" sz="2800" b="1" dirty="0">
                <a:solidFill>
                  <a:srgbClr val="130ECE"/>
                </a:solidFill>
              </a:rPr>
              <a:t>编排内容</a:t>
            </a:r>
            <a:r>
              <a:rPr lang="zh-CN" altLang="en-US" sz="2800" b="1" dirty="0">
                <a:solidFill>
                  <a:srgbClr val="000000"/>
                </a:solidFill>
              </a:rPr>
              <a:t>：收集的诗、自己写的诗、与诗有关的故事或资料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（2）</a:t>
            </a:r>
            <a:r>
              <a:rPr lang="zh-CN" altLang="en-US" sz="2800" b="1" dirty="0">
                <a:solidFill>
                  <a:srgbClr val="130ECE"/>
                </a:solidFill>
              </a:rPr>
              <a:t>合理编排：</a:t>
            </a:r>
            <a:r>
              <a:rPr lang="zh-CN" altLang="en-US" sz="2800" b="1" dirty="0">
                <a:solidFill>
                  <a:srgbClr val="000000"/>
                </a:solidFill>
              </a:rPr>
              <a:t>板块分类，可以从诗人、内容、形式等角度分类安排内容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（3）</a:t>
            </a:r>
            <a:r>
              <a:rPr lang="zh-CN" altLang="en-US" sz="2800" b="1" dirty="0">
                <a:solidFill>
                  <a:srgbClr val="130ECE"/>
                </a:solidFill>
              </a:rPr>
              <a:t>制作精美：</a:t>
            </a:r>
            <a:r>
              <a:rPr lang="zh-CN" altLang="en-US" sz="2800" b="1" dirty="0">
                <a:solidFill>
                  <a:srgbClr val="000000"/>
                </a:solidFill>
              </a:rPr>
              <a:t>配上插图、用书法的形式抄写展示、给诗集取一个好听的名字、制作精美的封面和目录等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4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266" y="1187450"/>
            <a:ext cx="3068637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5" descr="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8425" y="1177925"/>
            <a:ext cx="2527300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2" descr="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5703" y="3400425"/>
            <a:ext cx="4473575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3403" y="1187450"/>
            <a:ext cx="5718175" cy="46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文本框 99"/>
          <p:cNvSpPr txBox="1">
            <a:spLocks noChangeArrowheads="1"/>
          </p:cNvSpPr>
          <p:nvPr/>
        </p:nvSpPr>
        <p:spPr bwMode="auto">
          <a:xfrm>
            <a:off x="2357438" y="2960691"/>
            <a:ext cx="7478712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（1）组内讨论，选择诗歌及朗诵形式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（2）组间讨论，安排流程，推选主持人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（3）各组练习准备，组内互评（语气是否恰当，表情、手势是否自然等）</a:t>
            </a:r>
          </a:p>
          <a:p>
            <a:pPr eaLnBrk="1" hangingPunct="1">
              <a:lnSpc>
                <a:spcPct val="140000"/>
              </a:lnSpc>
            </a:pPr>
            <a:endParaRPr lang="zh-CN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220" name="文本框 99"/>
          <p:cNvSpPr txBox="1">
            <a:spLocks noChangeArrowheads="1"/>
          </p:cNvSpPr>
          <p:nvPr/>
        </p:nvSpPr>
        <p:spPr bwMode="auto">
          <a:xfrm>
            <a:off x="4165603" y="744538"/>
            <a:ext cx="4314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</a:rPr>
              <a:t>举办诗歌朗诵会</a:t>
            </a:r>
          </a:p>
        </p:txBody>
      </p:sp>
      <p:sp>
        <p:nvSpPr>
          <p:cNvPr id="9221" name="文本框 99"/>
          <p:cNvSpPr txBox="1">
            <a:spLocks noChangeArrowheads="1"/>
          </p:cNvSpPr>
          <p:nvPr/>
        </p:nvSpPr>
        <p:spPr bwMode="auto">
          <a:xfrm>
            <a:off x="2641603" y="1455738"/>
            <a:ext cx="736282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130ECE"/>
                </a:solidFill>
                <a:latin typeface="宋体" pitchFamily="2" charset="-122"/>
              </a:rPr>
              <a:t>  </a:t>
            </a:r>
            <a:r>
              <a:rPr lang="zh-CN" altLang="zh-CN" sz="2800" b="1" dirty="0">
                <a:solidFill>
                  <a:srgbClr val="130ECE"/>
                </a:solidFill>
                <a:latin typeface="宋体" pitchFamily="2" charset="-122"/>
              </a:rPr>
              <a:t>对我们非常喜欢的诗歌，可以朗诵表达它的情感。我们来举办一个诗歌朗诵会吧！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>
            <p:custDataLst>
              <p:tags r:id="rId2"/>
            </p:custDataLst>
          </p:nvPr>
        </p:nvCxnSpPr>
        <p:spPr>
          <a:xfrm>
            <a:off x="2279650" y="11113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68538" y="4067175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245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</a:rPr>
              <a:t>收束全篇</a:t>
            </a:r>
          </a:p>
        </p:txBody>
      </p:sp>
      <p:pic>
        <p:nvPicPr>
          <p:cNvPr id="10246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766" y="20638"/>
            <a:ext cx="21351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720468" y="2205347"/>
            <a:ext cx="4750435" cy="13220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800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  <a:reflection blurRad="6350" stA="60000" endA="900" endPos="60000" dist="29997" dir="5400000" sy="-100000" algn="bl" rotWithShape="0"/>
                </a:effectLst>
                <a:latin typeface="楷体_GB2312" charset="-122"/>
                <a:ea typeface="楷体_GB2312" charset="-122"/>
              </a:rPr>
              <a:t>谢谢观赏！</a:t>
            </a:r>
          </a:p>
        </p:txBody>
      </p:sp>
      <p:sp>
        <p:nvSpPr>
          <p:cNvPr id="4" name="云形标注 3"/>
          <p:cNvSpPr/>
          <p:nvPr/>
        </p:nvSpPr>
        <p:spPr>
          <a:xfrm>
            <a:off x="6888166" y="4489453"/>
            <a:ext cx="3563937" cy="13763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noProof="1">
                <a:sym typeface="+mn-ea"/>
              </a:rPr>
              <a:t>温故而知新，同学们别忘了经常复习哦！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06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31f7d35f-5aba-444b-9bdc-3384179b89e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5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heme/theme1.xml><?xml version="1.0" encoding="utf-8"?>
<a:theme xmlns:a="http://schemas.openxmlformats.org/drawingml/2006/main" name="主题2">
  <a:themeElements>
    <a:clrScheme name="446.16">
      <a:dk1>
        <a:srgbClr val="7F7F7F"/>
      </a:dk1>
      <a:lt1>
        <a:srgbClr val="FFFFFF"/>
      </a:lt1>
      <a:dk2>
        <a:srgbClr val="438AD7"/>
      </a:dk2>
      <a:lt2>
        <a:srgbClr val="DBEFF9"/>
      </a:lt2>
      <a:accent1>
        <a:srgbClr val="018BE9"/>
      </a:accent1>
      <a:accent2>
        <a:srgbClr val="FFC000"/>
      </a:accent2>
      <a:accent3>
        <a:srgbClr val="00B0F0"/>
      </a:accent3>
      <a:accent4>
        <a:srgbClr val="A5C249"/>
      </a:accent4>
      <a:accent5>
        <a:srgbClr val="009DD9"/>
      </a:accent5>
      <a:accent6>
        <a:srgbClr val="F49100"/>
      </a:accent6>
      <a:hlink>
        <a:srgbClr val="C764EE"/>
      </a:hlink>
      <a:folHlink>
        <a:srgbClr val="85DF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18B54605-26B0-4CC3-8A74-AF3A412D3200}" vid="{CDF02B6C-455B-4BB9-8CC3-0F09E80209C1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345</Words>
  <Application>Microsoft Office PowerPoint</Application>
  <PresentationFormat>宽屏</PresentationFormat>
  <Paragraphs>34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2018-04-23T03:21:00Z</dcterms:created>
  <dcterms:modified xsi:type="dcterms:W3CDTF">2021-09-20T07:10:52Z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