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19"/>
  </p:notesMasterIdLst>
  <p:sldIdLst>
    <p:sldId id="380" r:id="rId3"/>
    <p:sldId id="305" r:id="rId4"/>
    <p:sldId id="370" r:id="rId5"/>
    <p:sldId id="337" r:id="rId6"/>
    <p:sldId id="307" r:id="rId7"/>
    <p:sldId id="371" r:id="rId8"/>
    <p:sldId id="288" r:id="rId9"/>
    <p:sldId id="372" r:id="rId10"/>
    <p:sldId id="373" r:id="rId11"/>
    <p:sldId id="374" r:id="rId12"/>
    <p:sldId id="379" r:id="rId13"/>
    <p:sldId id="334" r:id="rId14"/>
    <p:sldId id="367" r:id="rId15"/>
    <p:sldId id="366" r:id="rId16"/>
    <p:sldId id="378" r:id="rId17"/>
    <p:sldId id="381" r:id="rId18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CCFF"/>
    <a:srgbClr val="6F9824"/>
    <a:srgbClr val="8C3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84" y="120"/>
      </p:cViewPr>
      <p:guideLst>
        <p:guide orient="horz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D17-32E4-4FC2-B659-984107A165DE}" type="datetimeFigureOut">
              <a:rPr lang="zh-CN" altLang="en-US" smtClean="0"/>
              <a:t>2021/9/16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67DC6-43D7-4CEF-BEC1-3A1C2C6BF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19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67DC6-43D7-4CEF-BEC1-3A1C2C6BFB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76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67DC6-43D7-4CEF-BEC1-3A1C2C6BFB3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13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8972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8" descr="小花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3810">
            <a:off x="2416175" y="3954463"/>
            <a:ext cx="10223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3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31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06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036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140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71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00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28" descr="蝴蝶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91536" flipH="1">
            <a:off x="6517482" y="537369"/>
            <a:ext cx="763587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" y="31321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79388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5580063" y="5080000"/>
            <a:ext cx="31194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  <a:prstGeom prst="rect">
            <a:avLst/>
          </a:prstGeo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6200" y="4800600"/>
            <a:ext cx="32004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20E26-7DA1-498E-98BD-F61260662BD6}" type="datetimeFigureOut">
              <a:rPr lang="zh-CN" altLang="en-US"/>
              <a:t>2021/9/16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4000" y="4800600"/>
            <a:ext cx="37338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114800" y="4800600"/>
            <a:ext cx="9144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2EAFB-6151-45DD-8DF6-726ABEBCBCF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88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2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1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2021/9/16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56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416" y="533907"/>
            <a:ext cx="2002972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47131" y="1868191"/>
            <a:ext cx="5286412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我的乐园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01191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583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2928940"/>
            <a:ext cx="1738174" cy="17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1569894" y="642925"/>
            <a:ext cx="7538610" cy="414340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/>
                </a:solidFill>
              </a:rPr>
              <a:t>         白描主要用朴素简练的语言描摹形象，抓住对象的特征，如实的勾勒出人物、事物、景物的情态面貌的一种写作表现手法。</a:t>
            </a:r>
          </a:p>
          <a:p>
            <a:pPr defTabSz="457200" rtl="0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    1.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它不写背景，只突出主体。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不注重写背景，而着力于描写人物。通过抓住人物特征的肖像描写或人物简短对话，将人物的性格突现出来。</a:t>
            </a:r>
          </a:p>
          <a:p>
            <a:pPr defTabSz="457200" rtl="0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0000FF"/>
                </a:solidFill>
              </a:rPr>
              <a:t>        2.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它不求细致，只求传神。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由于白描勾勒没有其它修饰性描写的烦扰，故作者能将精力集中于描写人物的特征，往往用几句话，几个动作，就能画龙点睛地揭示人物的精神世界，收到以少胜多，以“形”传“神”、形神兼备的艺术效果。</a:t>
            </a:r>
          </a:p>
          <a:p>
            <a:pPr defTabSz="457200" rtl="0">
              <a:lnSpc>
                <a:spcPct val="120000"/>
              </a:lnSpc>
            </a:pPr>
            <a:r>
              <a:rPr lang="en-US" altLang="zh-CN" sz="2000" b="1" dirty="0" smtClean="0">
                <a:solidFill>
                  <a:schemeClr val="tx1"/>
                </a:solidFill>
              </a:rPr>
              <a:t>     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3.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它不尚华丽，务求朴实。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优秀的文艺作品之所以感人，就在于作者抒发的是真实感情；感情愈真淳，愈能震撼读者的心灵。</a:t>
            </a:r>
          </a:p>
        </p:txBody>
      </p:sp>
      <p:grpSp>
        <p:nvGrpSpPr>
          <p:cNvPr id="2" name="组合 6"/>
          <p:cNvGrpSpPr/>
          <p:nvPr/>
        </p:nvGrpSpPr>
        <p:grpSpPr>
          <a:xfrm>
            <a:off x="176630" y="1500180"/>
            <a:ext cx="1428760" cy="1000132"/>
            <a:chOff x="357158" y="1382818"/>
            <a:chExt cx="1714512" cy="1357322"/>
          </a:xfrm>
        </p:grpSpPr>
        <p:sp>
          <p:nvSpPr>
            <p:cNvPr id="6" name="云形标注 5"/>
            <p:cNvSpPr/>
            <p:nvPr/>
          </p:nvSpPr>
          <p:spPr>
            <a:xfrm>
              <a:off x="357158" y="1382818"/>
              <a:ext cx="1714512" cy="1357322"/>
            </a:xfrm>
            <a:prstGeom prst="cloudCallout">
              <a:avLst>
                <a:gd name="adj1" fmla="val -33426"/>
                <a:gd name="adj2" fmla="val 73728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00032" y="1500181"/>
              <a:ext cx="1571636" cy="1127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0000"/>
                  </a:solidFill>
                </a:rPr>
                <a:t>白描是一种什么样的写作手法？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472" y="535173"/>
            <a:ext cx="8072494" cy="1536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latin typeface="+mn-ea"/>
                <a:ea typeface="+mn-ea"/>
              </a:rPr>
              <a:t>    你的乐园是什么样子的</a:t>
            </a:r>
            <a:r>
              <a:rPr lang="en-US" altLang="zh-CN" sz="2200" b="1" dirty="0" smtClean="0">
                <a:latin typeface="+mn-ea"/>
                <a:ea typeface="+mn-ea"/>
              </a:rPr>
              <a:t>?</a:t>
            </a:r>
            <a:r>
              <a:rPr lang="zh-CN" altLang="en-US" sz="2200" b="1" dirty="0" smtClean="0">
                <a:latin typeface="+mn-ea"/>
                <a:ea typeface="+mn-ea"/>
              </a:rPr>
              <a:t>在那儿你最爱干什么？这个乐园给你带来了怎样的快乐？让我们把自己的乐园介绍给同学吧。写之前，可以照样子填一填下面的表格。</a:t>
            </a:r>
            <a:endParaRPr lang="zh-CN" altLang="en-US" sz="2200" b="1" dirty="0">
              <a:latin typeface="+mn-ea"/>
              <a:ea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714348" y="2139702"/>
          <a:ext cx="8001057" cy="2649432"/>
        </p:xfrm>
        <a:graphic>
          <a:graphicData uri="http://schemas.openxmlformats.org/drawingml/2006/table">
            <a:tbl>
              <a:tblPr/>
              <a:tblGrid>
                <a:gridCol w="1663587"/>
                <a:gridCol w="2215382"/>
                <a:gridCol w="2118864"/>
                <a:gridCol w="2003224"/>
              </a:tblGrid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村头小河边的草地</a:t>
                      </a:r>
                      <a:endParaRPr lang="zh-CN" sz="20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草地上有绿草、野花、昆虫、鹅群……</a:t>
                      </a:r>
                      <a:endParaRPr lang="zh-CN" sz="1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放风筝、看天空变化的晚霞……</a:t>
                      </a:r>
                      <a:endParaRPr lang="zh-CN" sz="1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在大自然中自由玩耍，真快乐！</a:t>
                      </a:r>
                      <a:endParaRPr lang="zh-CN" sz="1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5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我的小房间</a:t>
                      </a:r>
                      <a:endParaRPr lang="zh-CN" sz="2000" b="1" kern="100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我的房间里有床、书桌、椅子、玩具小天地和读书小乐园……</a:t>
                      </a:r>
                      <a:endParaRPr lang="zh-CN" sz="1400" b="1" kern="100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我在我的房间里休息、和我的玩玩具、在书籍的海洋中探索未知的世界……</a:t>
                      </a:r>
                      <a:endParaRPr lang="zh-CN" sz="1400" b="1" kern="100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我的小房间使我放松、愉快，我喜欢在自己房间里自由自在的感觉。</a:t>
                      </a:r>
                      <a:endParaRPr lang="zh-CN" sz="1400" b="1" kern="100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0"/>
            <a:ext cx="3060700" cy="5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95536" y="1419622"/>
            <a:ext cx="56886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defRPr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我的乐园，就是我的小房间。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❶</a:t>
            </a:r>
            <a:endParaRPr lang="zh-CN" altLang="en-US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defRPr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我的小房间不算大，只有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平方米。一进门的左上方是我的书架，书架是一块木板，上面整齐地摆放着我的书，书架下面是我的的书桌，上面有笔筒、书本、台灯。书桌前面是窗户，这里视野开阔，可以看到外面的草地和鲜花；书桌右边是椅子，我经常坐在这里看书，这里是我的读书小乐园。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defRPr/>
            </a:pP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房间的右边是我的床，床上的被单是犹如大海一样的蓝色，床头有一张小桌子，小桌子上面有一个小闹钟。床的后面是衣柜，衣柜里有我</a:t>
            </a:r>
          </a:p>
        </p:txBody>
      </p:sp>
      <p:sp>
        <p:nvSpPr>
          <p:cNvPr id="34" name="矩形 33"/>
          <p:cNvSpPr/>
          <p:nvPr/>
        </p:nvSpPr>
        <p:spPr>
          <a:xfrm>
            <a:off x="1925680" y="102996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我的乐园</a:t>
            </a:r>
          </a:p>
        </p:txBody>
      </p:sp>
      <p:sp>
        <p:nvSpPr>
          <p:cNvPr id="8" name="矩形 7"/>
          <p:cNvSpPr/>
          <p:nvPr/>
        </p:nvSpPr>
        <p:spPr>
          <a:xfrm>
            <a:off x="827584" y="1565379"/>
            <a:ext cx="921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pc="-330" dirty="0" smtClean="0">
                <a:solidFill>
                  <a:srgbClr val="FF0000"/>
                </a:solidFill>
              </a:rPr>
              <a:t>~~~~~~~~~~~~~~~~~~~~~~~~~~~~~~~~~~~</a:t>
            </a:r>
            <a:endParaRPr lang="zh-CN" altLang="en-US" dirty="0" smtClean="0"/>
          </a:p>
          <a:p>
            <a:endParaRPr lang="zh-CN" altLang="en-US" dirty="0" smtClean="0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5"/>
          <p:cNvSpPr>
            <a:spLocks noChangeArrowheads="1"/>
          </p:cNvSpPr>
          <p:nvPr/>
        </p:nvSpPr>
        <p:spPr bwMode="auto">
          <a:xfrm>
            <a:off x="395536" y="627534"/>
            <a:ext cx="1809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佳作在线：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240489" y="1404930"/>
            <a:ext cx="27239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❶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开篇点题，写出了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“我”  的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乐园就是“我”的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房间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714362"/>
            <a:ext cx="56886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的所有衣服，衣柜上面放着我的玩具箱。我有时候会把玩具拿出来玩，床旁边就是我的玩具小天地。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❷</a:t>
            </a:r>
            <a:endParaRPr lang="en-US" altLang="zh-CN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我的房间虽然不大，但是在这里我感到放松、愉快，我喜欢在自己房间里自由自在的感觉。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❸</a:t>
            </a:r>
            <a:endParaRPr lang="en-US" altLang="zh-CN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在房间里最喜欢做的事就是看书。每当我做完作业，就会抽出一本书，在窗前静静地看。书页翻动，我沉浸在书中：有时在三国时代与赵云一起拼搏杀敌；有时在大观园和林黛玉赏花；有时和白雪公主一起跟小矮人玩耍</a:t>
            </a: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心情随着故事情节一会儿波涛起伏，一会儿平静如水。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  <a:endParaRPr lang="zh-CN" altLang="en-US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4937" y="3435846"/>
            <a:ext cx="8605535" cy="1800200"/>
            <a:chOff x="214937" y="3435846"/>
            <a:chExt cx="8605535" cy="1800200"/>
          </a:xfrm>
        </p:grpSpPr>
        <p:sp>
          <p:nvSpPr>
            <p:cNvPr id="17" name="矩形 16"/>
            <p:cNvSpPr/>
            <p:nvPr/>
          </p:nvSpPr>
          <p:spPr>
            <a:xfrm>
              <a:off x="227885" y="3867894"/>
              <a:ext cx="85925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pc="-330" dirty="0" smtClean="0">
                  <a:solidFill>
                    <a:srgbClr val="FF0000"/>
                  </a:solidFill>
                </a:rPr>
                <a:t>~~~~~~~~~~~~~~~~~~~~~~~~~~~~~~~~~~~~~~~~~~~~~~~~~~~~~~ ~~~~</a:t>
              </a:r>
            </a:p>
            <a:p>
              <a:r>
                <a:rPr lang="en-US" altLang="zh-CN" spc="-330" dirty="0" smtClean="0">
                  <a:solidFill>
                    <a:srgbClr val="FF0000"/>
                  </a:solidFill>
                </a:rPr>
                <a:t>~~~~~~~~~~~~~~~~~~~~~~~~~~~~~~~~~~~~~~~~~~~~~~~~~~~~~~~~~~</a:t>
              </a:r>
              <a:endParaRPr lang="zh-CN" altLang="en-US" dirty="0" smtClean="0"/>
            </a:p>
            <a:p>
              <a:endParaRPr lang="zh-CN" altLang="en-US" dirty="0" smtClean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214937" y="4589715"/>
              <a:ext cx="859258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pc="-330" dirty="0" smtClean="0">
                  <a:solidFill>
                    <a:srgbClr val="FF0000"/>
                  </a:solidFill>
                </a:rPr>
                <a:t>~~~~~~~~~~~~~~~~~~~~~~~~~~~~~~~~~~~~~~~~~~~~~~~~~~~~~~</a:t>
              </a:r>
              <a:endParaRPr lang="zh-CN" altLang="en-US" dirty="0" smtClean="0"/>
            </a:p>
            <a:p>
              <a:endParaRPr lang="zh-CN" altLang="en-US" dirty="0" smtClean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523762" y="3435846"/>
              <a:ext cx="270442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pc="-330" dirty="0" smtClean="0">
                  <a:solidFill>
                    <a:srgbClr val="FF0000"/>
                  </a:solidFill>
                </a:rPr>
                <a:t>~~~~~~~~~~~~~~~~~~~~~~</a:t>
              </a:r>
              <a:endParaRPr lang="zh-CN" altLang="en-US" dirty="0" smtClean="0"/>
            </a:p>
            <a:p>
              <a:endParaRPr lang="zh-CN" altLang="en-US" dirty="0" smtClean="0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300193" y="989315"/>
            <a:ext cx="270589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❷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采用白描手法介绍了“我”的房间陈设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和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布局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300192" y="2139702"/>
            <a:ext cx="23923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❸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写了“我”在房间中的感受和把“我”的房间作为“我”的乐园的原因。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356102" y="3581603"/>
            <a:ext cx="2392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写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了“我”在房间中最喜欢做的事。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uild="p"/>
      <p:bldP spid="2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174" y="872610"/>
            <a:ext cx="57099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房间中的一切都像是我的一部分，使我轻松，给我力量，是我最喜欢待的地方。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我爱我的乐园！我爱我的小房间！</a:t>
            </a:r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❺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224" y="2067694"/>
            <a:ext cx="9215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pc="-330" dirty="0" smtClean="0">
                <a:solidFill>
                  <a:srgbClr val="FF0000"/>
                </a:solidFill>
              </a:rPr>
              <a:t>~~~~~~~~~~~~~~~~~~~~~~~~~~~~~~~~~~~~~ ~~~</a:t>
            </a:r>
            <a:endParaRPr lang="zh-CN" altLang="en-US" dirty="0" smtClean="0"/>
          </a:p>
          <a:p>
            <a:endParaRPr lang="zh-CN" altLang="en-US" dirty="0" smtClean="0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246639" y="1176303"/>
            <a:ext cx="25923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❺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抒发感情，“我”爱“我”的小房间。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3805" y="1751627"/>
            <a:ext cx="7745514" cy="2576667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612140">
              <a:lnSpc>
                <a:spcPct val="150000"/>
              </a:lnSpc>
              <a:defRPr/>
            </a:pPr>
            <a:r>
              <a:rPr lang="zh-CN" altLang="en-US" sz="2800" b="1" dirty="0" smtClean="0">
                <a:latin typeface="+mn-ea"/>
                <a:ea typeface="+mn-ea"/>
              </a:rPr>
              <a:t>本文运用白描的手法，介绍了“我”的乐园</a:t>
            </a:r>
            <a:r>
              <a:rPr lang="en-US" altLang="zh-CN" sz="2800" b="1" dirty="0" smtClean="0">
                <a:latin typeface="+mn-ea"/>
                <a:ea typeface="+mn-ea"/>
              </a:rPr>
              <a:t>——“</a:t>
            </a:r>
            <a:r>
              <a:rPr lang="zh-CN" altLang="en-US" sz="2800" b="1" dirty="0" smtClean="0">
                <a:latin typeface="+mn-ea"/>
                <a:ea typeface="+mn-ea"/>
              </a:rPr>
              <a:t>我”的房间的陈设和布局。写了“我”在乐园最喜欢做的事，详略得当，首尾呼应，表达了自己的感受。</a:t>
            </a:r>
          </a:p>
        </p:txBody>
      </p:sp>
      <p:pic>
        <p:nvPicPr>
          <p:cNvPr id="10" name="Picture 8" descr="https://ss0.bdstatic.com/70cFvHSh_Q1YnxGkpoWK1HF6hhy/it/u=2420330119,3946864923&amp;fm=23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658782"/>
            <a:ext cx="1287056" cy="10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1928681" y="992696"/>
            <a:ext cx="156324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总评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891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Users\Administrator\AppData\Roaming\Tencent\Users\541737432\QQ\WinTemp\RichOle\JPC_`0T]F~`X7LE]I36_IM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55530"/>
            <a:ext cx="401157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5" name="Picture 3" descr="http://s9.rr.itc.cn/r/wapChange/20167_20_17/a7yeyc7563065919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046020"/>
            <a:ext cx="3857652" cy="3109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7" name="Picture 5" descr="https://p5.ssl.qhimgs1.com/sdr/400__/t016362a7053ba47d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3018" y="730892"/>
            <a:ext cx="4953035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C:\Users\Administrator\AppData\Roaming\Tencent\Users\541737432\QQ\WinTemp\RichOle\9R7]08TPVAA3TODY@3AKU1V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57304"/>
            <a:ext cx="3716185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5" name="Picture 7" descr="http://img.mp.sohu.com/upload/20170612/519870322f1f4d7096cb958f1da6fd30_th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364069"/>
            <a:ext cx="4113982" cy="2922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文本框 1"/>
          <p:cNvSpPr txBox="1"/>
          <p:nvPr/>
        </p:nvSpPr>
        <p:spPr>
          <a:xfrm>
            <a:off x="1907704" y="33950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42910" y="3618224"/>
            <a:ext cx="8143932" cy="11137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66700" rtl="0"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  <a:cs typeface="宋体" panose="02010600030101010101" pitchFamily="2" charset="-122"/>
              </a:rPr>
              <a:t>  我们的生活充满了欢乐，你的乐园在哪儿呢？选择一个自己喜欢的地方，把它介绍给同学吧。</a:t>
            </a:r>
            <a:endParaRPr kumimoji="0" lang="zh-CN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-276185"/>
            <a:ext cx="30607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5" name="Picture 1" descr="C:\Users\Administrator\AppData\Roaming\Tencent\Users\541737432\QQ\WinTemp\RichOle\BCKG{A8I@Y{]6UPRYL2JQY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69" y="791766"/>
            <a:ext cx="53578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1544398"/>
            <a:ext cx="8286808" cy="31947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457200" rtl="0">
              <a:lnSpc>
                <a:spcPct val="140000"/>
              </a:lnSpc>
            </a:pPr>
            <a:r>
              <a:rPr lang="zh-CN" altLang="en-US" sz="2400" b="1" dirty="0" smtClean="0">
                <a:latin typeface="+mj-ea"/>
                <a:ea typeface="+mj-ea"/>
                <a:cs typeface="Times New Roman" panose="02020603050405020304" pitchFamily="18" charset="0"/>
              </a:rPr>
              <a:t>“我的乐园”要求我们选择一个自己喜欢的，并且给自己带来快乐的地方，写出自己快乐的原因。别人读了你写的内容，自然的能感受到这份快乐和喜悦。要想写出这种喜欢和快乐，我们就要抓住细节，发挥想象来描写，写出事物或人物的特征。</a:t>
            </a:r>
            <a:endParaRPr lang="en-US" altLang="zh-CN" sz="2400" b="1" dirty="0" smtClean="0">
              <a:latin typeface="+mj-ea"/>
              <a:ea typeface="+mj-ea"/>
              <a:cs typeface="Times New Roman" panose="02020603050405020304" pitchFamily="18" charset="0"/>
            </a:endParaRPr>
          </a:p>
          <a:p>
            <a:pPr indent="457200" rtl="0">
              <a:lnSpc>
                <a:spcPct val="140000"/>
              </a:lnSpc>
            </a:pPr>
            <a:r>
              <a:rPr lang="en-US" altLang="zh-CN" sz="2400" b="1" dirty="0" smtClean="0"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latin typeface="+mj-ea"/>
                <a:ea typeface="+mj-ea"/>
                <a:cs typeface="Times New Roman" panose="02020603050405020304" pitchFamily="18" charset="0"/>
              </a:rPr>
              <a:t>本次习作的重点是抓住环境的特征来写作。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633" b="20748"/>
          <a:stretch>
            <a:fillRect/>
          </a:stretch>
        </p:blipFill>
        <p:spPr bwMode="auto">
          <a:xfrm>
            <a:off x="3041650" y="0"/>
            <a:ext cx="3060700" cy="88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214414" y="881835"/>
            <a:ext cx="7534050" cy="662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说说本次习作对我们提出了哪些要求？ 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23928" y="1506587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0"/>
            <a:ext cx="3060700" cy="66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89334" y="2305779"/>
            <a:ext cx="1152128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圆角矩形标注 35"/>
          <p:cNvSpPr/>
          <p:nvPr/>
        </p:nvSpPr>
        <p:spPr>
          <a:xfrm>
            <a:off x="5857884" y="857238"/>
            <a:ext cx="3034596" cy="1357322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000" b="1" dirty="0" smtClean="0">
                <a:solidFill>
                  <a:schemeClr val="tx1"/>
                </a:solidFill>
              </a:rPr>
              <a:t>要想写出这个地方给你带来了快乐，选材时注意选择贴近自己生活的、让自己开心的地方来写。</a:t>
            </a:r>
          </a:p>
        </p:txBody>
      </p:sp>
      <p:sp>
        <p:nvSpPr>
          <p:cNvPr id="38" name="圆角矩形标注 37"/>
          <p:cNvSpPr/>
          <p:nvPr/>
        </p:nvSpPr>
        <p:spPr>
          <a:xfrm>
            <a:off x="500034" y="1214428"/>
            <a:ext cx="2288367" cy="1214446"/>
          </a:xfrm>
          <a:prstGeom prst="wedgeRoundRectCallout">
            <a:avLst>
              <a:gd name="adj1" fmla="val 69900"/>
              <a:gd name="adj2" fmla="val 53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000" b="1" dirty="0" smtClean="0">
                <a:solidFill>
                  <a:schemeClr val="tx1"/>
                </a:solidFill>
              </a:rPr>
              <a:t>要想写出这个地方给你带来了快乐，应当怎样去写呢？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5857884" y="3071816"/>
            <a:ext cx="2643206" cy="1357322"/>
          </a:xfrm>
          <a:prstGeom prst="wedgeRoundRectCallout">
            <a:avLst>
              <a:gd name="adj1" fmla="val -65050"/>
              <a:gd name="adj2" fmla="val -32152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b="1" dirty="0" smtClean="0">
                <a:solidFill>
                  <a:schemeClr val="tx1"/>
                </a:solidFill>
              </a:rPr>
              <a:t>首先选择的地方应该是你喜欢的，这个地方还要带给你快乐！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714348" y="3143254"/>
            <a:ext cx="2143140" cy="1000132"/>
          </a:xfrm>
          <a:prstGeom prst="wedgeRoundRectCallout">
            <a:avLst>
              <a:gd name="adj1" fmla="val 66570"/>
              <a:gd name="adj2" fmla="val -5659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000" b="1" dirty="0" smtClean="0">
                <a:solidFill>
                  <a:schemeClr val="tx1"/>
                </a:solidFill>
              </a:rPr>
              <a:t>写作时还应注意哪些方面呢？</a:t>
            </a:r>
          </a:p>
        </p:txBody>
      </p:sp>
      <p:sp>
        <p:nvSpPr>
          <p:cNvPr id="13" name="圆角矩形标注 12"/>
          <p:cNvSpPr/>
          <p:nvPr/>
        </p:nvSpPr>
        <p:spPr>
          <a:xfrm>
            <a:off x="5786446" y="3000378"/>
            <a:ext cx="2857520" cy="1643074"/>
          </a:xfrm>
          <a:prstGeom prst="wedgeRoundRectCallout">
            <a:avLst>
              <a:gd name="adj1" fmla="val -65050"/>
              <a:gd name="adj2" fmla="val -32152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b="1" dirty="0" smtClean="0">
                <a:solidFill>
                  <a:schemeClr val="tx1"/>
                </a:solidFill>
              </a:rPr>
              <a:t>还应注意以下几点：</a:t>
            </a:r>
            <a:r>
              <a:rPr lang="en-US" altLang="zh-CN" b="1" dirty="0" smtClean="0">
                <a:solidFill>
                  <a:schemeClr val="tx1"/>
                </a:solidFill>
              </a:rPr>
              <a:t>1.</a:t>
            </a:r>
            <a:r>
              <a:rPr lang="zh-CN" altLang="en-US" b="1" dirty="0" smtClean="0">
                <a:solidFill>
                  <a:schemeClr val="tx1"/>
                </a:solidFill>
              </a:rPr>
              <a:t>抓住环境最突出的特征来写。 </a:t>
            </a:r>
            <a:r>
              <a:rPr lang="en-US" altLang="zh-CN" b="1" dirty="0" smtClean="0">
                <a:solidFill>
                  <a:schemeClr val="tx1"/>
                </a:solidFill>
              </a:rPr>
              <a:t>2.</a:t>
            </a:r>
            <a:r>
              <a:rPr lang="zh-CN" altLang="en-US" b="1" dirty="0" smtClean="0">
                <a:solidFill>
                  <a:schemeClr val="tx1"/>
                </a:solidFill>
              </a:rPr>
              <a:t>要突出这个地方给你带来了哪些快乐。</a:t>
            </a:r>
          </a:p>
          <a:p>
            <a:pPr defTabSz="457200" rtl="0"/>
            <a:r>
              <a:rPr lang="en-US" altLang="zh-CN" b="1" dirty="0" smtClean="0">
                <a:solidFill>
                  <a:schemeClr val="tx1"/>
                </a:solidFill>
              </a:rPr>
              <a:t>3.</a:t>
            </a:r>
            <a:r>
              <a:rPr lang="zh-CN" altLang="en-US" b="1" dirty="0" smtClean="0">
                <a:solidFill>
                  <a:schemeClr val="tx1"/>
                </a:solidFill>
              </a:rPr>
              <a:t>要发挥想象。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9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12"/>
          <p:cNvSpPr/>
          <p:nvPr/>
        </p:nvSpPr>
        <p:spPr>
          <a:xfrm>
            <a:off x="467544" y="766557"/>
            <a:ext cx="7786742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3143240" y="1214428"/>
            <a:ext cx="5429288" cy="2571768"/>
          </a:xfrm>
          <a:prstGeom prst="wedgeRoundRectCallout">
            <a:avLst>
              <a:gd name="adj1" fmla="val -61896"/>
              <a:gd name="adj2" fmla="val 4723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50000"/>
              </a:lnSpc>
            </a:pPr>
            <a:r>
              <a:rPr lang="en-US" altLang="zh-CN" sz="2200" b="1" dirty="0" smtClean="0">
                <a:solidFill>
                  <a:schemeClr val="tx1"/>
                </a:solidFill>
                <a:latin typeface="+mn-ea"/>
              </a:rPr>
              <a:t>    1.</a:t>
            </a:r>
            <a:r>
              <a:rPr lang="zh-CN" altLang="en-US" sz="2200" b="1" dirty="0" smtClean="0">
                <a:solidFill>
                  <a:schemeClr val="tx1"/>
                </a:solidFill>
                <a:latin typeface="+mn-ea"/>
              </a:rPr>
              <a:t>关注自我，真情流露。</a:t>
            </a:r>
          </a:p>
          <a:p>
            <a:pPr defTabSz="457200" rtl="0">
              <a:lnSpc>
                <a:spcPct val="150000"/>
              </a:lnSpc>
            </a:pPr>
            <a:r>
              <a:rPr lang="zh-CN" altLang="en-US" sz="2200" b="1" dirty="0" smtClean="0">
                <a:solidFill>
                  <a:schemeClr val="tx1"/>
                </a:solidFill>
                <a:latin typeface="+mn-ea"/>
              </a:rPr>
              <a:t>    在写作中选择这个地方给你留下印象深刻的部分，表达自己的的喜欢和它给你带来的快乐。正所谓，真情流露，方能妙笔生花。</a:t>
            </a:r>
          </a:p>
        </p:txBody>
      </p:sp>
      <p:pic>
        <p:nvPicPr>
          <p:cNvPr id="3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1472" y="2643188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80498"/>
            <a:ext cx="3060700" cy="62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12"/>
          <p:cNvSpPr/>
          <p:nvPr/>
        </p:nvSpPr>
        <p:spPr>
          <a:xfrm>
            <a:off x="467544" y="766557"/>
            <a:ext cx="7786742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2500298" y="1000114"/>
            <a:ext cx="5857916" cy="2857520"/>
          </a:xfrm>
          <a:prstGeom prst="wedgeRoundRectCallout">
            <a:avLst>
              <a:gd name="adj1" fmla="val -57968"/>
              <a:gd name="adj2" fmla="val 4809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50000"/>
              </a:lnSpc>
            </a:pPr>
            <a:r>
              <a:rPr lang="en-US" altLang="zh-CN" sz="2000" b="1" dirty="0" smtClean="0">
                <a:solidFill>
                  <a:schemeClr val="tx1"/>
                </a:solidFill>
                <a:latin typeface="+mn-ea"/>
              </a:rPr>
              <a:t>    2.</a:t>
            </a:r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细致观察，朴实自然。</a:t>
            </a:r>
          </a:p>
          <a:p>
            <a:pPr defTabSz="457200" rtl="0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    写文章不需要多么“高大上”的文字和修辞，“清水出芙蓉，天然去雕饰”简简单单，只要文章能把所要表达的感情真实地书写出来，所要描写的事物真实地刻画出来，即是一篇优美动人的文章。</a:t>
            </a:r>
          </a:p>
        </p:txBody>
      </p:sp>
      <p:pic>
        <p:nvPicPr>
          <p:cNvPr id="3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4282" y="2643188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12"/>
          <p:cNvSpPr/>
          <p:nvPr/>
        </p:nvSpPr>
        <p:spPr>
          <a:xfrm>
            <a:off x="467544" y="766557"/>
            <a:ext cx="7786742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857224" y="1000114"/>
            <a:ext cx="5857916" cy="3071834"/>
          </a:xfrm>
          <a:prstGeom prst="wedgeRoundRectCallout">
            <a:avLst>
              <a:gd name="adj1" fmla="val 57153"/>
              <a:gd name="adj2" fmla="val 4462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50000"/>
              </a:lnSpc>
            </a:pPr>
            <a:r>
              <a:rPr lang="en-US" altLang="zh-CN" sz="2200" b="1" dirty="0" smtClean="0">
                <a:solidFill>
                  <a:schemeClr val="tx1"/>
                </a:solidFill>
                <a:latin typeface="+mn-ea"/>
              </a:rPr>
              <a:t>     </a:t>
            </a:r>
          </a:p>
          <a:p>
            <a:pPr defTabSz="457200" rtl="0">
              <a:lnSpc>
                <a:spcPct val="150000"/>
              </a:lnSpc>
            </a:pPr>
            <a:r>
              <a:rPr lang="en-US" altLang="zh-CN" sz="2200" b="1" dirty="0" smtClean="0">
                <a:solidFill>
                  <a:schemeClr val="tx1"/>
                </a:solidFill>
                <a:latin typeface="+mn-ea"/>
              </a:rPr>
              <a:t>    3. </a:t>
            </a:r>
            <a:r>
              <a:rPr lang="zh-CN" altLang="en-US" sz="2200" b="1" dirty="0" smtClean="0">
                <a:solidFill>
                  <a:schemeClr val="tx1"/>
                </a:solidFill>
                <a:latin typeface="+mn-ea"/>
              </a:rPr>
              <a:t>抓住特征，引发想象。</a:t>
            </a:r>
          </a:p>
          <a:p>
            <a:pPr defTabSz="457200" rtl="0">
              <a:lnSpc>
                <a:spcPct val="150000"/>
              </a:lnSpc>
            </a:pPr>
            <a:r>
              <a:rPr lang="zh-CN" altLang="en-US" sz="2200" b="1" dirty="0" smtClean="0">
                <a:solidFill>
                  <a:schemeClr val="tx1"/>
                </a:solidFill>
                <a:latin typeface="+mn-ea"/>
              </a:rPr>
              <a:t>    在写作的过程中，我们要抓住重点进行描写，再充分利用修辞手法来表达你的喜欢和这个地方给你带来的快乐。</a:t>
            </a:r>
            <a:endParaRPr lang="en-US" altLang="zh-CN" sz="2200" b="1" dirty="0" smtClean="0">
              <a:solidFill>
                <a:schemeClr val="tx1"/>
              </a:solidFill>
              <a:latin typeface="+mn-ea"/>
            </a:endParaRPr>
          </a:p>
          <a:p>
            <a:pPr defTabSz="457200" rtl="0">
              <a:lnSpc>
                <a:spcPct val="150000"/>
              </a:lnSpc>
            </a:pPr>
            <a:r>
              <a:rPr lang="en-US" altLang="zh-CN" sz="2200" b="1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2200" b="1" dirty="0" smtClean="0">
                <a:solidFill>
                  <a:schemeClr val="tx1"/>
                </a:solidFill>
                <a:latin typeface="+mn-ea"/>
              </a:rPr>
              <a:t>发挥合理的想象，使人物、景物或事物的特征更加明显。</a:t>
            </a:r>
          </a:p>
          <a:p>
            <a:pPr defTabSz="457200" rtl="0">
              <a:lnSpc>
                <a:spcPct val="150000"/>
              </a:lnSpc>
            </a:pPr>
            <a:endParaRPr lang="zh-CN" altLang="en-US" sz="2200" b="1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3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571750"/>
            <a:ext cx="2111652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9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1299</Words>
  <Application>Microsoft Office PowerPoint</Application>
  <PresentationFormat>全屏显示(16:9)</PresentationFormat>
  <Paragraphs>75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208</cp:revision>
  <dcterms:created xsi:type="dcterms:W3CDTF">2016-06-30T08:45:00Z</dcterms:created>
  <dcterms:modified xsi:type="dcterms:W3CDTF">2021-09-15T21:05:52Z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