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  <p:sldMasterId id="2147483695" r:id="rId2"/>
  </p:sldMasterIdLst>
  <p:notesMasterIdLst>
    <p:notesMasterId r:id="rId32"/>
  </p:notesMasterIdLst>
  <p:sldIdLst>
    <p:sldId id="331" r:id="rId3"/>
    <p:sldId id="303" r:id="rId4"/>
    <p:sldId id="304" r:id="rId5"/>
    <p:sldId id="305" r:id="rId6"/>
    <p:sldId id="306" r:id="rId7"/>
    <p:sldId id="307" r:id="rId8"/>
    <p:sldId id="308" r:id="rId9"/>
    <p:sldId id="309" r:id="rId10"/>
    <p:sldId id="310" r:id="rId11"/>
    <p:sldId id="311" r:id="rId12"/>
    <p:sldId id="312" r:id="rId13"/>
    <p:sldId id="313" r:id="rId14"/>
    <p:sldId id="314" r:id="rId15"/>
    <p:sldId id="315" r:id="rId16"/>
    <p:sldId id="316" r:id="rId17"/>
    <p:sldId id="317" r:id="rId18"/>
    <p:sldId id="318" r:id="rId19"/>
    <p:sldId id="319" r:id="rId20"/>
    <p:sldId id="320" r:id="rId21"/>
    <p:sldId id="321" r:id="rId22"/>
    <p:sldId id="322" r:id="rId23"/>
    <p:sldId id="323" r:id="rId24"/>
    <p:sldId id="324" r:id="rId25"/>
    <p:sldId id="325" r:id="rId26"/>
    <p:sldId id="326" r:id="rId27"/>
    <p:sldId id="328" r:id="rId28"/>
    <p:sldId id="329" r:id="rId29"/>
    <p:sldId id="330" r:id="rId30"/>
    <p:sldId id="332" r:id="rId31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ubeishijiyingcai@126.com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EFE"/>
    <a:srgbClr val="FF7124"/>
    <a:srgbClr val="EF7509"/>
    <a:srgbClr val="8CC5B1"/>
    <a:srgbClr val="202E4A"/>
    <a:srgbClr val="68BC9E"/>
    <a:srgbClr val="009459"/>
    <a:srgbClr val="0086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1624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71D9A38-CB8B-4476-BCB6-C3D506AC58A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90177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D9A38-CB8B-4476-BCB6-C3D506AC58AA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59356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D9A38-CB8B-4476-BCB6-C3D506AC58AA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1952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47458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4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2788574" y="500408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2412" y="324000"/>
            <a:ext cx="8139178" cy="486000"/>
          </a:xfrm>
        </p:spPr>
        <p:txBody>
          <a:bodyPr rtlCol="0">
            <a:noAutofit/>
          </a:bodyPr>
          <a:lstStyle>
            <a:lvl1pPr marL="0" marR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412" y="972000"/>
            <a:ext cx="8139178" cy="3781016"/>
          </a:xfrm>
        </p:spPr>
        <p:txBody>
          <a:bodyPr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331F27E-AFCE-476D-92C0-E411BCF0939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9785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159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0119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5123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346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  <a:pPr/>
              <a:t>2021/9/14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343A002-C8B2-4439-B5C6-8CEE069448B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7682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035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498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33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764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689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33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880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5.xml"/><Relationship Id="rId3" Type="http://schemas.openxmlformats.org/officeDocument/2006/relationships/theme" Target="../theme/theme1.xml"/><Relationship Id="rId7" Type="http://schemas.openxmlformats.org/officeDocument/2006/relationships/tags" Target="../tags/tag4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3.xml"/><Relationship Id="rId5" Type="http://schemas.openxmlformats.org/officeDocument/2006/relationships/tags" Target="../tags/tag2.xml"/><Relationship Id="rId4" Type="http://schemas.openxmlformats.org/officeDocument/2006/relationships/tags" Target="../tags/tag1.xml"/><Relationship Id="rId9" Type="http://schemas.openxmlformats.org/officeDocument/2006/relationships/tags" Target="../tags/tag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4"/>
            </p:custDataLst>
          </p:nvPr>
        </p:nvSpPr>
        <p:spPr bwMode="auto">
          <a:xfrm>
            <a:off x="502444" y="323850"/>
            <a:ext cx="8139113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200" tIns="28575" rIns="57150" bIns="2857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  <p:custDataLst>
              <p:tags r:id="rId5"/>
            </p:custDataLst>
          </p:nvPr>
        </p:nvSpPr>
        <p:spPr bwMode="auto">
          <a:xfrm>
            <a:off x="502444" y="971550"/>
            <a:ext cx="8139113" cy="3780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200" tIns="0" rIns="61913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6"/>
            </p:custDataLst>
          </p:nvPr>
        </p:nvSpPr>
        <p:spPr>
          <a:xfrm>
            <a:off x="659606" y="4762500"/>
            <a:ext cx="2025254" cy="236935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 noProof="1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/>
              <a:pPr/>
              <a:t>2021/9/14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7"/>
            </p:custDataLst>
          </p:nvPr>
        </p:nvSpPr>
        <p:spPr>
          <a:xfrm>
            <a:off x="3087291" y="4762500"/>
            <a:ext cx="2969419" cy="236935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 noProof="1" dirty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8"/>
            </p:custDataLst>
          </p:nvPr>
        </p:nvSpPr>
        <p:spPr>
          <a:xfrm>
            <a:off x="6457950" y="4762500"/>
            <a:ext cx="2025254" cy="236935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normAutofit/>
          </a:bodyPr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fld id="{7530E306-3F10-446C-BB42-ADE680045161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9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3" r:id="rId2"/>
  </p:sldLayoutIdLst>
  <p:txStyles>
    <p:titleStyle>
      <a:lvl1pPr algn="l" rtl="0" fontAlgn="base">
        <a:spcBef>
          <a:spcPct val="0"/>
        </a:spcBef>
        <a:spcAft>
          <a:spcPct val="0"/>
        </a:spcAft>
        <a:defRPr sz="2100" b="1" kern="1200" spc="15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2pPr>
      <a:lvl3pPr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3pPr>
      <a:lvl4pPr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4pPr>
      <a:lvl5pPr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5pPr>
      <a:lvl6pPr marL="342900"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6pPr>
      <a:lvl7pPr marL="685800"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7pPr>
      <a:lvl8pPr marL="1028700"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8pPr>
      <a:lvl9pPr marL="1371600" algn="l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pitchFamily="34" charset="0"/>
          <a:ea typeface="微软雅黑" pitchFamily="34" charset="-122"/>
        </a:defRPr>
      </a:lvl9pPr>
    </p:titleStyle>
    <p:bodyStyle>
      <a:lvl1pPr marL="1714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tabLst>
          <a:tab pos="1207294" algn="l"/>
        </a:tabLst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tabLst>
          <a:tab pos="1207294" algn="l"/>
        </a:tabLst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tabLst>
          <a:tab pos="1207294" algn="l"/>
        </a:tabLst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fontAlgn="base">
        <a:lnSpc>
          <a:spcPct val="130000"/>
        </a:lnSpc>
        <a:spcBef>
          <a:spcPct val="0"/>
        </a:spcBef>
        <a:spcAft>
          <a:spcPts val="750"/>
        </a:spcAft>
        <a:buFont typeface="Arial" pitchFamily="34" charset="0"/>
        <a:buChar char="•"/>
        <a:tabLst>
          <a:tab pos="1207294" algn="l"/>
        </a:tabLst>
        <a:defRPr sz="1200" kern="1200" spc="113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2021/9/14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610878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" y="4268390"/>
            <a:ext cx="9144000" cy="877491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/>
          </a:p>
        </p:txBody>
      </p:sp>
      <p:sp>
        <p:nvSpPr>
          <p:cNvPr id="3074" name="文本框 2"/>
          <p:cNvSpPr txBox="1">
            <a:spLocks noChangeArrowheads="1"/>
          </p:cNvSpPr>
          <p:nvPr/>
        </p:nvSpPr>
        <p:spPr bwMode="auto">
          <a:xfrm>
            <a:off x="4141520" y="1536784"/>
            <a:ext cx="4435433" cy="900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 defTabSz="342900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zh-CN" sz="5400" b="1" dirty="0">
                <a:latin typeface="+mn-ea"/>
                <a:ea typeface="+mn-ea"/>
                <a:cs typeface="黑体" panose="02010609060101010101" charset="-122"/>
              </a:rPr>
              <a:t>4  </a:t>
            </a:r>
            <a:r>
              <a:rPr lang="zh-CN" altLang="en-US" sz="5400" b="1" dirty="0">
                <a:latin typeface="+mn-ea"/>
                <a:ea typeface="+mn-ea"/>
                <a:cs typeface="黑体" panose="02010609060101010101" charset="-122"/>
              </a:rPr>
              <a:t>三月桃花水</a:t>
            </a:r>
          </a:p>
        </p:txBody>
      </p:sp>
      <p:pic>
        <p:nvPicPr>
          <p:cNvPr id="3075" name="图片 6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977" y="1387078"/>
            <a:ext cx="3625454" cy="288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文本框 3"/>
          <p:cNvSpPr txBox="1">
            <a:spLocks noChangeArrowheads="1"/>
          </p:cNvSpPr>
          <p:nvPr/>
        </p:nvSpPr>
        <p:spPr bwMode="auto">
          <a:xfrm>
            <a:off x="3918857" y="365245"/>
            <a:ext cx="5241812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400" dirty="0"/>
              <a:t>人教部编版</a:t>
            </a:r>
            <a:r>
              <a:rPr lang="en-US" altLang="zh-CN" sz="2400" dirty="0"/>
              <a:t>·</a:t>
            </a:r>
            <a:r>
              <a:rPr lang="zh-CN" altLang="en-US" sz="2400" dirty="0"/>
              <a:t>四年级（下册）</a:t>
            </a:r>
          </a:p>
        </p:txBody>
      </p:sp>
      <p:sp>
        <p:nvSpPr>
          <p:cNvPr id="7" name="矩形 6"/>
          <p:cNvSpPr/>
          <p:nvPr/>
        </p:nvSpPr>
        <p:spPr>
          <a:xfrm>
            <a:off x="-2977" y="4554401"/>
            <a:ext cx="9146977" cy="3527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algn="ctr">
              <a:lnSpc>
                <a:spcPct val="110000"/>
              </a:lnSpc>
            </a:pPr>
            <a:r>
              <a:rPr lang="zh-CN" altLang="en-US" kern="0" dirty="0" smtClean="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FEFEF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FEFEF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圆角矩形 12"/>
          <p:cNvSpPr/>
          <p:nvPr/>
        </p:nvSpPr>
        <p:spPr>
          <a:xfrm>
            <a:off x="1054894" y="719138"/>
            <a:ext cx="1628775" cy="504825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r>
              <a:rPr lang="zh-CN" altLang="en-US" sz="2400" b="1" noProof="1">
                <a:latin typeface="微软雅黑" panose="020B0503020204020204" pitchFamily="34" charset="-122"/>
              </a:rPr>
              <a:t>识字方法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605088" y="2503885"/>
            <a:ext cx="4963716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  <a:sym typeface="楷体" pitchFamily="49" charset="-122"/>
              </a:rPr>
              <a:t>奇 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  <a:sym typeface="楷体" pitchFamily="49" charset="-122"/>
              </a:rPr>
              <a:t>+ 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  <a:sym typeface="楷体" pitchFamily="49" charset="-122"/>
              </a:rPr>
              <a:t>纟 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  <a:sym typeface="楷体" pitchFamily="49" charset="-122"/>
              </a:rPr>
              <a:t>= 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  <a:sym typeface="楷体" pitchFamily="49" charset="-122"/>
              </a:rPr>
              <a:t>绮        组词：绮丽</a:t>
            </a:r>
          </a:p>
        </p:txBody>
      </p:sp>
      <p:sp>
        <p:nvSpPr>
          <p:cNvPr id="2" name="TextBox 2"/>
          <p:cNvSpPr txBox="1">
            <a:spLocks noChangeArrowheads="1"/>
          </p:cNvSpPr>
          <p:nvPr/>
        </p:nvSpPr>
        <p:spPr bwMode="auto">
          <a:xfrm>
            <a:off x="3315891" y="1560910"/>
            <a:ext cx="207645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4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4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加一加识记法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6" grpId="0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4"/>
          <p:cNvSpPr txBox="1">
            <a:spLocks noChangeArrowheads="1"/>
          </p:cNvSpPr>
          <p:nvPr/>
        </p:nvSpPr>
        <p:spPr bwMode="auto">
          <a:xfrm>
            <a:off x="3326606" y="2228850"/>
            <a:ext cx="471488" cy="48458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700" b="1" dirty="0">
                <a:solidFill>
                  <a:srgbClr val="E04236"/>
                </a:solidFill>
                <a:latin typeface="宋体" pitchFamily="2" charset="-122"/>
              </a:rPr>
              <a:t>和</a:t>
            </a:r>
          </a:p>
        </p:txBody>
      </p:sp>
      <p:sp>
        <p:nvSpPr>
          <p:cNvPr id="8" name="左大括号 7"/>
          <p:cNvSpPr/>
          <p:nvPr/>
        </p:nvSpPr>
        <p:spPr>
          <a:xfrm>
            <a:off x="3924300" y="1828800"/>
            <a:ext cx="248841" cy="1191816"/>
          </a:xfrm>
          <a:prstGeom prst="leftBrace">
            <a:avLst>
              <a:gd name="adj1" fmla="val 30690"/>
              <a:gd name="adj2" fmla="val 5001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fontAlgn="auto"/>
            <a:endParaRPr lang="zh-CN" altLang="en-US" noProof="1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260056" y="1629966"/>
            <a:ext cx="18288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400" dirty="0" err="1">
                <a:latin typeface="Pinyin Adjust" pitchFamily="2" charset="0"/>
                <a:ea typeface="GB Pinyinok-B" pitchFamily="2" charset="-122"/>
                <a:sym typeface="宋体" pitchFamily="2" charset="-122"/>
              </a:rPr>
              <a:t>hé</a:t>
            </a:r>
            <a:r>
              <a:rPr lang="zh-CN" altLang="zh-CN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楷体" pitchFamily="49" charset="-122"/>
              </a:rPr>
              <a:t>（和睦）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3924300" y="873919"/>
            <a:ext cx="1930004" cy="503635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r>
              <a:rPr lang="en-US" altLang="zh-CN" sz="2400" noProof="1">
                <a:solidFill>
                  <a:schemeClr val="tx1"/>
                </a:solidFill>
                <a:latin typeface="微软雅黑" panose="020B0503020204020204" pitchFamily="34" charset="-122"/>
              </a:rPr>
              <a:t>   </a:t>
            </a:r>
            <a:r>
              <a:rPr lang="zh-CN" altLang="en-US" sz="2400" noProof="1">
                <a:solidFill>
                  <a:schemeClr val="tx1"/>
                </a:solidFill>
                <a:latin typeface="微软雅黑" panose="020B0503020204020204" pitchFamily="34" charset="-122"/>
              </a:rPr>
              <a:t>多音字</a:t>
            </a:r>
          </a:p>
        </p:txBody>
      </p:sp>
      <p:sp>
        <p:nvSpPr>
          <p:cNvPr id="17" name="TextBox 8"/>
          <p:cNvSpPr txBox="1">
            <a:spLocks noChangeArrowheads="1"/>
          </p:cNvSpPr>
          <p:nvPr/>
        </p:nvSpPr>
        <p:spPr bwMode="auto">
          <a:xfrm>
            <a:off x="4260057" y="2159794"/>
            <a:ext cx="224671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400" dirty="0" err="1">
                <a:solidFill>
                  <a:srgbClr val="000000"/>
                </a:solidFill>
                <a:latin typeface="Pinyin Adjust" pitchFamily="2" charset="0"/>
                <a:ea typeface="GB Pinyinok-B" pitchFamily="2" charset="-122"/>
              </a:rPr>
              <a:t>hè</a:t>
            </a:r>
            <a:r>
              <a:rPr lang="zh-CN" altLang="zh-CN" sz="2400" dirty="0">
                <a:latin typeface="微软雅黑" pitchFamily="34" charset="-122"/>
                <a:ea typeface="微软雅黑" pitchFamily="34" charset="-122"/>
              </a:rPr>
              <a:t>（和诗）</a:t>
            </a:r>
          </a:p>
        </p:txBody>
      </p:sp>
      <p:sp>
        <p:nvSpPr>
          <p:cNvPr id="3" name="圆角矩形 2"/>
          <p:cNvSpPr/>
          <p:nvPr/>
        </p:nvSpPr>
        <p:spPr>
          <a:xfrm>
            <a:off x="941785" y="2751535"/>
            <a:ext cx="987028" cy="503634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r>
              <a:rPr lang="zh-CN" altLang="en-US" sz="2100" noProof="1">
                <a:solidFill>
                  <a:schemeClr val="bg1"/>
                </a:solidFill>
                <a:latin typeface="微软雅黑" panose="020B0503020204020204" pitchFamily="34" charset="-122"/>
              </a:rPr>
              <a:t>造句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036439" y="3165872"/>
            <a:ext cx="7705725" cy="1729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蝈蝈彼此十分和（</a:t>
            </a:r>
            <a:r>
              <a:rPr lang="en-US" altLang="zh-CN" sz="2400" dirty="0" err="1">
                <a:solidFill>
                  <a:srgbClr val="E04236"/>
                </a:solidFill>
                <a:latin typeface="Pinyin Adjust" pitchFamily="2" charset="0"/>
                <a:ea typeface="GB Pinyinok-B" pitchFamily="2" charset="-122"/>
                <a:sym typeface="宋体" pitchFamily="2" charset="-122"/>
              </a:rPr>
              <a:t>hé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）睦地居住在一起，他们之间从不争吵。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淑娟看到文采飞扬的诗句，禁不住也在风筝上和（</a:t>
            </a:r>
            <a:r>
              <a:rPr lang="en-US" altLang="zh-CN" sz="2400" dirty="0" err="1">
                <a:solidFill>
                  <a:srgbClr val="E04236"/>
                </a:solidFill>
                <a:latin typeface="Pinyin Adjust" pitchFamily="2" charset="0"/>
                <a:ea typeface="GB Pinyinok-B" pitchFamily="2" charset="-122"/>
                <a:sym typeface="宋体" pitchFamily="2" charset="-122"/>
              </a:rPr>
              <a:t>hè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）诗一首。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弟弟边和（</a:t>
            </a:r>
            <a:r>
              <a:rPr lang="en-US" altLang="zh-CN" sz="2400" dirty="0" err="1">
                <a:solidFill>
                  <a:srgbClr val="E04236"/>
                </a:solidFill>
                <a:latin typeface="Pinyin Adjust" pitchFamily="2" charset="0"/>
                <a:ea typeface="GB Pinyinok-B" pitchFamily="2" charset="-122"/>
                <a:sym typeface="宋体" pitchFamily="2" charset="-122"/>
              </a:rPr>
              <a:t>huó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）泥，边说：“这次我一定能做个像样的泥人。”     </a:t>
            </a:r>
          </a:p>
        </p:txBody>
      </p:sp>
      <p:sp>
        <p:nvSpPr>
          <p:cNvPr id="4" name="TextBox 8"/>
          <p:cNvSpPr txBox="1">
            <a:spLocks noChangeArrowheads="1"/>
          </p:cNvSpPr>
          <p:nvPr/>
        </p:nvSpPr>
        <p:spPr bwMode="auto">
          <a:xfrm>
            <a:off x="4260056" y="2689623"/>
            <a:ext cx="1828800" cy="439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400" dirty="0" err="1">
                <a:solidFill>
                  <a:srgbClr val="000000"/>
                </a:solidFill>
                <a:latin typeface="Pinyin Adjust" pitchFamily="2" charset="0"/>
                <a:ea typeface="GB Pinyinok-B" pitchFamily="2" charset="-122"/>
                <a:sym typeface="宋体" pitchFamily="2" charset="-122"/>
              </a:rPr>
              <a:t>huó</a:t>
            </a:r>
            <a:r>
              <a:rPr lang="zh-CN" altLang="zh-CN" sz="24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（和泥）</a:t>
            </a:r>
            <a:endParaRPr lang="zh-CN" altLang="zh-CN" sz="24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  <p:bldP spid="9" grpId="0"/>
      <p:bldP spid="17" grpId="0"/>
      <p:bldP spid="3" grpId="0" bldLvl="0" animBg="1"/>
      <p:bldP spid="10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804988" y="1127522"/>
            <a:ext cx="5779294" cy="3461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明洁：</a:t>
            </a:r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明净，洁净。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造句：</a:t>
            </a:r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漓江明洁如镜，清澈见底。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绮丽：</a:t>
            </a:r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形容华美艳丽；鲜明美丽。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造句：</a:t>
            </a:r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黄土高原的雪绮丽无比。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回旋：</a:t>
            </a:r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指盘旋,绕着圈子来回地飞或转。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造句：</a:t>
            </a:r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蒲公英漫天飞舞，跳跃，回旋，落地，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那是风弹奏的旋律。</a:t>
            </a:r>
          </a:p>
        </p:txBody>
      </p:sp>
      <p:sp>
        <p:nvSpPr>
          <p:cNvPr id="13" name="圆角矩形 12"/>
          <p:cNvSpPr/>
          <p:nvPr/>
        </p:nvSpPr>
        <p:spPr>
          <a:xfrm>
            <a:off x="3799285" y="579835"/>
            <a:ext cx="1544240" cy="444103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r>
              <a:rPr lang="zh-CN" altLang="en-US" sz="2100" b="1" noProof="1">
                <a:latin typeface="微软雅黑" panose="020B0503020204020204" pitchFamily="34" charset="-122"/>
              </a:rPr>
              <a:t>词语解释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006079" y="1568054"/>
            <a:ext cx="7131844" cy="2007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应和：</a:t>
            </a:r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（声音、语言、行动等）相呼应。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造句：</a:t>
            </a:r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钟楼上悠扬的乐曲奏起来了，他使劲吹着口哨应和。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纤细：</a:t>
            </a:r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非常细。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造句：</a:t>
            </a:r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纤细的花梗被花儿压弯了。</a:t>
            </a:r>
          </a:p>
        </p:txBody>
      </p:sp>
      <p:sp>
        <p:nvSpPr>
          <p:cNvPr id="13" name="圆角矩形 12"/>
          <p:cNvSpPr/>
          <p:nvPr/>
        </p:nvSpPr>
        <p:spPr>
          <a:xfrm>
            <a:off x="3400425" y="876300"/>
            <a:ext cx="1544241" cy="444104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r>
              <a:rPr lang="zh-CN" altLang="en-US" sz="2100" b="1" noProof="1">
                <a:latin typeface="微软雅黑" panose="020B0503020204020204" pitchFamily="34" charset="-122"/>
              </a:rPr>
              <a:t>词语解释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683"/>
          <a:stretch>
            <a:fillRect/>
          </a:stretch>
        </p:blipFill>
        <p:spPr>
          <a:xfrm>
            <a:off x="5470208" y="2735101"/>
            <a:ext cx="2977511" cy="2078357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373981" y="1481138"/>
            <a:ext cx="7125891" cy="2007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把课文读2</a:t>
            </a: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-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3遍，读准字音，读通句子。</a:t>
            </a:r>
          </a:p>
          <a:p>
            <a:pPr>
              <a:lnSpc>
                <a:spcPct val="200000"/>
              </a:lnSpc>
            </a:pP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想一想：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《三月桃花水》讲的是什么水？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课文是从哪两个方面来写三月桃花水的？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3675460" y="785813"/>
            <a:ext cx="2208609" cy="503635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r>
              <a:rPr lang="zh-CN" altLang="en-US" sz="2400" noProof="1">
                <a:solidFill>
                  <a:schemeClr val="tx1"/>
                </a:solidFill>
                <a:latin typeface="微软雅黑" panose="020B0503020204020204" pitchFamily="34" charset="-122"/>
              </a:rPr>
              <a:t>自读提示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150144" y="400050"/>
            <a:ext cx="7283054" cy="1360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农历三月江河水涨，此时正是桃花盛开的时节，所以被人们称</a:t>
            </a:r>
            <a:r>
              <a:rPr lang="zh-CN" altLang="en-US" sz="21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桃花水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或</a:t>
            </a:r>
            <a:r>
              <a:rPr lang="zh-CN" altLang="en-US" sz="21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桃花汛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pic>
        <p:nvPicPr>
          <p:cNvPr id="10" name="图片 -2147482479"/>
          <p:cNvPicPr>
            <a:picLocks noChangeAspect="1"/>
          </p:cNvPicPr>
          <p:nvPr/>
        </p:nvPicPr>
        <p:blipFill>
          <a:blip r:embed="rId2" cstate="email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79270" y="1842131"/>
            <a:ext cx="5570220" cy="2852738"/>
          </a:xfrm>
          <a:prstGeom prst="round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-2147482481"/>
          <p:cNvPicPr>
            <a:picLocks noChangeAspect="1"/>
          </p:cNvPicPr>
          <p:nvPr/>
        </p:nvPicPr>
        <p:blipFill>
          <a:blip r:embed="rId2" cstate="email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4857" y="1087755"/>
            <a:ext cx="3394234" cy="3338513"/>
          </a:xfrm>
          <a:prstGeom prst="roundRect">
            <a:avLst/>
          </a:prstGeom>
          <a:noFill/>
          <a:ln w="9525">
            <a:noFill/>
          </a:ln>
        </p:spPr>
      </p:pic>
      <p:sp>
        <p:nvSpPr>
          <p:cNvPr id="20482" name="文本框 15"/>
          <p:cNvSpPr txBox="1">
            <a:spLocks noChangeArrowheads="1"/>
          </p:cNvSpPr>
          <p:nvPr/>
        </p:nvSpPr>
        <p:spPr bwMode="auto">
          <a:xfrm>
            <a:off x="5112544" y="1759744"/>
            <a:ext cx="1964531" cy="1360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1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桃花水的声音</a:t>
            </a:r>
          </a:p>
          <a:p>
            <a:pPr>
              <a:lnSpc>
                <a:spcPct val="200000"/>
              </a:lnSpc>
            </a:pPr>
            <a:r>
              <a:rPr lang="zh-CN" altLang="en-US" sz="21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桃花水的</a:t>
            </a:r>
            <a:r>
              <a:rPr lang="zh-CN" altLang="en-US" sz="21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样子</a:t>
            </a:r>
          </a:p>
        </p:txBody>
      </p:sp>
      <p:sp>
        <p:nvSpPr>
          <p:cNvPr id="20483" name="文本框 3"/>
          <p:cNvSpPr txBox="1">
            <a:spLocks noChangeArrowheads="1"/>
          </p:cNvSpPr>
          <p:nvPr/>
        </p:nvSpPr>
        <p:spPr bwMode="auto">
          <a:xfrm>
            <a:off x="4314826" y="996554"/>
            <a:ext cx="3831431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100" dirty="0" err="1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三月的桃花水，是春天的竖琴</a:t>
            </a:r>
            <a:r>
              <a:rPr lang="en-US" altLang="zh-CN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。</a:t>
            </a:r>
          </a:p>
        </p:txBody>
      </p:sp>
      <p:sp>
        <p:nvSpPr>
          <p:cNvPr id="20484" name="文本框 5"/>
          <p:cNvSpPr txBox="1">
            <a:spLocks noChangeArrowheads="1"/>
          </p:cNvSpPr>
          <p:nvPr/>
        </p:nvSpPr>
        <p:spPr bwMode="auto">
          <a:xfrm>
            <a:off x="4323159" y="3713560"/>
            <a:ext cx="3832622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三月的桃花水，是春天的明镜。</a:t>
            </a:r>
          </a:p>
        </p:txBody>
      </p:sp>
      <p:sp>
        <p:nvSpPr>
          <p:cNvPr id="11" name="下箭头 10"/>
          <p:cNvSpPr/>
          <p:nvPr/>
        </p:nvSpPr>
        <p:spPr>
          <a:xfrm>
            <a:off x="5979319" y="1466850"/>
            <a:ext cx="233363" cy="427435"/>
          </a:xfrm>
          <a:prstGeom prst="downArrow">
            <a:avLst/>
          </a:prstGeom>
          <a:solidFill>
            <a:srgbClr val="A1C450"/>
          </a:solidFill>
          <a:ln>
            <a:solidFill>
              <a:srgbClr val="A1C4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/>
          </a:p>
        </p:txBody>
      </p:sp>
      <p:sp>
        <p:nvSpPr>
          <p:cNvPr id="12" name="上箭头 11"/>
          <p:cNvSpPr/>
          <p:nvPr/>
        </p:nvSpPr>
        <p:spPr>
          <a:xfrm>
            <a:off x="6023373" y="3120629"/>
            <a:ext cx="234553" cy="427434"/>
          </a:xfrm>
          <a:prstGeom prst="upArrow">
            <a:avLst/>
          </a:prstGeom>
          <a:solidFill>
            <a:srgbClr val="A1C450"/>
          </a:solidFill>
          <a:ln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65585" y="711994"/>
            <a:ext cx="7552134" cy="103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朗读第</a:t>
            </a: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自然段，思考：这一段文字里有几句话？是什么句式？运用了什么修辞方法？在课文中找出和这两句话对应的段落。</a:t>
            </a:r>
            <a:endParaRPr lang="zh-CN" altLang="en-US" sz="21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533526" y="2035969"/>
            <a:ext cx="6498431" cy="1360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100" dirty="0">
                <a:latin typeface="宋体" pitchFamily="2" charset="-122"/>
              </a:rPr>
              <a:t>是什么声音，</a:t>
            </a:r>
            <a:r>
              <a:rPr lang="zh-CN" altLang="en-US" sz="2100" dirty="0">
                <a:solidFill>
                  <a:srgbClr val="E04236"/>
                </a:solidFill>
                <a:latin typeface="宋体" pitchFamily="2" charset="-122"/>
              </a:rPr>
              <a:t>像</a:t>
            </a:r>
            <a:r>
              <a:rPr lang="zh-CN" altLang="en-US" sz="2100" dirty="0">
                <a:latin typeface="宋体" pitchFamily="2" charset="-122"/>
              </a:rPr>
              <a:t>一串</a:t>
            </a:r>
            <a:r>
              <a:rPr lang="zh-CN" altLang="en-US" sz="2100" dirty="0">
                <a:solidFill>
                  <a:srgbClr val="00B0F0"/>
                </a:solidFill>
                <a:latin typeface="宋体" pitchFamily="2" charset="-122"/>
              </a:rPr>
              <a:t>小铃铛</a:t>
            </a:r>
            <a:r>
              <a:rPr lang="zh-CN" altLang="en-US" sz="2100" dirty="0">
                <a:latin typeface="宋体" pitchFamily="2" charset="-122"/>
              </a:rPr>
              <a:t>，轻轻地走过村边?是什么光芒，</a:t>
            </a:r>
            <a:r>
              <a:rPr lang="zh-CN" altLang="en-US" sz="2100" dirty="0">
                <a:solidFill>
                  <a:srgbClr val="E04236"/>
                </a:solidFill>
                <a:latin typeface="宋体" pitchFamily="2" charset="-122"/>
              </a:rPr>
              <a:t>像</a:t>
            </a:r>
            <a:r>
              <a:rPr lang="zh-CN" altLang="en-US" sz="2100" dirty="0">
                <a:latin typeface="宋体" pitchFamily="2" charset="-122"/>
              </a:rPr>
              <a:t>一匹明洁的</a:t>
            </a:r>
            <a:r>
              <a:rPr lang="zh-CN" altLang="en-US" sz="2100" dirty="0">
                <a:solidFill>
                  <a:srgbClr val="00B0F0"/>
                </a:solidFill>
                <a:latin typeface="宋体" pitchFamily="2" charset="-122"/>
              </a:rPr>
              <a:t>丝绸</a:t>
            </a:r>
            <a:r>
              <a:rPr lang="zh-CN" altLang="en-US" sz="2100" dirty="0">
                <a:latin typeface="宋体" pitchFamily="2" charset="-122"/>
              </a:rPr>
              <a:t>，映照着蓝天?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95300" y="912019"/>
            <a:ext cx="5254229" cy="330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这段话有两个疑问句，分别对应3、4自然段和5、6自然段。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运用了</a:t>
            </a:r>
            <a:r>
              <a:rPr lang="zh-CN" altLang="en-US" sz="21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比喻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的修辞方法，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把“流水声”比喻成“小铃铛”的声音，清脆悦耳。把“明镜”般的水面比喻成“丝绸”，明亮耀眼。</a:t>
            </a:r>
          </a:p>
        </p:txBody>
      </p:sp>
      <p:pic>
        <p:nvPicPr>
          <p:cNvPr id="2" name="图片 -214748247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78" r="1045"/>
          <a:stretch>
            <a:fillRect/>
          </a:stretch>
        </p:blipFill>
        <p:spPr>
          <a:xfrm>
            <a:off x="5866923" y="1266349"/>
            <a:ext cx="2985136" cy="3038951"/>
          </a:xfrm>
          <a:prstGeom prst="round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1170385" y="2051447"/>
            <a:ext cx="6918722" cy="1522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E04236"/>
                </a:solidFill>
                <a:latin typeface="宋体" pitchFamily="2" charset="-122"/>
              </a:rPr>
              <a:t>啊</a:t>
            </a:r>
            <a:r>
              <a:rPr lang="zh-CN" altLang="en-US" sz="2100" dirty="0">
                <a:latin typeface="宋体" pitchFamily="2" charset="-122"/>
              </a:rPr>
              <a:t>，河流</a:t>
            </a:r>
            <a:r>
              <a:rPr lang="zh-CN" altLang="en-US" sz="2100" dirty="0">
                <a:solidFill>
                  <a:srgbClr val="E04236"/>
                </a:solidFill>
                <a:latin typeface="宋体" pitchFamily="2" charset="-122"/>
              </a:rPr>
              <a:t>醒</a:t>
            </a:r>
            <a:r>
              <a:rPr lang="zh-CN" altLang="en-US" sz="2100" dirty="0">
                <a:latin typeface="宋体" pitchFamily="2" charset="-122"/>
              </a:rPr>
              <a:t>来了!三月的桃花水，舞动着绮丽的朝霞，向前流啊。有一千朵桃花，点点洒上了河面，有一万个小酒窝，在水中回旋。</a:t>
            </a:r>
            <a:endParaRPr lang="zh-CN" altLang="en-US" sz="2100" dirty="0"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674019" y="585788"/>
            <a:ext cx="6276975" cy="621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朗读第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自然段，表达了作者怎样的心情？</a:t>
            </a:r>
          </a:p>
        </p:txBody>
      </p: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1279923" y="3798094"/>
            <a:ext cx="7063978" cy="672704"/>
            <a:chOff x="1175" y="5547"/>
            <a:chExt cx="16244" cy="2442"/>
          </a:xfrm>
        </p:grpSpPr>
        <p:sp>
          <p:nvSpPr>
            <p:cNvPr id="10" name="圆角矩形标注 9"/>
            <p:cNvSpPr/>
            <p:nvPr/>
          </p:nvSpPr>
          <p:spPr>
            <a:xfrm>
              <a:off x="1175" y="5547"/>
              <a:ext cx="16063" cy="2442"/>
            </a:xfrm>
            <a:prstGeom prst="wedgeRoundRectCallout">
              <a:avLst>
                <a:gd name="adj1" fmla="val -20831"/>
                <a:gd name="adj2" fmla="val 49248"/>
                <a:gd name="adj3" fmla="val 16667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sp>
          <p:nvSpPr>
            <p:cNvPr id="23557" name="文本框 10"/>
            <p:cNvSpPr txBox="1">
              <a:spLocks noChangeArrowheads="1"/>
            </p:cNvSpPr>
            <p:nvPr/>
          </p:nvSpPr>
          <p:spPr bwMode="auto">
            <a:xfrm>
              <a:off x="1176" y="5547"/>
              <a:ext cx="16243" cy="20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100" dirty="0">
                  <a:latin typeface="微软雅黑" pitchFamily="34" charset="-122"/>
                  <a:ea typeface="微软雅黑" pitchFamily="34" charset="-122"/>
                  <a:sym typeface="宋体" pitchFamily="2" charset="-122"/>
                </a:rPr>
                <a:t>运用拟人的手法，写出了河水映照着朝霞向前流动的情景。</a:t>
              </a:r>
              <a:endParaRPr lang="zh-CN" altLang="en-US" sz="21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3" name="组合 12"/>
          <p:cNvGrpSpPr>
            <a:grpSpLocks/>
          </p:cNvGrpSpPr>
          <p:nvPr/>
        </p:nvGrpSpPr>
        <p:grpSpPr bwMode="auto">
          <a:xfrm>
            <a:off x="1372791" y="1287066"/>
            <a:ext cx="6666309" cy="619125"/>
            <a:chOff x="1486" y="5545"/>
            <a:chExt cx="15393" cy="2007"/>
          </a:xfrm>
        </p:grpSpPr>
        <p:sp>
          <p:nvSpPr>
            <p:cNvPr id="14" name="圆角矩形标注 13"/>
            <p:cNvSpPr/>
            <p:nvPr/>
          </p:nvSpPr>
          <p:spPr>
            <a:xfrm>
              <a:off x="1486" y="5865"/>
              <a:ext cx="15190" cy="1687"/>
            </a:xfrm>
            <a:prstGeom prst="wedgeRoundRectCallout">
              <a:avLst>
                <a:gd name="adj1" fmla="val -20831"/>
                <a:gd name="adj2" fmla="val 49248"/>
                <a:gd name="adj3" fmla="val 16667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sp>
          <p:nvSpPr>
            <p:cNvPr id="23560" name="文本框 14"/>
            <p:cNvSpPr txBox="1">
              <a:spLocks noChangeArrowheads="1"/>
            </p:cNvSpPr>
            <p:nvPr/>
          </p:nvSpPr>
          <p:spPr bwMode="auto">
            <a:xfrm>
              <a:off x="1486" y="5545"/>
              <a:ext cx="15393" cy="18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100" dirty="0">
                  <a:latin typeface="微软雅黑" pitchFamily="34" charset="-122"/>
                  <a:ea typeface="微软雅黑" pitchFamily="34" charset="-122"/>
                </a:rPr>
                <a:t>“</a:t>
              </a:r>
              <a:r>
                <a:rPr lang="zh-CN" altLang="en-US" sz="2100" dirty="0">
                  <a:latin typeface="微软雅黑" pitchFamily="34" charset="-122"/>
                  <a:ea typeface="微软雅黑" pitchFamily="34" charset="-122"/>
                </a:rPr>
                <a:t>醒</a:t>
              </a:r>
              <a:r>
                <a:rPr lang="en-US" altLang="zh-CN" sz="2100" dirty="0">
                  <a:latin typeface="微软雅黑" pitchFamily="34" charset="-122"/>
                  <a:ea typeface="微软雅黑" pitchFamily="34" charset="-122"/>
                </a:rPr>
                <a:t>”</a:t>
              </a:r>
              <a:r>
                <a:rPr lang="zh-CN" altLang="en-US" sz="2100" dirty="0">
                  <a:latin typeface="微软雅黑" pitchFamily="34" charset="-122"/>
                  <a:ea typeface="微软雅黑" pitchFamily="34" charset="-122"/>
                </a:rPr>
                <a:t>字写出了作者看到河流哗哗流淌时惊喜的心情。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矩形 5"/>
          <p:cNvSpPr>
            <a:spLocks noChangeArrowheads="1"/>
          </p:cNvSpPr>
          <p:nvPr/>
        </p:nvSpPr>
        <p:spPr bwMode="auto">
          <a:xfrm>
            <a:off x="872729" y="1595437"/>
            <a:ext cx="7269956" cy="2977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marL="266700" indent="-266700" defTabSz="342900">
              <a:lnSpc>
                <a:spcPct val="150000"/>
              </a:lnSpc>
            </a:pPr>
            <a:r>
              <a:rPr lang="en-US" altLang="zh-CN" sz="2100" b="1" dirty="0">
                <a:latin typeface="楷体" pitchFamily="49" charset="-122"/>
                <a:sym typeface="楷体" pitchFamily="49" charset="-122"/>
              </a:rPr>
              <a:t>1.</a:t>
            </a:r>
            <a:r>
              <a:rPr lang="zh-CN" altLang="zh-CN" sz="2100" b="1" dirty="0">
                <a:latin typeface="楷体" pitchFamily="49" charset="-122"/>
                <a:sym typeface="楷体" pitchFamily="49" charset="-122"/>
              </a:rPr>
              <a:t>认识“绮、和</a:t>
            </a:r>
            <a:r>
              <a:rPr lang="zh-CN" altLang="en-US" sz="2100" b="1" dirty="0">
                <a:latin typeface="楷体" pitchFamily="49" charset="-122"/>
                <a:sym typeface="楷体" pitchFamily="49" charset="-122"/>
              </a:rPr>
              <a:t>、谈</a:t>
            </a:r>
            <a:r>
              <a:rPr lang="zh-CN" altLang="zh-CN" sz="2100" b="1" dirty="0">
                <a:latin typeface="楷体" pitchFamily="49" charset="-122"/>
                <a:sym typeface="楷体" pitchFamily="49" charset="-122"/>
              </a:rPr>
              <a:t>”</a:t>
            </a:r>
            <a:r>
              <a:rPr lang="en-US" altLang="zh-CN" sz="2100" b="1" dirty="0">
                <a:latin typeface="楷体" pitchFamily="49" charset="-122"/>
                <a:sym typeface="楷体" pitchFamily="49" charset="-122"/>
              </a:rPr>
              <a:t>3</a:t>
            </a:r>
            <a:r>
              <a:rPr lang="zh-CN" altLang="zh-CN" sz="2100" b="1" dirty="0">
                <a:latin typeface="楷体" pitchFamily="49" charset="-122"/>
                <a:sym typeface="楷体" pitchFamily="49" charset="-122"/>
              </a:rPr>
              <a:t>个生字，正确理解“绮丽、回旋、应和”等词语。</a:t>
            </a:r>
            <a:r>
              <a:rPr lang="zh-CN" altLang="en-US" sz="2100" b="1" dirty="0">
                <a:latin typeface="楷体" pitchFamily="49" charset="-122"/>
                <a:sym typeface="楷体" pitchFamily="49" charset="-122"/>
              </a:rPr>
              <a:t> </a:t>
            </a:r>
            <a:r>
              <a:rPr lang="en-US" altLang="zh-CN" sz="2100" b="1" dirty="0">
                <a:solidFill>
                  <a:srgbClr val="E04236"/>
                </a:solidFill>
                <a:latin typeface="楷体" pitchFamily="49" charset="-122"/>
                <a:sym typeface="楷体" pitchFamily="49" charset="-122"/>
              </a:rPr>
              <a:t>(</a:t>
            </a:r>
            <a:r>
              <a:rPr lang="zh-CN" altLang="en-US" sz="2100" b="1" dirty="0">
                <a:solidFill>
                  <a:srgbClr val="E04236"/>
                </a:solidFill>
                <a:latin typeface="楷体" pitchFamily="49" charset="-122"/>
                <a:sym typeface="楷体" pitchFamily="49" charset="-122"/>
              </a:rPr>
              <a:t>重点</a:t>
            </a:r>
            <a:r>
              <a:rPr lang="en-US" altLang="zh-CN" sz="2100" b="1" dirty="0">
                <a:solidFill>
                  <a:srgbClr val="E04236"/>
                </a:solidFill>
                <a:latin typeface="楷体" pitchFamily="49" charset="-122"/>
                <a:sym typeface="楷体" pitchFamily="49" charset="-122"/>
              </a:rPr>
              <a:t>)</a:t>
            </a:r>
            <a:endParaRPr lang="en-US" altLang="zh-CN" sz="21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marL="266700" indent="-266700" defTabSz="342900">
              <a:lnSpc>
                <a:spcPct val="150000"/>
              </a:lnSpc>
            </a:pPr>
            <a:r>
              <a:rPr lang="en-US" altLang="zh-CN" sz="2100" b="1" dirty="0">
                <a:latin typeface="楷体" pitchFamily="49" charset="-122"/>
                <a:sym typeface="楷体" pitchFamily="49" charset="-122"/>
              </a:rPr>
              <a:t>2.</a:t>
            </a:r>
            <a:r>
              <a:rPr lang="zh-CN" altLang="en-US" sz="2100" b="1" dirty="0">
                <a:latin typeface="楷体" pitchFamily="49" charset="-122"/>
                <a:sym typeface="楷体" pitchFamily="49" charset="-122"/>
              </a:rPr>
              <a:t>正确、流利、有感情地朗读课文，了解“桃花水”的特点，感受春天的美景和勃勃生机。</a:t>
            </a:r>
            <a:r>
              <a:rPr lang="en-US" altLang="zh-CN" sz="2100" b="1" dirty="0">
                <a:solidFill>
                  <a:srgbClr val="E04236"/>
                </a:solidFill>
                <a:latin typeface="楷体" pitchFamily="49" charset="-122"/>
                <a:sym typeface="楷体" pitchFamily="49" charset="-122"/>
              </a:rPr>
              <a:t>(</a:t>
            </a:r>
            <a:r>
              <a:rPr lang="zh-CN" altLang="en-US" sz="2100" b="1" dirty="0">
                <a:solidFill>
                  <a:srgbClr val="E04236"/>
                </a:solidFill>
                <a:latin typeface="楷体" pitchFamily="49" charset="-122"/>
                <a:sym typeface="楷体" pitchFamily="49" charset="-122"/>
              </a:rPr>
              <a:t>重点</a:t>
            </a:r>
            <a:r>
              <a:rPr lang="en-US" altLang="zh-CN" sz="2100" b="1" dirty="0">
                <a:solidFill>
                  <a:srgbClr val="E04236"/>
                </a:solidFill>
                <a:latin typeface="楷体" pitchFamily="49" charset="-122"/>
                <a:sym typeface="楷体" pitchFamily="49" charset="-122"/>
              </a:rPr>
              <a:t>)</a:t>
            </a:r>
          </a:p>
          <a:p>
            <a:pPr marL="266700" indent="-266700" defTabSz="342900">
              <a:lnSpc>
                <a:spcPct val="150000"/>
              </a:lnSpc>
            </a:pPr>
            <a:r>
              <a:rPr lang="en-US" altLang="zh-CN" sz="2100" b="1" dirty="0">
                <a:latin typeface="楷体" pitchFamily="49" charset="-122"/>
                <a:ea typeface="楷体" pitchFamily="49" charset="-122"/>
                <a:sym typeface="楷体" pitchFamily="49" charset="-122"/>
              </a:rPr>
              <a:t>3.联系上下文和生活积累，体会关键词在表达情意方面的作用。</a:t>
            </a:r>
            <a:r>
              <a:rPr lang="en-US" altLang="zh-CN" sz="2100" b="1" dirty="0">
                <a:solidFill>
                  <a:srgbClr val="E04236"/>
                </a:solidFill>
                <a:latin typeface="楷体" pitchFamily="49" charset="-122"/>
                <a:sym typeface="楷体" pitchFamily="49" charset="-122"/>
              </a:rPr>
              <a:t>(</a:t>
            </a:r>
            <a:r>
              <a:rPr lang="zh-CN" altLang="en-US" sz="2100" b="1" dirty="0">
                <a:solidFill>
                  <a:srgbClr val="E04236"/>
                </a:solidFill>
                <a:latin typeface="楷体" pitchFamily="49" charset="-122"/>
                <a:sym typeface="楷体" pitchFamily="49" charset="-122"/>
              </a:rPr>
              <a:t>难点</a:t>
            </a:r>
            <a:r>
              <a:rPr lang="en-US" altLang="zh-CN" sz="2100" b="1" dirty="0">
                <a:solidFill>
                  <a:srgbClr val="E04236"/>
                </a:solidFill>
                <a:latin typeface="楷体" pitchFamily="49" charset="-122"/>
                <a:sym typeface="楷体" pitchFamily="49" charset="-122"/>
              </a:rPr>
              <a:t>)</a:t>
            </a:r>
            <a:endParaRPr lang="en-US" altLang="zh-CN" sz="2100" b="1" dirty="0">
              <a:solidFill>
                <a:srgbClr val="E04236"/>
              </a:solidFill>
              <a:latin typeface="楷体" pitchFamily="49" charset="-122"/>
              <a:ea typeface="楷体" pitchFamily="49" charset="-122"/>
              <a:sym typeface="楷体" pitchFamily="49" charset="-122"/>
            </a:endParaRPr>
          </a:p>
        </p:txBody>
      </p:sp>
      <p:sp>
        <p:nvSpPr>
          <p:cNvPr id="6146" name="文本框 1"/>
          <p:cNvSpPr txBox="1">
            <a:spLocks noChangeArrowheads="1"/>
          </p:cNvSpPr>
          <p:nvPr/>
        </p:nvSpPr>
        <p:spPr bwMode="auto">
          <a:xfrm>
            <a:off x="442913" y="717947"/>
            <a:ext cx="1831271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zh-CN" altLang="en-US" sz="3300" dirty="0">
                <a:latin typeface="微软雅黑" pitchFamily="34" charset="-122"/>
                <a:ea typeface="微软雅黑" pitchFamily="34" charset="-122"/>
              </a:rPr>
              <a:t>学习目标</a:t>
            </a:r>
            <a:endParaRPr lang="zh-CN" altLang="en-US" sz="3300" dirty="0"/>
          </a:p>
        </p:txBody>
      </p:sp>
      <p:sp>
        <p:nvSpPr>
          <p:cNvPr id="2" name="文本框 1"/>
          <p:cNvSpPr txBox="1"/>
          <p:nvPr/>
        </p:nvSpPr>
        <p:spPr>
          <a:xfrm>
            <a:off x="4024695" y="507258"/>
            <a:ext cx="19889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EFEFE"/>
                </a:solidFill>
              </a:rPr>
              <a:t>https://www.ypppt.com/</a:t>
            </a:r>
            <a:endParaRPr lang="zh-CN" altLang="en-US" sz="1200" dirty="0">
              <a:solidFill>
                <a:srgbClr val="FEFEFE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864394" y="1844279"/>
            <a:ext cx="7415213" cy="2653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100" dirty="0" err="1">
                <a:solidFill>
                  <a:srgbClr val="E04236"/>
                </a:solidFill>
                <a:latin typeface="宋体" pitchFamily="2" charset="-122"/>
              </a:rPr>
              <a:t>三月的桃花水，是春天的竖琴</a:t>
            </a:r>
            <a:r>
              <a:rPr lang="en-US" altLang="zh-CN" sz="2100" dirty="0">
                <a:solidFill>
                  <a:srgbClr val="E04236"/>
                </a:solidFill>
                <a:latin typeface="宋体" pitchFamily="2" charset="-122"/>
              </a:rPr>
              <a:t>。</a:t>
            </a:r>
            <a:endParaRPr lang="zh-CN" altLang="en-US" sz="2100" dirty="0">
              <a:solidFill>
                <a:srgbClr val="E04236"/>
              </a:solidFill>
              <a:latin typeface="宋体" pitchFamily="2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100" dirty="0">
                <a:solidFill>
                  <a:srgbClr val="2E75B6"/>
                </a:solidFill>
                <a:latin typeface="宋体" pitchFamily="2" charset="-122"/>
              </a:rPr>
              <a:t>那忽大忽小的水声，应和着拖拉机的鸣响；那纤细的低语，是在和刚刚从雪被里伸出头来的麦苗谈心；</a:t>
            </a:r>
            <a:r>
              <a:rPr lang="zh-CN" altLang="en-US" sz="2100" dirty="0">
                <a:solidFill>
                  <a:srgbClr val="E04236"/>
                </a:solidFill>
                <a:latin typeface="宋体" pitchFamily="2" charset="-122"/>
              </a:rPr>
              <a:t>那碰着岸边石块的叮当声，像是大路上车轮滚过的铃声</a:t>
            </a:r>
            <a:r>
              <a:rPr lang="en-US" altLang="zh-CN" sz="2100" dirty="0">
                <a:solidFill>
                  <a:srgbClr val="E04236"/>
                </a:solidFill>
                <a:latin typeface="宋体" pitchFamily="2" charset="-122"/>
              </a:rPr>
              <a:t>……</a:t>
            </a:r>
            <a:endParaRPr lang="zh-CN" altLang="en-US" sz="2100" dirty="0">
              <a:solidFill>
                <a:srgbClr val="E04236"/>
              </a:solidFill>
              <a:latin typeface="宋体" pitchFamily="2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859631" y="573881"/>
            <a:ext cx="7291388" cy="117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朗读第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3—6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自然段，思考：这里运用了哪些修辞手法？找出来读一读并细心体会。</a:t>
            </a:r>
          </a:p>
        </p:txBody>
      </p:sp>
      <p:sp>
        <p:nvSpPr>
          <p:cNvPr id="6" name="圆角矩形标注 5"/>
          <p:cNvSpPr/>
          <p:nvPr/>
        </p:nvSpPr>
        <p:spPr>
          <a:xfrm>
            <a:off x="4856560" y="1750219"/>
            <a:ext cx="854869" cy="459581"/>
          </a:xfrm>
          <a:prstGeom prst="wedgeRoundRectCallout">
            <a:avLst>
              <a:gd name="adj1" fmla="val -82144"/>
              <a:gd name="adj2" fmla="val 64641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rgbClr val="E04236"/>
                </a:solidFill>
                <a:latin typeface="微软雅黑" panose="020B0503020204020204" pitchFamily="34" charset="-122"/>
                <a:sym typeface="+mn-ea"/>
              </a:rPr>
              <a:t>比喻</a:t>
            </a:r>
            <a:endParaRPr lang="zh-CN" altLang="en-US" noProof="1">
              <a:solidFill>
                <a:srgbClr val="E04236"/>
              </a:solidFill>
            </a:endParaRPr>
          </a:p>
        </p:txBody>
      </p:sp>
      <p:sp>
        <p:nvSpPr>
          <p:cNvPr id="9" name="圆角矩形标注 8"/>
          <p:cNvSpPr/>
          <p:nvPr/>
        </p:nvSpPr>
        <p:spPr>
          <a:xfrm>
            <a:off x="5942410" y="3957638"/>
            <a:ext cx="808434" cy="459581"/>
          </a:xfrm>
          <a:prstGeom prst="wedgeRoundRectCallout">
            <a:avLst>
              <a:gd name="adj1" fmla="val -116239"/>
              <a:gd name="adj2" fmla="val -72637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</a:rPr>
              <a:t>拟人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  <p:bldP spid="6" grpId="0" bldLvl="0" animBg="1"/>
      <p:bldP spid="9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283494" y="921544"/>
            <a:ext cx="6323410" cy="2491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>
                <a:solidFill>
                  <a:srgbClr val="E04236"/>
                </a:solidFill>
                <a:latin typeface="宋体" pitchFamily="2" charset="-122"/>
              </a:rPr>
              <a:t>三月的桃花水，是春天的明镜。</a:t>
            </a:r>
          </a:p>
          <a:p>
            <a:pPr>
              <a:lnSpc>
                <a:spcPct val="150000"/>
              </a:lnSpc>
            </a:pPr>
            <a:r>
              <a:rPr lang="zh-CN" altLang="en-US" sz="2100">
                <a:solidFill>
                  <a:srgbClr val="A1C450"/>
                </a:solidFill>
                <a:latin typeface="宋体" pitchFamily="2" charset="-122"/>
              </a:rPr>
              <a:t>它看见</a:t>
            </a:r>
            <a:r>
              <a:rPr lang="zh-CN" altLang="en-US" sz="2100">
                <a:latin typeface="宋体" pitchFamily="2" charset="-122"/>
              </a:rPr>
              <a:t>燕子飞过天空，翅膀上裹着白云；</a:t>
            </a:r>
            <a:r>
              <a:rPr lang="zh-CN" altLang="en-US" sz="2100">
                <a:solidFill>
                  <a:srgbClr val="A1C450"/>
                </a:solidFill>
                <a:latin typeface="宋体" pitchFamily="2" charset="-122"/>
              </a:rPr>
              <a:t>它看见</a:t>
            </a:r>
            <a:r>
              <a:rPr lang="zh-CN" altLang="en-US" sz="2100">
                <a:solidFill>
                  <a:srgbClr val="E04236"/>
                </a:solidFill>
                <a:latin typeface="宋体" pitchFamily="2" charset="-122"/>
              </a:rPr>
              <a:t>垂柳披上了长发，如雾如烟；</a:t>
            </a:r>
            <a:r>
              <a:rPr lang="zh-CN" altLang="en-US" sz="2100">
                <a:solidFill>
                  <a:srgbClr val="A1C450"/>
                </a:solidFill>
                <a:latin typeface="宋体" pitchFamily="2" charset="-122"/>
              </a:rPr>
              <a:t>它看见</a:t>
            </a:r>
            <a:r>
              <a:rPr lang="zh-CN" altLang="en-US" sz="2100">
                <a:solidFill>
                  <a:srgbClr val="E04236"/>
                </a:solidFill>
                <a:latin typeface="宋体" pitchFamily="2" charset="-122"/>
              </a:rPr>
              <a:t>一群姑娘来到河边，水底立刻浮起一朵朵红莲，她们捧起了水，像抖落一片片花瓣</a:t>
            </a:r>
            <a:r>
              <a:rPr lang="en-US" altLang="zh-CN" sz="2100">
                <a:solidFill>
                  <a:srgbClr val="E04236"/>
                </a:solidFill>
                <a:latin typeface="宋体" pitchFamily="2" charset="-122"/>
              </a:rPr>
              <a:t>……</a:t>
            </a:r>
            <a:endParaRPr lang="zh-CN" altLang="en-US" sz="2100">
              <a:solidFill>
                <a:srgbClr val="E04236"/>
              </a:solidFill>
              <a:latin typeface="宋体" pitchFamily="2" charset="-122"/>
            </a:endParaRPr>
          </a:p>
        </p:txBody>
      </p:sp>
      <p:sp>
        <p:nvSpPr>
          <p:cNvPr id="6" name="圆角矩形标注 5"/>
          <p:cNvSpPr/>
          <p:nvPr/>
        </p:nvSpPr>
        <p:spPr>
          <a:xfrm>
            <a:off x="3317082" y="3413523"/>
            <a:ext cx="854869" cy="458390"/>
          </a:xfrm>
          <a:prstGeom prst="wedgeRoundRectCallout">
            <a:avLst>
              <a:gd name="adj1" fmla="val -63370"/>
              <a:gd name="adj2" fmla="val -74610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rgbClr val="E04236"/>
                </a:solidFill>
                <a:latin typeface="微软雅黑" panose="020B0503020204020204" pitchFamily="34" charset="-122"/>
                <a:sym typeface="+mn-ea"/>
              </a:rPr>
              <a:t>比喻</a:t>
            </a:r>
            <a:endParaRPr lang="zh-CN" altLang="en-US" noProof="1">
              <a:solidFill>
                <a:srgbClr val="E04236"/>
              </a:solidFill>
            </a:endParaRPr>
          </a:p>
        </p:txBody>
      </p:sp>
      <p:sp>
        <p:nvSpPr>
          <p:cNvPr id="2" name="圆角矩形标注 1"/>
          <p:cNvSpPr/>
          <p:nvPr/>
        </p:nvSpPr>
        <p:spPr>
          <a:xfrm>
            <a:off x="5860257" y="720329"/>
            <a:ext cx="784622" cy="477440"/>
          </a:xfrm>
          <a:prstGeom prst="wedgeRoundRectCallout">
            <a:avLst>
              <a:gd name="adj1" fmla="val 42419"/>
              <a:gd name="adj2" fmla="val 98951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r>
              <a:rPr lang="zh-CN" altLang="en-US" sz="2100" noProof="1">
                <a:solidFill>
                  <a:srgbClr val="E04236"/>
                </a:solidFill>
                <a:latin typeface="微软雅黑" panose="020B0503020204020204" pitchFamily="34" charset="-122"/>
                <a:sym typeface="+mn-ea"/>
              </a:rPr>
              <a:t>排比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 bldLvl="0" animBg="1"/>
      <p:bldP spid="2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1318022" y="3348037"/>
            <a:ext cx="6653213" cy="691754"/>
            <a:chOff x="2768" y="6991"/>
            <a:chExt cx="13969" cy="1452"/>
          </a:xfrm>
        </p:grpSpPr>
        <p:sp>
          <p:nvSpPr>
            <p:cNvPr id="6" name="圆角矩形标注 5"/>
            <p:cNvSpPr/>
            <p:nvPr/>
          </p:nvSpPr>
          <p:spPr>
            <a:xfrm>
              <a:off x="2768" y="6991"/>
              <a:ext cx="13969" cy="1452"/>
            </a:xfrm>
            <a:prstGeom prst="wedgeRoundRectCallout">
              <a:avLst>
                <a:gd name="adj1" fmla="val -20689"/>
                <a:gd name="adj2" fmla="val 44614"/>
                <a:gd name="adj3" fmla="val 16667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sp>
          <p:nvSpPr>
            <p:cNvPr id="26627" name="文本框 6"/>
            <p:cNvSpPr txBox="1">
              <a:spLocks noChangeArrowheads="1"/>
            </p:cNvSpPr>
            <p:nvPr/>
          </p:nvSpPr>
          <p:spPr bwMode="auto">
            <a:xfrm>
              <a:off x="2768" y="6992"/>
              <a:ext cx="13969" cy="1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100">
                  <a:latin typeface="微软雅黑" pitchFamily="34" charset="-122"/>
                  <a:ea typeface="微软雅黑" pitchFamily="34" charset="-122"/>
                </a:rPr>
                <a:t>  </a:t>
              </a:r>
              <a:r>
                <a:rPr lang="zh-CN" altLang="en-US" sz="2100">
                  <a:latin typeface="微软雅黑" pitchFamily="34" charset="-122"/>
                  <a:ea typeface="微软雅黑" pitchFamily="34" charset="-122"/>
                </a:rPr>
                <a:t>结尾表达了作者对三月桃花水的</a:t>
              </a:r>
              <a:r>
                <a:rPr lang="zh-CN" altLang="en-US" sz="2100">
                  <a:solidFill>
                    <a:srgbClr val="E04236"/>
                  </a:solidFill>
                  <a:latin typeface="微软雅黑" pitchFamily="34" charset="-122"/>
                  <a:ea typeface="微软雅黑" pitchFamily="34" charset="-122"/>
                </a:rPr>
                <a:t>深情赞美</a:t>
              </a:r>
              <a:r>
                <a:rPr lang="zh-CN" altLang="en-US" sz="2100">
                  <a:latin typeface="微软雅黑" pitchFamily="34" charset="-122"/>
                  <a:ea typeface="微软雅黑" pitchFamily="34" charset="-122"/>
                </a:rPr>
                <a:t>和</a:t>
              </a:r>
              <a:r>
                <a:rPr lang="zh-CN" altLang="en-US" sz="2100">
                  <a:solidFill>
                    <a:srgbClr val="E04236"/>
                  </a:solidFill>
                  <a:latin typeface="微软雅黑" pitchFamily="34" charset="-122"/>
                  <a:ea typeface="微软雅黑" pitchFamily="34" charset="-122"/>
                </a:rPr>
                <a:t>无比热爱</a:t>
              </a:r>
              <a:r>
                <a:rPr lang="zh-CN" altLang="en-US" sz="2100">
                  <a:latin typeface="微软雅黑" pitchFamily="34" charset="-122"/>
                  <a:ea typeface="微软雅黑" pitchFamily="34" charset="-122"/>
                </a:rPr>
                <a:t>。</a:t>
              </a:r>
            </a:p>
          </p:txBody>
        </p:sp>
      </p:grp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1318023" y="1977629"/>
            <a:ext cx="6421040" cy="1037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>
                <a:latin typeface="宋体" pitchFamily="2" charset="-122"/>
              </a:rPr>
              <a:t>啊，地上草如茵，两岸柳如眉，三月桃花水，叫人多沉醉。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223963" y="678656"/>
            <a:ext cx="6746081" cy="117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朗读第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3—6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自然段，思考：课文结尾表达了</a:t>
            </a:r>
          </a:p>
          <a:p>
            <a:pPr>
              <a:lnSpc>
                <a:spcPct val="150000"/>
              </a:lnSpc>
            </a:pPr>
            <a:r>
              <a:rPr lang="zh-CN" altLang="en-US" sz="240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作者怎样的感受？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1212056" y="2050257"/>
            <a:ext cx="6719888" cy="2007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《三月桃花水》描写阳春三月的美丽景色，赞美了春天的美丽，把三月桃花水比作竖琴、明镜，抒发了作者对春天和大自然的热爱。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3685579" y="975051"/>
            <a:ext cx="1772841" cy="504825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r>
              <a:rPr lang="en-US" altLang="zh-CN" sz="2400" noProof="1">
                <a:solidFill>
                  <a:schemeClr val="tx1"/>
                </a:solidFill>
                <a:latin typeface="微软雅黑" panose="020B0503020204020204" pitchFamily="34" charset="-122"/>
              </a:rPr>
              <a:t> </a:t>
            </a:r>
            <a:r>
              <a:rPr lang="zh-CN" altLang="en-US" sz="2400" noProof="1">
                <a:solidFill>
                  <a:schemeClr val="tx1"/>
                </a:solidFill>
                <a:latin typeface="微软雅黑" panose="020B0503020204020204" pitchFamily="34" charset="-122"/>
              </a:rPr>
              <a:t>主旨概括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3860006" y="1107281"/>
            <a:ext cx="2252663" cy="504825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r>
              <a:rPr lang="en-US" altLang="zh-CN" sz="2400" noProof="1">
                <a:solidFill>
                  <a:schemeClr val="tx1"/>
                </a:solidFill>
                <a:latin typeface="微软雅黑" panose="020B0503020204020204" pitchFamily="34" charset="-122"/>
              </a:rPr>
              <a:t> </a:t>
            </a:r>
            <a:r>
              <a:rPr lang="zh-CN" altLang="en-US" sz="2400" noProof="1">
                <a:solidFill>
                  <a:schemeClr val="tx1"/>
                </a:solidFill>
                <a:latin typeface="微软雅黑" panose="020B0503020204020204" pitchFamily="34" charset="-122"/>
              </a:rPr>
              <a:t>结构梳理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>
            <a:lum bright="3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275" y="2139790"/>
            <a:ext cx="2343150" cy="2228375"/>
          </a:xfrm>
          <a:prstGeom prst="roundRect">
            <a:avLst/>
          </a:prstGeom>
        </p:spPr>
      </p:pic>
      <p:sp>
        <p:nvSpPr>
          <p:cNvPr id="100" name="文本框 99"/>
          <p:cNvSpPr txBox="1">
            <a:spLocks noChangeArrowheads="1"/>
          </p:cNvSpPr>
          <p:nvPr/>
        </p:nvSpPr>
        <p:spPr bwMode="auto">
          <a:xfrm>
            <a:off x="5501879" y="2581275"/>
            <a:ext cx="1883569" cy="1177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>
                <a:latin typeface="宋体" pitchFamily="2" charset="-122"/>
              </a:rPr>
              <a:t> </a:t>
            </a:r>
            <a:r>
              <a:rPr lang="zh-CN" altLang="zh-CN" sz="2400">
                <a:latin typeface="微软雅黑" pitchFamily="34" charset="-122"/>
                <a:ea typeface="微软雅黑" pitchFamily="34" charset="-122"/>
              </a:rPr>
              <a:t>声音：竖琴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                                          </a:t>
            </a:r>
          </a:p>
          <a:p>
            <a:pPr>
              <a:lnSpc>
                <a:spcPct val="150000"/>
              </a:lnSpc>
            </a:pP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zh-CN" sz="2400">
                <a:latin typeface="微软雅黑" pitchFamily="34" charset="-122"/>
                <a:ea typeface="微软雅黑" pitchFamily="34" charset="-122"/>
              </a:rPr>
              <a:t>样子：明镜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         </a:t>
            </a:r>
            <a:endParaRPr lang="zh-CN" altLang="en-US" sz="2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645694" y="2581275"/>
            <a:ext cx="1685925" cy="808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                        </a:t>
            </a:r>
            <a:r>
              <a:rPr lang="zh-CN" altLang="zh-CN" sz="2400">
                <a:latin typeface="微软雅黑" pitchFamily="34" charset="-122"/>
                <a:ea typeface="微软雅黑" pitchFamily="34" charset="-122"/>
              </a:rPr>
              <a:t>三月桃花水</a:t>
            </a:r>
            <a:endParaRPr lang="zh-CN" altLang="en-US" sz="2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7554517" y="2676525"/>
            <a:ext cx="896540" cy="808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400">
                <a:latin typeface="宋体" pitchFamily="2" charset="-122"/>
              </a:rPr>
              <a:t>       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                                       </a:t>
            </a:r>
            <a:r>
              <a:rPr lang="zh-CN" altLang="zh-CN" sz="2400">
                <a:latin typeface="微软雅黑" pitchFamily="34" charset="-122"/>
                <a:ea typeface="微软雅黑" pitchFamily="34" charset="-122"/>
              </a:rPr>
              <a:t>美丽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             </a:t>
            </a:r>
            <a:endParaRPr lang="zh-CN" altLang="en-US" sz="2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左大括号 5"/>
          <p:cNvSpPr/>
          <p:nvPr/>
        </p:nvSpPr>
        <p:spPr>
          <a:xfrm>
            <a:off x="5525692" y="2856310"/>
            <a:ext cx="86915" cy="714375"/>
          </a:xfrm>
          <a:prstGeom prst="leftBrace">
            <a:avLst>
              <a:gd name="adj1" fmla="val 42792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2400" noProof="1"/>
          </a:p>
        </p:txBody>
      </p:sp>
      <p:sp>
        <p:nvSpPr>
          <p:cNvPr id="7" name="左大括号 6"/>
          <p:cNvSpPr/>
          <p:nvPr/>
        </p:nvSpPr>
        <p:spPr>
          <a:xfrm rot="10800000">
            <a:off x="7322344" y="2856310"/>
            <a:ext cx="85725" cy="714375"/>
          </a:xfrm>
          <a:prstGeom prst="leftBrace">
            <a:avLst>
              <a:gd name="adj1" fmla="val 42792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2400" noProof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3" grpId="0"/>
      <p:bldP spid="4" grpId="0"/>
      <p:bldP spid="6" grpId="0" bldLvl="0" animBg="1"/>
      <p:bldP spid="7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3714750" y="851297"/>
            <a:ext cx="2446735" cy="504825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r>
              <a:rPr lang="zh-CN" altLang="en-US" sz="2400" noProof="1">
                <a:solidFill>
                  <a:schemeClr val="tx1"/>
                </a:solidFill>
                <a:latin typeface="微软雅黑" panose="020B0503020204020204" pitchFamily="34" charset="-122"/>
              </a:rPr>
              <a:t>关于水的古诗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686992" y="1676400"/>
            <a:ext cx="7784306" cy="2491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宋体" pitchFamily="2" charset="-122"/>
              </a:rPr>
              <a:t>1.</a:t>
            </a:r>
            <a:r>
              <a:rPr lang="zh-CN" altLang="en-US" sz="2100" dirty="0">
                <a:latin typeface="宋体" pitchFamily="2" charset="-122"/>
              </a:rPr>
              <a:t>滚滚长江东逝水，浪花淘尽英雄。</a:t>
            </a:r>
            <a:r>
              <a:rPr lang="en-US" altLang="zh-CN" sz="2100" dirty="0">
                <a:latin typeface="宋体" pitchFamily="2" charset="-122"/>
              </a:rPr>
              <a:t>——</a:t>
            </a:r>
            <a:r>
              <a:rPr lang="zh-CN" altLang="en-US" sz="2100" dirty="0">
                <a:latin typeface="宋体" pitchFamily="2" charset="-122"/>
              </a:rPr>
              <a:t>杨慎《临江仙·滚滚长江东逝水》</a:t>
            </a:r>
          </a:p>
          <a:p>
            <a:pPr>
              <a:lnSpc>
                <a:spcPct val="150000"/>
              </a:lnSpc>
            </a:pPr>
            <a:r>
              <a:rPr lang="en-US" altLang="zh-CN" sz="2100" dirty="0">
                <a:latin typeface="宋体" pitchFamily="2" charset="-122"/>
              </a:rPr>
              <a:t>2.</a:t>
            </a:r>
            <a:r>
              <a:rPr lang="zh-CN" altLang="zh-CN" sz="2100" dirty="0">
                <a:latin typeface="宋体" pitchFamily="2" charset="-122"/>
              </a:rPr>
              <a:t>无边落木萧萧下，不尽长江滚滚来。</a:t>
            </a:r>
            <a:r>
              <a:rPr lang="en-US" altLang="zh-CN" sz="2100" dirty="0">
                <a:latin typeface="宋体" pitchFamily="2" charset="-122"/>
                <a:sym typeface="宋体" pitchFamily="2" charset="-122"/>
              </a:rPr>
              <a:t>——</a:t>
            </a:r>
            <a:r>
              <a:rPr lang="zh-CN" altLang="zh-CN" sz="2100" dirty="0">
                <a:latin typeface="宋体" pitchFamily="2" charset="-122"/>
              </a:rPr>
              <a:t>杜甫《登高</a:t>
            </a:r>
            <a:r>
              <a:rPr lang="zh-CN" altLang="en-US" sz="2100" dirty="0">
                <a:latin typeface="宋体" pitchFamily="2" charset="-122"/>
              </a:rPr>
              <a:t>》</a:t>
            </a:r>
          </a:p>
          <a:p>
            <a:pPr>
              <a:lnSpc>
                <a:spcPct val="150000"/>
              </a:lnSpc>
            </a:pPr>
            <a:r>
              <a:rPr lang="en-US" altLang="zh-CN" sz="2100" dirty="0">
                <a:latin typeface="宋体" pitchFamily="2" charset="-122"/>
              </a:rPr>
              <a:t>3.</a:t>
            </a:r>
            <a:r>
              <a:rPr lang="zh-CN" altLang="en-US" sz="2100" dirty="0">
                <a:latin typeface="宋体" pitchFamily="2" charset="-122"/>
              </a:rPr>
              <a:t>春江潮水连海平，海上明月共潮生。</a:t>
            </a:r>
            <a:r>
              <a:rPr lang="en-US" altLang="zh-CN" sz="2100" dirty="0">
                <a:latin typeface="宋体" pitchFamily="2" charset="-122"/>
                <a:sym typeface="宋体" pitchFamily="2" charset="-122"/>
              </a:rPr>
              <a:t>——</a:t>
            </a:r>
            <a:r>
              <a:rPr lang="zh-CN" altLang="en-US" sz="2100" dirty="0">
                <a:latin typeface="宋体" pitchFamily="2" charset="-122"/>
              </a:rPr>
              <a:t>张若虚《春江花月夜》</a:t>
            </a:r>
          </a:p>
          <a:p>
            <a:pPr>
              <a:lnSpc>
                <a:spcPct val="150000"/>
              </a:lnSpc>
            </a:pPr>
            <a:r>
              <a:rPr lang="en-US" altLang="zh-CN" sz="2100" dirty="0">
                <a:latin typeface="宋体" pitchFamily="2" charset="-122"/>
              </a:rPr>
              <a:t>4.</a:t>
            </a:r>
            <a:r>
              <a:rPr lang="zh-CN" altLang="en-US" sz="2100" dirty="0">
                <a:latin typeface="宋体" pitchFamily="2" charset="-122"/>
              </a:rPr>
              <a:t>一道残阳铺水中，半江瑟瑟半江红。</a:t>
            </a:r>
            <a:r>
              <a:rPr lang="en-US" altLang="zh-CN" sz="2100" dirty="0">
                <a:latin typeface="宋体" pitchFamily="2" charset="-122"/>
                <a:sym typeface="宋体" pitchFamily="2" charset="-122"/>
              </a:rPr>
              <a:t>——</a:t>
            </a:r>
            <a:r>
              <a:rPr lang="zh-CN" altLang="en-US" sz="2100" dirty="0">
                <a:latin typeface="宋体" pitchFamily="2" charset="-122"/>
              </a:rPr>
              <a:t>白居易《暮江吟》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531019" y="596504"/>
            <a:ext cx="4096941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一、在括号里填上合适的词。</a:t>
            </a:r>
          </a:p>
        </p:txBody>
      </p:sp>
      <p:sp>
        <p:nvSpPr>
          <p:cNvPr id="5" name="TextBox 16"/>
          <p:cNvSpPr txBox="1">
            <a:spLocks noChangeArrowheads="1"/>
          </p:cNvSpPr>
          <p:nvPr/>
        </p:nvSpPr>
        <p:spPr bwMode="auto">
          <a:xfrm>
            <a:off x="2952750" y="3283744"/>
            <a:ext cx="476250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个</a:t>
            </a: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2381251" y="912019"/>
            <a:ext cx="5060156" cy="2931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endParaRPr lang="zh-CN" altLang="en-US" dirty="0"/>
          </a:p>
          <a:p>
            <a:pPr>
              <a:lnSpc>
                <a:spcPct val="200000"/>
              </a:lnSpc>
            </a:pP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（      ）的丝绸         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（      ）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的朝霞</a:t>
            </a:r>
          </a:p>
          <a:p>
            <a:pPr>
              <a:lnSpc>
                <a:spcPct val="200000"/>
              </a:lnSpc>
            </a:pPr>
            <a:r>
              <a:rPr lang="zh-CN" altLang="en-US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（      ）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的低语         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（            ）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的水声</a:t>
            </a:r>
          </a:p>
          <a:p>
            <a:pPr>
              <a:lnSpc>
                <a:spcPct val="200000"/>
              </a:lnSpc>
            </a:pP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 一（   ）绸缎           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 一（   ）琴弦 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     </a:t>
            </a:r>
          </a:p>
          <a:p>
            <a:pPr>
              <a:lnSpc>
                <a:spcPct val="200000"/>
              </a:lnSpc>
            </a:pP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 一（   ）酒窝            一（   ）波纹      </a:t>
            </a:r>
          </a:p>
        </p:txBody>
      </p:sp>
      <p:sp>
        <p:nvSpPr>
          <p:cNvPr id="19" name="TextBox 16"/>
          <p:cNvSpPr txBox="1">
            <a:spLocks noChangeArrowheads="1"/>
          </p:cNvSpPr>
          <p:nvPr/>
        </p:nvSpPr>
        <p:spPr bwMode="auto">
          <a:xfrm>
            <a:off x="2471738" y="1382316"/>
            <a:ext cx="870347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1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sz="21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明洁</a:t>
            </a:r>
          </a:p>
        </p:txBody>
      </p:sp>
      <p:sp>
        <p:nvSpPr>
          <p:cNvPr id="20" name="TextBox 16"/>
          <p:cNvSpPr txBox="1">
            <a:spLocks noChangeArrowheads="1"/>
          </p:cNvSpPr>
          <p:nvPr/>
        </p:nvSpPr>
        <p:spPr bwMode="auto">
          <a:xfrm>
            <a:off x="5043488" y="1382316"/>
            <a:ext cx="954881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1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1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绮丽</a:t>
            </a:r>
          </a:p>
        </p:txBody>
      </p:sp>
      <p:sp>
        <p:nvSpPr>
          <p:cNvPr id="22" name="TextBox 16"/>
          <p:cNvSpPr txBox="1">
            <a:spLocks noChangeArrowheads="1"/>
          </p:cNvSpPr>
          <p:nvPr/>
        </p:nvSpPr>
        <p:spPr bwMode="auto">
          <a:xfrm>
            <a:off x="5043488" y="2012156"/>
            <a:ext cx="1331119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1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1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忽大忽小</a:t>
            </a:r>
          </a:p>
        </p:txBody>
      </p:sp>
      <p:sp>
        <p:nvSpPr>
          <p:cNvPr id="24" name="TextBox 16"/>
          <p:cNvSpPr txBox="1">
            <a:spLocks noChangeArrowheads="1"/>
          </p:cNvSpPr>
          <p:nvPr/>
        </p:nvSpPr>
        <p:spPr bwMode="auto">
          <a:xfrm>
            <a:off x="2552700" y="2012156"/>
            <a:ext cx="845344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1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1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纤细</a:t>
            </a:r>
          </a:p>
        </p:txBody>
      </p:sp>
      <p:sp>
        <p:nvSpPr>
          <p:cNvPr id="25" name="TextBox 16"/>
          <p:cNvSpPr txBox="1">
            <a:spLocks noChangeArrowheads="1"/>
          </p:cNvSpPr>
          <p:nvPr/>
        </p:nvSpPr>
        <p:spPr bwMode="auto">
          <a:xfrm>
            <a:off x="2896791" y="2672954"/>
            <a:ext cx="589359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1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1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匹</a:t>
            </a:r>
          </a:p>
        </p:txBody>
      </p:sp>
      <p:sp>
        <p:nvSpPr>
          <p:cNvPr id="2" name="TextBox 16"/>
          <p:cNvSpPr txBox="1">
            <a:spLocks noChangeArrowheads="1"/>
          </p:cNvSpPr>
          <p:nvPr/>
        </p:nvSpPr>
        <p:spPr bwMode="auto">
          <a:xfrm>
            <a:off x="5485210" y="3283744"/>
            <a:ext cx="523875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道</a:t>
            </a:r>
          </a:p>
        </p:txBody>
      </p:sp>
      <p:sp>
        <p:nvSpPr>
          <p:cNvPr id="3" name="TextBox 16"/>
          <p:cNvSpPr txBox="1">
            <a:spLocks noChangeArrowheads="1"/>
          </p:cNvSpPr>
          <p:nvPr/>
        </p:nvSpPr>
        <p:spPr bwMode="auto">
          <a:xfrm>
            <a:off x="5485210" y="2672954"/>
            <a:ext cx="589359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1"/>
      <p:bldP spid="10" grpId="0"/>
      <p:bldP spid="19" grpId="0"/>
      <p:bldP spid="20" grpId="0"/>
      <p:bldP spid="22" grpId="0"/>
      <p:bldP spid="24" grpId="0"/>
      <p:bldP spid="25" grpId="1"/>
      <p:bldP spid="2" grpId="1"/>
      <p:bldP spid="3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52425" y="578644"/>
            <a:ext cx="5993606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二、判断说法的正误，对的打√， 错的打×。</a:t>
            </a:r>
          </a:p>
        </p:txBody>
      </p: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7511653" y="3342085"/>
            <a:ext cx="809625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×</a:t>
            </a:r>
          </a:p>
        </p:txBody>
      </p:sp>
      <p:sp>
        <p:nvSpPr>
          <p:cNvPr id="100" name="文本框 99"/>
          <p:cNvSpPr txBox="1">
            <a:spLocks noChangeArrowheads="1"/>
          </p:cNvSpPr>
          <p:nvPr/>
        </p:nvSpPr>
        <p:spPr bwMode="auto">
          <a:xfrm>
            <a:off x="956072" y="1227535"/>
            <a:ext cx="7775972" cy="2653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是什么声音,像一串小铃铛,轻轻地走过村边?是什么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光芒,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  </a:t>
            </a:r>
          </a:p>
          <a:p>
            <a:pPr>
              <a:lnSpc>
                <a:spcPct val="200000"/>
              </a:lnSpc>
            </a:pP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像一匹明洁的丝绸,映照着蓝天?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运用了设问的修辞手法。(</a:t>
            </a: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1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 )</a:t>
            </a:r>
            <a:endParaRPr lang="zh-CN" altLang="zh-CN" sz="21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文中用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一万个小酒窝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 来比喻朵朵桃花。(</a:t>
            </a: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     )</a:t>
            </a:r>
            <a:endParaRPr lang="zh-CN" altLang="zh-CN" sz="21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三月桃花水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 的意思是三月的河水像桃花一样美。(</a:t>
            </a: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en-US" altLang="zh-CN" sz="2100" dirty="0" smtClean="0">
                <a:latin typeface="微软雅黑" pitchFamily="34" charset="-122"/>
                <a:ea typeface="微软雅黑" pitchFamily="34" charset="-122"/>
              </a:rPr>
              <a:t>) </a:t>
            </a:r>
            <a:endParaRPr lang="zh-CN" altLang="en-US" sz="21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7734300" y="2095500"/>
            <a:ext cx="752475" cy="48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1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en-US" sz="27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√</a:t>
            </a:r>
            <a:r>
              <a:rPr lang="en-US" altLang="zh-CN" sz="21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2100">
              <a:solidFill>
                <a:srgbClr val="E042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6478191" y="2737248"/>
            <a:ext cx="508397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5" grpId="0"/>
      <p:bldP spid="100" grpId="0"/>
      <p:bldP spid="2" grpId="0"/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0" name="图片 2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903" y="938212"/>
            <a:ext cx="3028950" cy="2482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1" name="图片 2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3813" y="1329929"/>
            <a:ext cx="686991" cy="892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文本框 3"/>
          <p:cNvSpPr txBox="1"/>
          <p:nvPr/>
        </p:nvSpPr>
        <p:spPr>
          <a:xfrm>
            <a:off x="3205605" y="2131370"/>
            <a:ext cx="3546826" cy="899159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0" hangingPunct="0">
              <a:defRPr/>
            </a:pPr>
            <a:r>
              <a:rPr lang="zh-CN" altLang="en-US" sz="5400" b="1" dirty="0">
                <a:blipFill>
                  <a:blip r:embed="rId5"/>
                  <a:stretch>
                    <a:fillRect/>
                  </a:stretch>
                </a:blipFill>
                <a:latin typeface="黑体" panose="02010609060101010101" charset="-122"/>
                <a:ea typeface="黑体" panose="02010609060101010101" charset="-122"/>
              </a:rPr>
              <a:t>感谢观看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9079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91"/>
          <a:stretch>
            <a:fillRect/>
          </a:stretch>
        </p:blipFill>
        <p:spPr>
          <a:xfrm>
            <a:off x="89534" y="186410"/>
            <a:ext cx="8964455" cy="4802506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>
            <a:lum brigh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08"/>
          <a:stretch>
            <a:fillRect/>
          </a:stretch>
        </p:blipFill>
        <p:spPr>
          <a:xfrm>
            <a:off x="90010" y="240030"/>
            <a:ext cx="8964455" cy="4823933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774" y="255746"/>
            <a:ext cx="8975408" cy="4802981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4231481" y="1360885"/>
            <a:ext cx="4673204" cy="2491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今天，我们要学习一篇关于水的文章</a:t>
            </a: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《三月桃花水》。想不想知道“三月桃花水”到底是什么样的水？它有多美？那么，我们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就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一起走进课文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来</a:t>
            </a:r>
            <a:r>
              <a:rPr lang="zh-CN" altLang="zh-CN" sz="2100" dirty="0">
                <a:latin typeface="微软雅黑" pitchFamily="34" charset="-122"/>
                <a:ea typeface="微软雅黑" pitchFamily="34" charset="-122"/>
              </a:rPr>
              <a:t>认识一下吧。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008" y="1038702"/>
            <a:ext cx="3554731" cy="3240881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53" t="1111"/>
          <a:stretch>
            <a:fillRect/>
          </a:stretch>
        </p:blipFill>
        <p:spPr>
          <a:xfrm>
            <a:off x="90964" y="254794"/>
            <a:ext cx="8971118" cy="4813931"/>
          </a:xfrm>
          <a:prstGeom prst="roundRect">
            <a:avLst/>
          </a:prstGeom>
        </p:spPr>
      </p:pic>
      <p:sp>
        <p:nvSpPr>
          <p:cNvPr id="43010" name="文本框 2"/>
          <p:cNvSpPr txBox="1">
            <a:spLocks noChangeArrowheads="1"/>
          </p:cNvSpPr>
          <p:nvPr/>
        </p:nvSpPr>
        <p:spPr bwMode="auto">
          <a:xfrm>
            <a:off x="3540919" y="862012"/>
            <a:ext cx="2060972" cy="1177529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三月桃花水</a:t>
            </a:r>
            <a:endParaRPr lang="zh-CN" altLang="en-US" sz="24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刘湛秋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副标题 2"/>
          <p:cNvSpPr txBox="1">
            <a:spLocks noChangeArrowheads="1"/>
          </p:cNvSpPr>
          <p:nvPr/>
        </p:nvSpPr>
        <p:spPr bwMode="auto">
          <a:xfrm>
            <a:off x="521494" y="1601391"/>
            <a:ext cx="5566172" cy="2645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pPr>
              <a:lnSpc>
                <a:spcPct val="150000"/>
              </a:lnSpc>
              <a:spcBef>
                <a:spcPts val="750"/>
              </a:spcBef>
            </a:pPr>
            <a:r>
              <a:rPr lang="zh-CN" altLang="en-US" sz="21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刘湛秋</a:t>
            </a:r>
            <a:r>
              <a:rPr lang="zh-CN" altLang="zh-CN" sz="21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：</a:t>
            </a:r>
            <a:r>
              <a:rPr lang="zh-CN" altLang="zh-CN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（1895年－1982年），男，安徽芜湖人。《诗刊》前副主编，中国散文诗学会副会长。早在八十年代中期，他就被一代大学生誉为“抒情诗之王”</a:t>
            </a:r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 。</a:t>
            </a:r>
            <a:endParaRPr lang="zh-CN" altLang="zh-CN" sz="21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spcBef>
                <a:spcPts val="750"/>
              </a:spcBef>
            </a:pPr>
            <a:r>
              <a:rPr lang="zh-CN" altLang="zh-CN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主要作品： 《玫瑰》《游子的梦》等书。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973932" y="695325"/>
            <a:ext cx="1707356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作者简介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lum brigh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8408" y="1601628"/>
            <a:ext cx="2067401" cy="2644618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3303985" y="1900238"/>
            <a:ext cx="702469" cy="48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700" b="1">
                <a:latin typeface="Pinyin Adjust" pitchFamily="2" charset="0"/>
                <a:ea typeface="GB Pinyinok-B" pitchFamily="2" charset="-122"/>
              </a:rPr>
              <a:t>qǐ</a:t>
            </a: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5451873" y="1877616"/>
            <a:ext cx="1473994" cy="48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700" b="1">
                <a:latin typeface="Pinyin Adjust" pitchFamily="2" charset="0"/>
                <a:ea typeface="GB Pinyinok-B" pitchFamily="2" charset="-122"/>
              </a:rPr>
              <a:t>tán</a:t>
            </a:r>
            <a:endParaRPr lang="en-US" altLang="zh-CN" sz="2700" b="1">
              <a:latin typeface="Pinyin Adjust" pitchFamily="2" charset="0"/>
              <a:ea typeface="GB Pinyinok-B" pitchFamily="2" charset="-122"/>
              <a:sym typeface="宋体" pitchFamily="2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023122" y="726282"/>
            <a:ext cx="1685925" cy="421481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r>
              <a:rPr lang="zh-CN" altLang="en-US" sz="2100" noProof="1">
                <a:solidFill>
                  <a:schemeClr val="tx1"/>
                </a:solidFill>
                <a:latin typeface="微软雅黑" panose="020B0503020204020204" pitchFamily="34" charset="-122"/>
              </a:rPr>
              <a:t>我会认</a:t>
            </a:r>
            <a:endParaRPr lang="en-US" altLang="zh-CN" sz="2100" noProof="1">
              <a:solidFill>
                <a:schemeClr val="tx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3316" name="TextBox 21"/>
          <p:cNvSpPr txBox="1">
            <a:spLocks noChangeArrowheads="1"/>
          </p:cNvSpPr>
          <p:nvPr/>
        </p:nvSpPr>
        <p:spPr bwMode="auto">
          <a:xfrm>
            <a:off x="3292079" y="2416969"/>
            <a:ext cx="2777728" cy="436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E04236"/>
                </a:solidFill>
                <a:latin typeface="宋体" pitchFamily="2" charset="-122"/>
              </a:rPr>
              <a:t>绮     和     谈        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336257" y="1877616"/>
            <a:ext cx="646510" cy="483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700" b="1">
                <a:latin typeface="Pinyin Adjust" pitchFamily="2" charset="0"/>
                <a:ea typeface="GB Pinyinok-B" pitchFamily="2" charset="-122"/>
              </a:rPr>
              <a:t>h</a:t>
            </a:r>
            <a:r>
              <a:rPr lang="en-US" altLang="zh-CN" sz="2700" b="1">
                <a:latin typeface="Pinyin Adjust" pitchFamily="2" charset="0"/>
                <a:ea typeface="GB Pinyinok-B" pitchFamily="2" charset="-122"/>
                <a:sym typeface="宋体" pitchFamily="2" charset="-122"/>
              </a:rPr>
              <a:t>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1271</Words>
  <Application>Microsoft Office PowerPoint</Application>
  <PresentationFormat>全屏显示(16:9)</PresentationFormat>
  <Paragraphs>119</Paragraphs>
  <Slides>29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41" baseType="lpstr">
      <vt:lpstr>GB Pinyinok-B</vt:lpstr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Pinyin Adjust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232</cp:revision>
  <dcterms:created xsi:type="dcterms:W3CDTF">2017-11-13T08:28:00Z</dcterms:created>
  <dcterms:modified xsi:type="dcterms:W3CDTF">2021-09-14T15:40:22Z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2052-11.1.0.9305</vt:lpwstr>
  </property>
</Properties>
</file>