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3"/>
  </p:notesMasterIdLst>
  <p:sldIdLst>
    <p:sldId id="256" r:id="rId3"/>
    <p:sldId id="257" r:id="rId4"/>
    <p:sldId id="260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258" r:id="rId31"/>
    <p:sldId id="455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51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C18685B8-E780-4286-A0C4-8C769315C02D}" type="datetimeFigureOut">
              <a:rPr lang="zh-CN" altLang="en-US" smtClean="0"/>
              <a:t>2021/9/14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CABCA84F-BD37-4EBC-8B53-344623F100A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5739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1548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1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48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96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48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4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8639146" y="4676775"/>
            <a:ext cx="504854" cy="318611"/>
            <a:chOff x="11449050" y="6191643"/>
            <a:chExt cx="742950" cy="468871"/>
          </a:xfrm>
        </p:grpSpPr>
        <p:sp>
          <p:nvSpPr>
            <p:cNvPr id="9" name="箭头: 五边形 8"/>
            <p:cNvSpPr/>
            <p:nvPr userDrawn="1"/>
          </p:nvSpPr>
          <p:spPr>
            <a:xfrm rot="10800000">
              <a:off x="11449050" y="6378705"/>
              <a:ext cx="742950" cy="281809"/>
            </a:xfrm>
            <a:prstGeom prst="homePlate">
              <a:avLst/>
            </a:prstGeom>
            <a:solidFill>
              <a:srgbClr val="DEA51B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箭头: 五边形 9"/>
            <p:cNvSpPr/>
            <p:nvPr userDrawn="1"/>
          </p:nvSpPr>
          <p:spPr>
            <a:xfrm rot="10800000">
              <a:off x="11610402" y="6191643"/>
              <a:ext cx="581598" cy="220607"/>
            </a:xfrm>
            <a:prstGeom prst="homePlate">
              <a:avLst/>
            </a:prstGeom>
            <a:solidFill>
              <a:srgbClr val="DEA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 rot="10800000">
            <a:off x="0" y="0"/>
            <a:ext cx="342900" cy="799491"/>
            <a:chOff x="11080812" y="2484120"/>
            <a:chExt cx="1111188" cy="2590800"/>
          </a:xfrm>
        </p:grpSpPr>
        <p:sp>
          <p:nvSpPr>
            <p:cNvPr id="12" name="任意多边形: 形状 11"/>
            <p:cNvSpPr/>
            <p:nvPr userDrawn="1"/>
          </p:nvSpPr>
          <p:spPr>
            <a:xfrm>
              <a:off x="11080812" y="2852544"/>
              <a:ext cx="1111188" cy="2222376"/>
            </a:xfrm>
            <a:custGeom>
              <a:avLst/>
              <a:gdLst>
                <a:gd name="connsiteX0" fmla="*/ 1524000 w 1524000"/>
                <a:gd name="connsiteY0" fmla="*/ 0 h 3048000"/>
                <a:gd name="connsiteX1" fmla="*/ 1524000 w 1524000"/>
                <a:gd name="connsiteY1" fmla="*/ 3048000 h 3048000"/>
                <a:gd name="connsiteX2" fmla="*/ 0 w 1524000"/>
                <a:gd name="connsiteY2" fmla="*/ 1524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3048000">
                  <a:moveTo>
                    <a:pt x="1524000" y="0"/>
                  </a:moveTo>
                  <a:lnTo>
                    <a:pt x="1524000" y="3048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DEA51B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任意多边形: 形状 12"/>
            <p:cNvSpPr/>
            <p:nvPr userDrawn="1"/>
          </p:nvSpPr>
          <p:spPr>
            <a:xfrm>
              <a:off x="11262360" y="2484120"/>
              <a:ext cx="929640" cy="1859280"/>
            </a:xfrm>
            <a:custGeom>
              <a:avLst/>
              <a:gdLst>
                <a:gd name="connsiteX0" fmla="*/ 914400 w 914400"/>
                <a:gd name="connsiteY0" fmla="*/ 0 h 1828800"/>
                <a:gd name="connsiteX1" fmla="*/ 914400 w 914400"/>
                <a:gd name="connsiteY1" fmla="*/ 1828800 h 1828800"/>
                <a:gd name="connsiteX2" fmla="*/ 0 w 914400"/>
                <a:gd name="connsiteY2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914400" y="0"/>
                  </a:moveTo>
                  <a:lnTo>
                    <a:pt x="914400" y="18288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DEA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6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2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49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9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02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5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7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DEA51B">
                  <a:alpha val="0"/>
                </a:srgbClr>
              </a:gs>
              <a:gs pos="100000">
                <a:srgbClr val="DEA51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247335" y="904105"/>
            <a:ext cx="4738899" cy="1644207"/>
            <a:chOff x="325020" y="2243188"/>
            <a:chExt cx="5412107" cy="2192275"/>
          </a:xfrm>
        </p:grpSpPr>
        <p:sp>
          <p:nvSpPr>
            <p:cNvPr id="16" name="文本框 15"/>
            <p:cNvSpPr txBox="1"/>
            <p:nvPr/>
          </p:nvSpPr>
          <p:spPr>
            <a:xfrm>
              <a:off x="325020" y="2243188"/>
              <a:ext cx="5412107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6000" b="1" dirty="0">
                  <a:solidFill>
                    <a:schemeClr val="bg1"/>
                  </a:solidFill>
                  <a:cs typeface="+mn-ea"/>
                  <a:sym typeface="+mn-lt"/>
                </a:rPr>
                <a:t>《</a:t>
              </a:r>
              <a:r>
                <a:rPr lang="zh-CN" altLang="en-US" sz="6000" b="1" dirty="0">
                  <a:solidFill>
                    <a:schemeClr val="bg1"/>
                  </a:solidFill>
                  <a:cs typeface="+mn-ea"/>
                  <a:sym typeface="+mn-lt"/>
                </a:rPr>
                <a:t>乡下人家</a:t>
              </a:r>
              <a:r>
                <a:rPr lang="en-US" altLang="zh-CN" sz="6000" b="1" dirty="0">
                  <a:solidFill>
                    <a:schemeClr val="bg1"/>
                  </a:solidFill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52563" y="3750785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solidFill>
                    <a:schemeClr val="bg1"/>
                  </a:solidFill>
                  <a:cs typeface="+mn-ea"/>
                  <a:sym typeface="+mn-lt"/>
                </a:rPr>
                <a:t>部编版语文课件 四年级下册</a:t>
              </a:r>
            </a:p>
          </p:txBody>
        </p:sp>
        <p:sp>
          <p:nvSpPr>
            <p:cNvPr id="19" name="矩形: 圆角 18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135721" y="3981732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190875" y="3221923"/>
            <a:ext cx="276225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左窄右宽，点撇呼应，竖钩支撑。</a:t>
            </a: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蹲下  蹲在    蹲着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楼门前蹲着一对石狮子。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足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蹲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223874" y="1589855"/>
            <a:ext cx="913952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dūn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74546" y="3207562"/>
            <a:ext cx="276225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横斜钩舒展，捺变成点。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半包围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7" y="2197303"/>
            <a:ext cx="1414079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凤凰   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2314835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我很喜欢凤凰。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几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凤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47127" y="1571662"/>
            <a:ext cx="104995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fèng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 animBg="1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撇要舒展，横钩写小，竖钩支撑。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半包围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73580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有序  排序    顺序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一公园里的花，依着时令，顺序开放。</a:t>
            </a: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广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96912" y="1662158"/>
            <a:ext cx="629018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xù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330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左窄右宽，竖钩挺拔。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照例     例外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85408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张老师对学生要求很严格，即使对自己的女儿也不例外。 </a:t>
            </a: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亻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51313" y="1632358"/>
            <a:ext cx="37414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lì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330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四点呼应，长平衡舒展。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率领   率先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百米短跑中，张明率先到达了终点。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玄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2171" y="1626363"/>
            <a:ext cx="1261403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shuài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190876" y="3221831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第一笔是横钩，捺要写得舒展。</a:t>
            </a: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觅食   寻觅</a:t>
            </a: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冬天到了，青蛙已经冬眠，不会出来觅食了。</a:t>
            </a: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见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觅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298972" y="1589476"/>
            <a:ext cx="632626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mì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“从”字的第一个撇变点，长平衡舒展。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高耸   耸立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巍峨的泰山耸立在祖国的大地上。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耳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耸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41272" y="1602324"/>
            <a:ext cx="1149594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sǒng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左窄右宽，横撇要小，日字平稳。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130606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踏步    踩踏    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母鸡率领一群小鸡，在场地上大踏步地走来走去。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足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48608" y="1608964"/>
            <a:ext cx="51480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tà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330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左窄右宽，折钩支撑。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3174547" y="2197303"/>
            <a:ext cx="1376672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倘若</a:t>
            </a: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妹你的屋后倘若有一条河，会见到鸭子游戏水中。 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亻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52481" y="1619610"/>
            <a:ext cx="1031774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tǎng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330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左窄右宽，撇捺舒展。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绘画    描绘    绘出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妹妹是一名绘画高手。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纟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52482" y="1619610"/>
            <a:ext cx="802143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huì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DEA51B">
                  <a:alpha val="0"/>
                </a:srgbClr>
              </a:gs>
              <a:gs pos="100000">
                <a:srgbClr val="DEA51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495926" y="973351"/>
            <a:ext cx="2376011" cy="684371"/>
            <a:chOff x="360" y="260"/>
            <a:chExt cx="4989" cy="143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97" y="580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95926" y="1688544"/>
            <a:ext cx="2376011" cy="684371"/>
            <a:chOff x="360" y="260"/>
            <a:chExt cx="4989" cy="143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字词揭秘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95926" y="2403736"/>
            <a:ext cx="2376011" cy="684371"/>
            <a:chOff x="360" y="260"/>
            <a:chExt cx="4989" cy="1437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课文讲解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95926" y="3118929"/>
            <a:ext cx="2376011" cy="684371"/>
            <a:chOff x="360" y="260"/>
            <a:chExt cx="4989" cy="1437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课堂小结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95926" y="3834122"/>
            <a:ext cx="2376011" cy="684371"/>
            <a:chOff x="360" y="260"/>
            <a:chExt cx="4989" cy="1437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课堂练习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左窄右宽，横要写斜，折钩支撑。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1451487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和谐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妹草地和鸭子构成了一幅和谐的田园风景图。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1227043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讠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52482" y="1619610"/>
            <a:ext cx="734816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xié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左上窄下宽，捺要变点，长平衡平稳，折钩支撑。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上下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1975189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寄给    寄住</a:t>
            </a: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妹妹寄住在姥姥家里。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宀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51313" y="1632358"/>
            <a:ext cx="37414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jì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"/>
          <p:cNvSpPr>
            <a:spLocks noChangeArrowheads="1"/>
          </p:cNvSpPr>
          <p:nvPr/>
        </p:nvSpPr>
        <p:spPr bwMode="auto">
          <a:xfrm>
            <a:off x="3190876" y="3221832"/>
            <a:ext cx="3423761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目要窄长，横画等距，斜钩支撑。</a:t>
            </a:r>
            <a:endParaRPr lang="zh-CN" altLang="en-US" sz="1700" b="1" kern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睡眠    冬眠    催眠</a:t>
            </a: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3190739" y="2539250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一到冬天，很多动物就开始冬眠了。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</a:p>
        </p:txBody>
      </p:sp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眠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52481" y="1619610"/>
            <a:ext cx="1126751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mián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/>
      <p:bldP spid="15" grpId="0" bldLvl="0" animBg="1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23" name="矩形 5"/>
          <p:cNvSpPr/>
          <p:nvPr/>
        </p:nvSpPr>
        <p:spPr>
          <a:xfrm>
            <a:off x="519555" y="1549377"/>
            <a:ext cx="7125176" cy="3924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初读课文，圈画出表示乡下人家空间位置以及时间的词语。</a:t>
            </a:r>
          </a:p>
        </p:txBody>
      </p:sp>
      <p:sp>
        <p:nvSpPr>
          <p:cNvPr id="25" name="TextBox 2"/>
          <p:cNvSpPr txBox="1"/>
          <p:nvPr/>
        </p:nvSpPr>
        <p:spPr>
          <a:xfrm>
            <a:off x="1040815" y="2430483"/>
            <a:ext cx="1827308" cy="10895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屋前</a:t>
            </a:r>
            <a:endParaRPr lang="en-US" altLang="zh-CN" sz="15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门前的场地</a:t>
            </a:r>
            <a:endParaRPr lang="en-US" altLang="zh-CN" sz="15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屋后</a:t>
            </a: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1267478" y="3876120"/>
            <a:ext cx="1085874" cy="3462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空间顺序</a:t>
            </a:r>
          </a:p>
        </p:txBody>
      </p:sp>
      <p:sp>
        <p:nvSpPr>
          <p:cNvPr id="27" name="TextBox 7"/>
          <p:cNvSpPr txBox="1"/>
          <p:nvPr/>
        </p:nvSpPr>
        <p:spPr>
          <a:xfrm>
            <a:off x="4029088" y="2369488"/>
            <a:ext cx="1404157" cy="1149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春雨过后</a:t>
            </a:r>
            <a:endParaRPr lang="en-US" altLang="zh-CN" sz="1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夏天傍晚</a:t>
            </a:r>
            <a:endParaRPr lang="en-US" altLang="zh-CN" sz="1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秋天到了</a:t>
            </a: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4082143" y="3898261"/>
            <a:ext cx="1527180" cy="34624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时间顺序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  <p:sp>
        <p:nvSpPr>
          <p:cNvPr id="10" name="矩形 5"/>
          <p:cNvSpPr/>
          <p:nvPr/>
        </p:nvSpPr>
        <p:spPr>
          <a:xfrm>
            <a:off x="702734" y="1217391"/>
            <a:ext cx="6300652" cy="7158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读了课文后，乡下人家给你留下了怎样的印象？用文中的一句话回答。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951499" y="2461668"/>
            <a:ext cx="5151440" cy="1752231"/>
            <a:chOff x="745147" y="3197976"/>
            <a:chExt cx="6868586" cy="233630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147" y="3197976"/>
              <a:ext cx="6868586" cy="2263758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2477777" y="3749181"/>
              <a:ext cx="3999057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乡下人家，不论什么时候，不论什么季节，都有一道独特、迷人的风景。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5" name="矩形 4"/>
          <p:cNvSpPr/>
          <p:nvPr/>
        </p:nvSpPr>
        <p:spPr>
          <a:xfrm>
            <a:off x="2993572" y="1741493"/>
            <a:ext cx="5507763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    作者描写的乡村风景，仿佛美丽的风景画。如果给课文配上画，你觉得可以画几幅？想象这些美景，为每一幅美景取一个如诗如画般的名字吧！</a:t>
            </a:r>
            <a:r>
              <a:rPr lang="en-US" altLang="zh-CN" sz="1800" kern="0" dirty="0">
                <a:solidFill>
                  <a:srgbClr val="FF0000"/>
                </a:solidFill>
                <a:cs typeface="+mn-ea"/>
                <a:sym typeface="+mn-lt"/>
              </a:rPr>
              <a:t>(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课后第</a:t>
            </a:r>
            <a:r>
              <a:rPr lang="en-US" altLang="zh-CN" sz="1800" kern="0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题）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85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904" y="1625982"/>
            <a:ext cx="3322126" cy="1891537"/>
          </a:xfrm>
          <a:prstGeom prst="rect">
            <a:avLst/>
          </a:prstGeom>
          <a:noFill/>
          <a:ln w="69850" cmpd="sng">
            <a:solidFill>
              <a:schemeClr val="bg1"/>
            </a:solidFill>
            <a:miter lim="800000"/>
            <a:headEnd/>
            <a:tailEnd/>
          </a:ln>
          <a:effectLst>
            <a:outerShdw blurRad="50800" dir="9960000" sx="102000" sy="102000" algn="ctr" rotWithShape="0">
              <a:srgbClr val="000000">
                <a:alpha val="5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7251874" y="1720144"/>
            <a:ext cx="507831" cy="1640077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瓜藤攀檐图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493389" y="4006566"/>
            <a:ext cx="3285995" cy="346249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         ）攀上棚架，爬上屋檐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803732" y="4033459"/>
            <a:ext cx="810090" cy="3462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瓜藤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85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4" name="矩形 3"/>
          <p:cNvSpPr/>
          <p:nvPr/>
        </p:nvSpPr>
        <p:spPr>
          <a:xfrm>
            <a:off x="609177" y="1023461"/>
            <a:ext cx="8055851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本文采用白描的写法，按照房前屋后的空间顺序和春夏秋三季、白天傍晚夜间的时间顺序交叉描写，展现了乡下人家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______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__________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的乡村生活，也赞扬了乡下人家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___________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、善于用自己勤劳的双手装点自己的家园、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________________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的美好品质。</a:t>
            </a:r>
          </a:p>
        </p:txBody>
      </p:sp>
      <p:sp>
        <p:nvSpPr>
          <p:cNvPr id="5" name="矩形 4"/>
          <p:cNvSpPr/>
          <p:nvPr/>
        </p:nvSpPr>
        <p:spPr>
          <a:xfrm>
            <a:off x="5077150" y="1528663"/>
            <a:ext cx="857256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朴实</a:t>
            </a:r>
          </a:p>
        </p:txBody>
      </p:sp>
      <p:sp>
        <p:nvSpPr>
          <p:cNvPr id="6" name="矩形 5"/>
          <p:cNvSpPr/>
          <p:nvPr/>
        </p:nvSpPr>
        <p:spPr>
          <a:xfrm>
            <a:off x="5801902" y="1516171"/>
            <a:ext cx="617996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自然</a:t>
            </a:r>
          </a:p>
        </p:txBody>
      </p:sp>
      <p:sp>
        <p:nvSpPr>
          <p:cNvPr id="7" name="矩形 6"/>
          <p:cNvSpPr/>
          <p:nvPr/>
        </p:nvSpPr>
        <p:spPr>
          <a:xfrm>
            <a:off x="6863950" y="1516171"/>
            <a:ext cx="561397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和谐</a:t>
            </a:r>
          </a:p>
        </p:txBody>
      </p:sp>
      <p:sp>
        <p:nvSpPr>
          <p:cNvPr id="8" name="矩形 7"/>
          <p:cNvSpPr/>
          <p:nvPr/>
        </p:nvSpPr>
        <p:spPr>
          <a:xfrm>
            <a:off x="798553" y="1866648"/>
            <a:ext cx="1181807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充满诗意</a:t>
            </a:r>
          </a:p>
        </p:txBody>
      </p:sp>
      <p:sp>
        <p:nvSpPr>
          <p:cNvPr id="9" name="矩形 8"/>
          <p:cNvSpPr/>
          <p:nvPr/>
        </p:nvSpPr>
        <p:spPr>
          <a:xfrm>
            <a:off x="5382716" y="1875568"/>
            <a:ext cx="1061825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热爱生活</a:t>
            </a:r>
          </a:p>
        </p:txBody>
      </p:sp>
      <p:sp>
        <p:nvSpPr>
          <p:cNvPr id="10" name="矩形 9"/>
          <p:cNvSpPr/>
          <p:nvPr/>
        </p:nvSpPr>
        <p:spPr>
          <a:xfrm>
            <a:off x="3335524" y="2286958"/>
            <a:ext cx="1735148" cy="328937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装点自己的生活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5357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17"/>
          <p:cNvSpPr/>
          <p:nvPr/>
        </p:nvSpPr>
        <p:spPr>
          <a:xfrm>
            <a:off x="433500" y="950595"/>
            <a:ext cx="7872301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.看拼音，写词语。 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g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òu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chéng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zhuāng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s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hì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         s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hùn</a:t>
            </a:r>
            <a:r>
              <a:rPr lang="en-US" altLang="zh-CN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xù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               d</a:t>
            </a:r>
            <a:r>
              <a:rPr lang="en-US" altLang="zh-CN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ú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 </a:t>
            </a:r>
            <a:r>
              <a:rPr lang="en-US" altLang="zh-CN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t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è 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（                ）      （                ）        （                ）      （                ）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z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hào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lì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           t</a:t>
            </a:r>
            <a:r>
              <a:rPr lang="en-US" altLang="zh-CN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à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bù</a:t>
            </a:r>
            <a:r>
              <a:rPr lang="en-US" altLang="zh-CN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uī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mián</a:t>
            </a: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qǔ</a:t>
            </a:r>
            <a:endParaRPr lang="zh-CN" altLang="en-US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（                ）        （                          ）                （                             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31792" y="1838579"/>
            <a:ext cx="85504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构    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67083" y="1838579"/>
            <a:ext cx="85504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装    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13238" y="1838579"/>
            <a:ext cx="791323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顺   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29111" y="1838579"/>
            <a:ext cx="85504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独    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31793" y="3078957"/>
            <a:ext cx="918761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照     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94604" y="3078957"/>
            <a:ext cx="982481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踏      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30596" y="3072811"/>
            <a:ext cx="145207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催    眠    曲        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039" y="3635829"/>
            <a:ext cx="1138811" cy="1507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DEA51B">
                  <a:alpha val="0"/>
                </a:srgbClr>
              </a:gs>
              <a:gs pos="100000">
                <a:srgbClr val="DEA51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405327" y="1397243"/>
            <a:ext cx="4133822" cy="1151070"/>
            <a:chOff x="766529" y="2900704"/>
            <a:chExt cx="4721072" cy="1534759"/>
          </a:xfrm>
        </p:grpSpPr>
        <p:sp>
          <p:nvSpPr>
            <p:cNvPr id="16" name="文本框 15"/>
            <p:cNvSpPr txBox="1"/>
            <p:nvPr/>
          </p:nvSpPr>
          <p:spPr>
            <a:xfrm>
              <a:off x="766529" y="2900704"/>
              <a:ext cx="472107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6000" b="1" dirty="0">
                  <a:solidFill>
                    <a:schemeClr val="bg1"/>
                  </a:solidFill>
                  <a:cs typeface="+mn-ea"/>
                  <a:sym typeface="+mn-lt"/>
                </a:rPr>
                <a:t>感谢聆听</a:t>
              </a:r>
              <a:endParaRPr lang="en-US" altLang="zh-CN" sz="6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2" name="矩形 1"/>
          <p:cNvSpPr/>
          <p:nvPr/>
        </p:nvSpPr>
        <p:spPr>
          <a:xfrm>
            <a:off x="629603" y="1757945"/>
            <a:ext cx="3495151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美丽的乡间小路，暮归的老牛，缤纷的云彩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这些是属于乡村的美丽，让我们一起走进乡村人家去看一看吧！                         </a:t>
            </a:r>
            <a:endParaRPr lang="zh-CN" altLang="en-US" sz="21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777" y="1858463"/>
            <a:ext cx="3916641" cy="2239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91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1580" y="1596595"/>
            <a:ext cx="4747260" cy="23360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陈醉云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：原名陈英儒，自号醉云楼主，广东台山人。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ts val="1800"/>
              </a:spcBef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主要作品：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寒星集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乡下人家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爱的乐章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醉云集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等。</a:t>
            </a:r>
          </a:p>
          <a:p>
            <a:pPr>
              <a:lnSpc>
                <a:spcPct val="150000"/>
              </a:lnSpc>
              <a:defRPr/>
            </a:pP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315" y="1596595"/>
            <a:ext cx="2679135" cy="35469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5458" y="857231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5B9BD5"/>
                </a:solidFill>
                <a:cs typeface="+mn-ea"/>
                <a:sym typeface="+mn-lt"/>
              </a:rPr>
              <a:t>我会认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33952" y="1881290"/>
            <a:ext cx="8063000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构  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成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   芍 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药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 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鸡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冠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花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  朴  素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</a:t>
            </a: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率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领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倘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若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附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近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 捣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衣  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绘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画     和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谐</a:t>
            </a: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427" y="1491204"/>
            <a:ext cx="650659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gòu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5201" y="1486801"/>
            <a:ext cx="897121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sháo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97214" y="1473904"/>
            <a:ext cx="584536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pǔ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56246" y="1486801"/>
            <a:ext cx="548468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sù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3500" y="2480565"/>
            <a:ext cx="981278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shuài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36187" y="2477872"/>
            <a:ext cx="757660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dǎo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17787" y="2458068"/>
            <a:ext cx="925975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tǎng</a:t>
            </a: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3" name="矩形 12"/>
          <p:cNvSpPr/>
          <p:nvPr/>
        </p:nvSpPr>
        <p:spPr>
          <a:xfrm>
            <a:off x="5848056" y="2431726"/>
            <a:ext cx="663884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huì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52280" y="2439428"/>
            <a:ext cx="702356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xié</a:t>
            </a: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5" name="矩形 14"/>
          <p:cNvSpPr/>
          <p:nvPr/>
        </p:nvSpPr>
        <p:spPr>
          <a:xfrm>
            <a:off x="4472468" y="1497652"/>
            <a:ext cx="821379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guān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22213" y="2437865"/>
            <a:ext cx="493164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fù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0870" y="1510373"/>
            <a:ext cx="129266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cs typeface="+mn-ea"/>
                <a:sym typeface="+mn-lt"/>
              </a:rPr>
              <a:t>词语学习：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378942" y="1791471"/>
            <a:ext cx="1444229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  【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照例</a:t>
            </a: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800" b="1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200"/>
              </a:lnSpc>
              <a:defRPr/>
            </a:pPr>
            <a:endParaRPr lang="en-US" altLang="zh-CN" sz="1800" b="1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天高地阔</a:t>
            </a:r>
            <a:r>
              <a:rPr lang="en-US" altLang="zh-CN" sz="1800" b="1" dirty="0">
                <a:latin typeface="+mn-lt"/>
                <a:ea typeface="+mn-ea"/>
                <a:cs typeface="+mn-ea"/>
                <a:sym typeface="+mn-lt"/>
              </a:rPr>
              <a:t>】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197671" y="3057943"/>
            <a:ext cx="2398039" cy="3452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cs typeface="+mn-ea"/>
                <a:sym typeface="+mn-lt"/>
              </a:rPr>
              <a:t>天地之间形成的地方。</a:t>
            </a:r>
            <a:endParaRPr lang="en-US" altLang="zh-CN" sz="1500" b="1" dirty="0">
              <a:cs typeface="+mn-ea"/>
              <a:sym typeface="+mn-lt"/>
            </a:endParaRPr>
          </a:p>
        </p:txBody>
      </p:sp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3174166" y="2021941"/>
            <a:ext cx="2549252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cs typeface="+mn-ea"/>
                <a:sym typeface="+mn-lt"/>
              </a:rPr>
              <a:t>按照惯例，按照常情。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315" y="1596595"/>
            <a:ext cx="2679135" cy="3546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2640" y="1575687"/>
            <a:ext cx="83099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5B9BD5"/>
                </a:solidFill>
                <a:cs typeface="+mn-ea"/>
                <a:sym typeface="+mn-lt"/>
              </a:rPr>
              <a:t>我会写</a:t>
            </a:r>
          </a:p>
        </p:txBody>
      </p:sp>
      <p:graphicFrame>
        <p:nvGraphicFramePr>
          <p:cNvPr id="5" name="Group 47"/>
          <p:cNvGraphicFramePr>
            <a:graphicFrameLocks noGrp="1"/>
          </p:cNvGraphicFramePr>
          <p:nvPr/>
        </p:nvGraphicFramePr>
        <p:xfrm>
          <a:off x="1356609" y="2077218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2215039" y="2109271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7"/>
          <p:cNvGraphicFramePr>
            <a:graphicFrameLocks noGrp="1"/>
          </p:cNvGraphicFramePr>
          <p:nvPr/>
        </p:nvGraphicFramePr>
        <p:xfrm>
          <a:off x="3084180" y="208972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4016891" y="2077281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4882632" y="2078466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1137666" y="3274714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oup 47"/>
          <p:cNvGraphicFramePr>
            <a:graphicFrameLocks noGrp="1"/>
          </p:cNvGraphicFramePr>
          <p:nvPr/>
        </p:nvGraphicFramePr>
        <p:xfrm>
          <a:off x="2002332" y="3280072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2866178" y="328260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47"/>
          <p:cNvGraphicFramePr>
            <a:graphicFrameLocks noGrp="1"/>
          </p:cNvGraphicFramePr>
          <p:nvPr/>
        </p:nvGraphicFramePr>
        <p:xfrm>
          <a:off x="3743444" y="3285264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4630068" y="328260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矩形 14">
            <a:hlinkClick r:id="rId2" action="ppaction://hlinksldjump"/>
          </p:cNvPr>
          <p:cNvSpPr/>
          <p:nvPr/>
        </p:nvSpPr>
        <p:spPr>
          <a:xfrm>
            <a:off x="1363743" y="2082477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构</a:t>
            </a:r>
          </a:p>
        </p:txBody>
      </p:sp>
      <p:sp>
        <p:nvSpPr>
          <p:cNvPr id="16" name="矩形 15">
            <a:hlinkClick r:id="" action="ppaction://noaction"/>
          </p:cNvPr>
          <p:cNvSpPr/>
          <p:nvPr/>
        </p:nvSpPr>
        <p:spPr>
          <a:xfrm>
            <a:off x="2234070" y="2065150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饰</a:t>
            </a:r>
          </a:p>
        </p:txBody>
      </p:sp>
      <p:sp>
        <p:nvSpPr>
          <p:cNvPr id="17" name="矩形 16">
            <a:hlinkClick r:id="rId2" action="ppaction://hlinksldjump"/>
          </p:cNvPr>
          <p:cNvSpPr/>
          <p:nvPr/>
        </p:nvSpPr>
        <p:spPr>
          <a:xfrm>
            <a:off x="3071337" y="2083441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蹲</a:t>
            </a:r>
          </a:p>
        </p:txBody>
      </p:sp>
      <p:sp>
        <p:nvSpPr>
          <p:cNvPr id="18" name="矩形 17">
            <a:hlinkClick r:id="" action="ppaction://noaction"/>
          </p:cNvPr>
          <p:cNvSpPr/>
          <p:nvPr/>
        </p:nvSpPr>
        <p:spPr>
          <a:xfrm>
            <a:off x="4015622" y="2094457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凤</a:t>
            </a:r>
          </a:p>
        </p:txBody>
      </p:sp>
      <p:sp>
        <p:nvSpPr>
          <p:cNvPr id="19" name="矩形 18">
            <a:hlinkClick r:id="rId2" action="ppaction://hlinksldjump"/>
          </p:cNvPr>
          <p:cNvSpPr/>
          <p:nvPr/>
        </p:nvSpPr>
        <p:spPr>
          <a:xfrm>
            <a:off x="4902646" y="2068106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序</a:t>
            </a:r>
          </a:p>
        </p:txBody>
      </p:sp>
      <p:sp>
        <p:nvSpPr>
          <p:cNvPr id="20" name="矩形 19">
            <a:hlinkClick r:id="" action="ppaction://noaction"/>
          </p:cNvPr>
          <p:cNvSpPr/>
          <p:nvPr/>
        </p:nvSpPr>
        <p:spPr>
          <a:xfrm>
            <a:off x="1156692" y="3263641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觅</a:t>
            </a:r>
          </a:p>
        </p:txBody>
      </p:sp>
      <p:sp>
        <p:nvSpPr>
          <p:cNvPr id="21" name="矩形 20">
            <a:hlinkClick r:id="" action="ppaction://noaction"/>
          </p:cNvPr>
          <p:cNvSpPr/>
          <p:nvPr/>
        </p:nvSpPr>
        <p:spPr>
          <a:xfrm>
            <a:off x="2006458" y="3274385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耸</a:t>
            </a:r>
          </a:p>
        </p:txBody>
      </p:sp>
      <p:sp>
        <p:nvSpPr>
          <p:cNvPr id="22" name="矩形 21">
            <a:hlinkClick r:id="" action="ppaction://noaction"/>
          </p:cNvPr>
          <p:cNvSpPr/>
          <p:nvPr/>
        </p:nvSpPr>
        <p:spPr>
          <a:xfrm>
            <a:off x="2870575" y="3279948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踏</a:t>
            </a:r>
          </a:p>
        </p:txBody>
      </p:sp>
      <p:sp>
        <p:nvSpPr>
          <p:cNvPr id="23" name="矩形 22">
            <a:hlinkClick r:id="" action="ppaction://noaction"/>
          </p:cNvPr>
          <p:cNvSpPr/>
          <p:nvPr/>
        </p:nvSpPr>
        <p:spPr>
          <a:xfrm>
            <a:off x="3765626" y="3279948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倘</a:t>
            </a:r>
          </a:p>
        </p:txBody>
      </p:sp>
      <p:sp>
        <p:nvSpPr>
          <p:cNvPr id="24" name="矩形 23">
            <a:hlinkClick r:id="" action="ppaction://noaction"/>
          </p:cNvPr>
          <p:cNvSpPr/>
          <p:nvPr/>
        </p:nvSpPr>
        <p:spPr>
          <a:xfrm>
            <a:off x="4647230" y="3269471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绘</a:t>
            </a:r>
          </a:p>
        </p:txBody>
      </p:sp>
      <p:graphicFrame>
        <p:nvGraphicFramePr>
          <p:cNvPr id="25" name="Group 47"/>
          <p:cNvGraphicFramePr>
            <a:graphicFrameLocks noGrp="1"/>
          </p:cNvGraphicFramePr>
          <p:nvPr/>
        </p:nvGraphicFramePr>
        <p:xfrm>
          <a:off x="5774961" y="2080465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矩形 25">
            <a:hlinkClick r:id="" action="ppaction://noaction"/>
          </p:cNvPr>
          <p:cNvSpPr/>
          <p:nvPr/>
        </p:nvSpPr>
        <p:spPr>
          <a:xfrm>
            <a:off x="5789669" y="2072649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例</a:t>
            </a:r>
          </a:p>
        </p:txBody>
      </p: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6691625" y="208247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矩形 27">
            <a:hlinkClick r:id="" action="ppaction://noaction"/>
          </p:cNvPr>
          <p:cNvSpPr/>
          <p:nvPr/>
        </p:nvSpPr>
        <p:spPr>
          <a:xfrm>
            <a:off x="6710368" y="2053911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率</a:t>
            </a:r>
          </a:p>
        </p:txBody>
      </p:sp>
      <p:graphicFrame>
        <p:nvGraphicFramePr>
          <p:cNvPr id="29" name="Group 47"/>
          <p:cNvGraphicFramePr>
            <a:graphicFrameLocks noGrp="1"/>
          </p:cNvGraphicFramePr>
          <p:nvPr/>
        </p:nvGraphicFramePr>
        <p:xfrm>
          <a:off x="5496996" y="328852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矩形 29">
            <a:hlinkClick r:id="" action="ppaction://noaction"/>
          </p:cNvPr>
          <p:cNvSpPr/>
          <p:nvPr/>
        </p:nvSpPr>
        <p:spPr>
          <a:xfrm>
            <a:off x="5520508" y="3291716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谐</a:t>
            </a:r>
          </a:p>
        </p:txBody>
      </p:sp>
      <p:graphicFrame>
        <p:nvGraphicFramePr>
          <p:cNvPr id="31" name="Group 47"/>
          <p:cNvGraphicFramePr>
            <a:graphicFrameLocks noGrp="1"/>
          </p:cNvGraphicFramePr>
          <p:nvPr/>
        </p:nvGraphicFramePr>
        <p:xfrm>
          <a:off x="6359891" y="3301152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" name="矩形 31">
            <a:hlinkClick r:id="" action="ppaction://noaction"/>
          </p:cNvPr>
          <p:cNvSpPr/>
          <p:nvPr/>
        </p:nvSpPr>
        <p:spPr>
          <a:xfrm>
            <a:off x="6375218" y="3287832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寄</a:t>
            </a:r>
          </a:p>
        </p:txBody>
      </p:sp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7265904" y="3296047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" name="矩形 33">
            <a:hlinkClick r:id="" action="ppaction://noaction"/>
          </p:cNvPr>
          <p:cNvSpPr/>
          <p:nvPr/>
        </p:nvSpPr>
        <p:spPr>
          <a:xfrm>
            <a:off x="7285284" y="3286145"/>
            <a:ext cx="665888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8" grpId="0"/>
      <p:bldP spid="30" grpId="0"/>
      <p:bldP spid="32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5" y="3221923"/>
            <a:ext cx="276225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捺变成点，折钩支撑。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左右</a:t>
            </a: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7" y="2197303"/>
            <a:ext cx="2025065" cy="330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结构   构成   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爸青、红的瓜，碧绿的叶，构成了别有风趣的装饰。</a:t>
            </a:r>
            <a:endParaRPr lang="zh-CN" altLang="en-US" sz="17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木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30098" y="1409584"/>
            <a:ext cx="918425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gòu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865667" y="266208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190875" y="3221923"/>
            <a:ext cx="2762250" cy="592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0000FF"/>
                </a:solidFill>
                <a:cs typeface="+mn-ea"/>
                <a:sym typeface="+mn-lt"/>
              </a:rPr>
              <a:t>书写指导：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横钩要短，悬针竖挺拔。</a:t>
            </a:r>
          </a:p>
        </p:txBody>
      </p:sp>
      <p:sp>
        <p:nvSpPr>
          <p:cNvPr id="6" name="TextBox 33"/>
          <p:cNvSpPr txBox="1">
            <a:spLocks noChangeArrowheads="1"/>
          </p:cNvSpPr>
          <p:nvPr/>
        </p:nvSpPr>
        <p:spPr bwMode="auto">
          <a:xfrm>
            <a:off x="3174547" y="1585321"/>
            <a:ext cx="1754981" cy="330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结构：左右</a:t>
            </a:r>
            <a:endParaRPr lang="zh-CN" altLang="en-US" sz="17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3174546" y="2197303"/>
            <a:ext cx="2622947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组词：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装饰  饰品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3174547" y="2521152"/>
            <a:ext cx="3125390" cy="59247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造句：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小明把房间装饰得很漂亮。</a:t>
            </a:r>
            <a:endParaRPr lang="zh-CN" altLang="en-US" sz="17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6"/>
          <p:cNvSpPr txBox="1">
            <a:spLocks noChangeArrowheads="1"/>
          </p:cNvSpPr>
          <p:nvPr/>
        </p:nvSpPr>
        <p:spPr bwMode="auto">
          <a:xfrm>
            <a:off x="3174546" y="1873452"/>
            <a:ext cx="2178844" cy="3308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7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部首：</a:t>
            </a:r>
            <a:r>
              <a:rPr lang="zh-CN" altLang="en-US" sz="17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饣</a:t>
            </a:r>
          </a:p>
        </p:txBody>
      </p:sp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708163" y="2242876"/>
          <a:ext cx="1871042" cy="1709738"/>
        </p:xfrm>
        <a:graphic>
          <a:graphicData uri="http://schemas.openxmlformats.org/drawingml/2006/table">
            <a:tbl>
              <a:tblPr/>
              <a:tblGrid>
                <a:gridCol w="927568"/>
                <a:gridCol w="943474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7" marR="68587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42372" y="2053400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2500" dirty="0">
                <a:solidFill>
                  <a:srgbClr val="C00000"/>
                </a:solidFill>
                <a:cs typeface="+mn-ea"/>
                <a:sym typeface="+mn-lt"/>
              </a:rPr>
              <a:t>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98972" y="1521757"/>
            <a:ext cx="743233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300" b="1" dirty="0" err="1">
                <a:solidFill>
                  <a:prstClr val="black"/>
                </a:solidFill>
                <a:cs typeface="+mn-ea"/>
                <a:sym typeface="+mn-lt"/>
              </a:rPr>
              <a:t>shì</a:t>
            </a:r>
            <a:endParaRPr lang="en-US" altLang="zh-CN" sz="33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956" y="2917372"/>
            <a:ext cx="1681493" cy="222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0fmn3xw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1211</Words>
  <Application>Microsoft Office PowerPoint</Application>
  <PresentationFormat>全屏显示(16:9)</PresentationFormat>
  <Paragraphs>244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26</cp:revision>
  <dcterms:created xsi:type="dcterms:W3CDTF">2020-08-04T18:44:00Z</dcterms:created>
  <dcterms:modified xsi:type="dcterms:W3CDTF">2021-09-13T18:33:36Z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