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661" r:id="rId1"/>
    <p:sldMasterId id="2147485672" r:id="rId2"/>
  </p:sldMasterIdLst>
  <p:notesMasterIdLst>
    <p:notesMasterId r:id="rId29"/>
  </p:notesMasterIdLst>
  <p:sldIdLst>
    <p:sldId id="596" r:id="rId3"/>
    <p:sldId id="542" r:id="rId4"/>
    <p:sldId id="627" r:id="rId5"/>
    <p:sldId id="576" r:id="rId6"/>
    <p:sldId id="258" r:id="rId7"/>
    <p:sldId id="549" r:id="rId8"/>
    <p:sldId id="565" r:id="rId9"/>
    <p:sldId id="595" r:id="rId10"/>
    <p:sldId id="606" r:id="rId11"/>
    <p:sldId id="600" r:id="rId12"/>
    <p:sldId id="624" r:id="rId13"/>
    <p:sldId id="605" r:id="rId14"/>
    <p:sldId id="592" r:id="rId15"/>
    <p:sldId id="618" r:id="rId16"/>
    <p:sldId id="619" r:id="rId17"/>
    <p:sldId id="620" r:id="rId18"/>
    <p:sldId id="617" r:id="rId19"/>
    <p:sldId id="611" r:id="rId20"/>
    <p:sldId id="603" r:id="rId21"/>
    <p:sldId id="623" r:id="rId22"/>
    <p:sldId id="622" r:id="rId23"/>
    <p:sldId id="621" r:id="rId24"/>
    <p:sldId id="585" r:id="rId25"/>
    <p:sldId id="586" r:id="rId26"/>
    <p:sldId id="588" r:id="rId27"/>
    <p:sldId id="628" r:id="rId28"/>
  </p:sldIdLst>
  <p:sldSz cx="9144000" cy="5143500" type="screen16x9"/>
  <p:notesSz cx="6858000" cy="9144000"/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65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6600"/>
    <a:srgbClr val="0000FF"/>
    <a:srgbClr val="000000"/>
    <a:srgbClr val="FF33CC"/>
    <a:srgbClr val="34421A"/>
    <a:srgbClr val="1A210D"/>
    <a:srgbClr val="67603B"/>
    <a:srgbClr val="AEBD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1" autoAdjust="0"/>
    <p:restoredTop sz="96314" autoAdjust="0"/>
  </p:normalViewPr>
  <p:slideViewPr>
    <p:cSldViewPr snapToGrid="0" snapToObjects="1">
      <p:cViewPr varScale="1">
        <p:scale>
          <a:sx n="143" d="100"/>
          <a:sy n="143" d="100"/>
        </p:scale>
        <p:origin x="822" y="102"/>
      </p:cViewPr>
      <p:guideLst>
        <p:guide orient="horz" pos="3265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Char char="•"/>
              <a:defRPr sz="1200"/>
            </a:lvl1pPr>
          </a:lstStyle>
          <a:p>
            <a:fld id="{9C906A5E-84E3-49F2-8695-EEB763698D8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78538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921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fld id="{7D8731EC-0547-44EE-8FBA-B798ACDC488F}" type="slidenum">
              <a:rPr lang="zh-CN" altLang="en-US"/>
              <a:pPr>
                <a:buFont typeface="Arial" pitchFamily="34" charset="0"/>
                <a:buNone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3618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126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fld id="{0A9A4647-91B1-4B14-A2C3-D1A9D89998AD}" type="slidenum">
              <a:rPr lang="zh-CN" altLang="en-US"/>
              <a:pPr>
                <a:buFont typeface="Arial" pitchFamily="34" charset="0"/>
                <a:buNone/>
              </a:pPr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0926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06A5E-84E3-49F2-8695-EEB763698D8F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835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24579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45A975D4-FAB1-4268-A63B-7D29A3772DA3}" type="slidenum">
              <a:rPr lang="zh-CN" altLang="en-US" sz="1200"/>
              <a:pPr algn="r"/>
              <a:t>14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760327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26627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D9B11409-C813-4217-955E-AE2E1242068A}" type="slidenum">
              <a:rPr lang="zh-CN" altLang="en-US" sz="1200"/>
              <a:pPr algn="r"/>
              <a:t>15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0033113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28675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9D22B65C-71D0-417A-BF61-E927D5140052}" type="slidenum">
              <a:rPr lang="zh-CN" altLang="en-US" sz="1200"/>
              <a:pPr algn="r"/>
              <a:t>16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9679055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0317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0" y="0"/>
            <a:ext cx="9144000" cy="3132138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B7E0EC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/>
          </a:p>
        </p:txBody>
      </p:sp>
      <p:pic>
        <p:nvPicPr>
          <p:cNvPr id="3" name="Picture 39" descr="구름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0" descr="구름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9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5" y="3189286"/>
            <a:ext cx="9220200" cy="2011364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25381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55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587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381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0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5640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6905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44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0" y="0"/>
            <a:ext cx="9144000" cy="29591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B7E0EC"/>
              </a:gs>
            </a:gsLst>
            <a:lin ang="162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4400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3" name="图片 5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73438"/>
            <a:ext cx="9144000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9" descr="구름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0" descr="구름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8885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5899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383213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B7E0EC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/>
          </a:p>
        </p:txBody>
      </p:sp>
      <p:pic>
        <p:nvPicPr>
          <p:cNvPr id="3" name="图片 5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73438"/>
            <a:ext cx="9144000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9" descr="구름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838" y="179388"/>
            <a:ext cx="68262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0" descr="구름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503238"/>
            <a:ext cx="1042988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5"/>
          <p:cNvGrpSpPr>
            <a:grpSpLocks/>
          </p:cNvGrpSpPr>
          <p:nvPr userDrawn="1"/>
        </p:nvGrpSpPr>
        <p:grpSpPr bwMode="auto">
          <a:xfrm>
            <a:off x="2371725" y="2062163"/>
            <a:ext cx="4398963" cy="3019425"/>
            <a:chOff x="2371725" y="2061566"/>
            <a:chExt cx="4398963" cy="3019838"/>
          </a:xfrm>
        </p:grpSpPr>
        <p:sp>
          <p:nvSpPr>
            <p:cNvPr id="7" name="Oval 17"/>
            <p:cNvSpPr>
              <a:spLocks noChangeArrowheads="1"/>
            </p:cNvSpPr>
            <p:nvPr/>
          </p:nvSpPr>
          <p:spPr bwMode="auto">
            <a:xfrm>
              <a:off x="2371725" y="4338352"/>
              <a:ext cx="4398963" cy="743052"/>
            </a:xfrm>
            <a:prstGeom prst="ellipse">
              <a:avLst/>
            </a:prstGeom>
            <a:gradFill rotWithShape="1">
              <a:gsLst>
                <a:gs pos="0">
                  <a:srgbClr val="0E320D"/>
                </a:gs>
                <a:gs pos="100000">
                  <a:srgbClr val="1F6B1B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en-US">
                <a:ea typeface="Malgun Gothic" pitchFamily="34" charset="-127"/>
              </a:endParaRPr>
            </a:p>
          </p:txBody>
        </p:sp>
        <p:pic>
          <p:nvPicPr>
            <p:cNvPr id="8" name="Picture 16" descr="꽃"/>
            <p:cNvPicPr>
              <a:picLocks noChangeAspect="1" noChangeArrowheads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2510" y="2061566"/>
              <a:ext cx="2845692" cy="2745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580063" y="5080000"/>
            <a:ext cx="31194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100">
                <a:solidFill>
                  <a:srgbClr val="414141"/>
                </a:solidFill>
              </a:rPr>
              <a:t> </a:t>
            </a:r>
          </a:p>
        </p:txBody>
      </p:sp>
      <p:sp>
        <p:nvSpPr>
          <p:cNvPr id="10" name="TextBox 3"/>
          <p:cNvSpPr>
            <a:spLocks noChangeArrowheads="1"/>
          </p:cNvSpPr>
          <p:nvPr/>
        </p:nvSpPr>
        <p:spPr bwMode="auto">
          <a:xfrm>
            <a:off x="2087563" y="1006475"/>
            <a:ext cx="49688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4400"/>
            <a:r>
              <a:rPr lang="zh-CN" altLang="en-US" sz="2800">
                <a:solidFill>
                  <a:srgbClr val="014079"/>
                </a:solidFill>
                <a:ea typeface="微软雅黑" pitchFamily="34" charset="-122"/>
                <a:sym typeface="Calibri" pitchFamily="34" charset="0"/>
              </a:rPr>
              <a:t>感受美好自然，培养语文素养！</a:t>
            </a:r>
            <a:endParaRPr lang="zh-CN" altLang="en-US" sz="2800">
              <a:solidFill>
                <a:srgbClr val="014079"/>
              </a:solidFill>
            </a:endParaRPr>
          </a:p>
        </p:txBody>
      </p:sp>
      <p:sp>
        <p:nvSpPr>
          <p:cNvPr id="11" name="TextBox 3"/>
          <p:cNvSpPr>
            <a:spLocks noChangeArrowheads="1"/>
          </p:cNvSpPr>
          <p:nvPr/>
        </p:nvSpPr>
        <p:spPr bwMode="auto">
          <a:xfrm>
            <a:off x="1833563" y="1471613"/>
            <a:ext cx="53990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/>
            <a:r>
              <a:rPr lang="en-US" altLang="zh-CN" sz="1600">
                <a:solidFill>
                  <a:srgbClr val="014079"/>
                </a:solidFill>
              </a:rPr>
              <a:t>GAN SHOU MEI HAO ZI RAN</a:t>
            </a:r>
            <a:r>
              <a:rPr lang="zh-CN" altLang="en-US" sz="1600">
                <a:solidFill>
                  <a:srgbClr val="014079"/>
                </a:solidFill>
              </a:rPr>
              <a:t>   </a:t>
            </a:r>
            <a:r>
              <a:rPr lang="en-US" altLang="zh-CN" sz="1600">
                <a:solidFill>
                  <a:srgbClr val="014079"/>
                </a:solidFill>
              </a:rPr>
              <a:t> PEI YANG YU WEN SU YANG</a:t>
            </a:r>
            <a:endParaRPr lang="zh-CN" altLang="en-US" sz="1600">
              <a:solidFill>
                <a:srgbClr val="0140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81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929506B-9B0A-45A3-AE65-2261AC11874A}" type="datetimeFigureOut">
              <a:rPr lang="zh-CN" altLang="en-US"/>
              <a:pPr>
                <a:defRPr/>
              </a:pPr>
              <a:t>2021/9/14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F8844AC-35C4-49D5-8A50-78C3C455404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0535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568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787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137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866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67" r:id="rId1"/>
    <p:sldLayoutId id="2147485668" r:id="rId2"/>
    <p:sldLayoutId id="2147485669" r:id="rId3"/>
    <p:sldLayoutId id="2147485670" r:id="rId4"/>
    <p:sldLayoutId id="2147485671" r:id="rId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80344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73" r:id="rId1"/>
    <p:sldLayoutId id="2147485674" r:id="rId2"/>
    <p:sldLayoutId id="2147485675" r:id="rId3"/>
    <p:sldLayoutId id="2147485676" r:id="rId4"/>
    <p:sldLayoutId id="2147485677" r:id="rId5"/>
    <p:sldLayoutId id="2147485678" r:id="rId6"/>
    <p:sldLayoutId id="2147485679" r:id="rId7"/>
    <p:sldLayoutId id="2147485680" r:id="rId8"/>
    <p:sldLayoutId id="2147485681" r:id="rId9"/>
    <p:sldLayoutId id="2147485682" r:id="rId10"/>
    <p:sldLayoutId id="2147485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圆角矩形 66"/>
          <p:cNvSpPr/>
          <p:nvPr/>
        </p:nvSpPr>
        <p:spPr bwMode="auto">
          <a:xfrm>
            <a:off x="958850" y="1414463"/>
            <a:ext cx="7226300" cy="101600"/>
          </a:xfrm>
          <a:prstGeom prst="roundRect">
            <a:avLst/>
          </a:prstGeom>
          <a:gradFill>
            <a:gsLst>
              <a:gs pos="0">
                <a:srgbClr val="369434"/>
              </a:gs>
              <a:gs pos="100000">
                <a:srgbClr val="89C270"/>
              </a:gs>
            </a:gsLst>
          </a:gradFill>
          <a:ln>
            <a:solidFill>
              <a:srgbClr val="539F36"/>
            </a:solidFill>
          </a:ln>
          <a:effectLst>
            <a:outerShdw blurRad="40000" dist="23000" dir="54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/>
          </a:p>
        </p:txBody>
      </p:sp>
      <p:pic>
        <p:nvPicPr>
          <p:cNvPr id="8194" name="Picture 39" descr="구름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40" descr="구름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6" name="组合 13338"/>
          <p:cNvGrpSpPr>
            <a:grpSpLocks/>
          </p:cNvGrpSpPr>
          <p:nvPr/>
        </p:nvGrpSpPr>
        <p:grpSpPr bwMode="auto">
          <a:xfrm>
            <a:off x="2471738" y="479425"/>
            <a:ext cx="6418262" cy="1019175"/>
            <a:chOff x="2379275" y="823120"/>
            <a:chExt cx="6418487" cy="1362730"/>
          </a:xfrm>
        </p:grpSpPr>
        <p:sp>
          <p:nvSpPr>
            <p:cNvPr id="62" name="Text Box 2"/>
            <p:cNvSpPr txBox="1">
              <a:spLocks noChangeArrowheads="1"/>
            </p:cNvSpPr>
            <p:nvPr/>
          </p:nvSpPr>
          <p:spPr bwMode="auto">
            <a:xfrm>
              <a:off x="3650907" y="827365"/>
              <a:ext cx="5146855" cy="135848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6000" dirty="0">
                  <a:solidFill>
                    <a:srgbClr val="CC0000"/>
                  </a:solidFill>
                  <a:latin typeface="+mn-lt"/>
                  <a:ea typeface="黑体" panose="02010609060101010101" pitchFamily="49" charset="-122"/>
                  <a:cs typeface="黑体" panose="02010609060101010101" pitchFamily="49" charset="-122"/>
                </a:rPr>
                <a:t>古诗三首</a:t>
              </a:r>
            </a:p>
          </p:txBody>
        </p:sp>
        <p:grpSp>
          <p:nvGrpSpPr>
            <p:cNvPr id="8198" name="组合 13337"/>
            <p:cNvGrpSpPr>
              <a:grpSpLocks/>
            </p:cNvGrpSpPr>
            <p:nvPr/>
          </p:nvGrpSpPr>
          <p:grpSpPr bwMode="auto">
            <a:xfrm>
              <a:off x="2379275" y="823120"/>
              <a:ext cx="1181141" cy="1357849"/>
              <a:chOff x="2533650" y="654495"/>
              <a:chExt cx="1181141" cy="1357849"/>
            </a:xfrm>
          </p:grpSpPr>
          <p:sp>
            <p:nvSpPr>
              <p:cNvPr id="8199" name="AutoShape 11"/>
              <p:cNvSpPr>
                <a:spLocks noChangeArrowheads="1"/>
              </p:cNvSpPr>
              <p:nvPr/>
            </p:nvSpPr>
            <p:spPr bwMode="auto">
              <a:xfrm>
                <a:off x="2533650" y="760627"/>
                <a:ext cx="1181141" cy="1182306"/>
              </a:xfrm>
              <a:prstGeom prst="diamond">
                <a:avLst/>
              </a:prstGeom>
              <a:solidFill>
                <a:srgbClr val="236B2A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sy="50000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 eaLnBrk="0" hangingPunct="0">
                  <a:buFontTx/>
                  <a:buNone/>
                </a:pPr>
                <a:endParaRPr lang="en-US" altLang="ko-KR" sz="2800" b="1">
                  <a:solidFill>
                    <a:srgbClr val="FFFFFF"/>
                  </a:solidFill>
                  <a:ea typeface="Gulim" pitchFamily="34" charset="-127"/>
                </a:endParaRPr>
              </a:p>
            </p:txBody>
          </p:sp>
          <p:sp>
            <p:nvSpPr>
              <p:cNvPr id="8200" name="文本框 13"/>
              <p:cNvSpPr txBox="1">
                <a:spLocks noChangeArrowheads="1"/>
              </p:cNvSpPr>
              <p:nvPr/>
            </p:nvSpPr>
            <p:spPr bwMode="auto">
              <a:xfrm>
                <a:off x="2815296" y="654495"/>
                <a:ext cx="659178" cy="13578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6000" b="1">
                    <a:solidFill>
                      <a:schemeClr val="bg1"/>
                    </a:solidFill>
                    <a:latin typeface="方正大黑简体" pitchFamily="65" charset="-122"/>
                    <a:ea typeface="方正大黑简体" pitchFamily="65" charset="-122"/>
                  </a:rPr>
                  <a:t>1</a:t>
                </a:r>
                <a:endParaRPr lang="zh-CN" altLang="en-US" sz="6000" b="1">
                  <a:solidFill>
                    <a:schemeClr val="bg1"/>
                  </a:solidFill>
                  <a:latin typeface="方正大黑简体" pitchFamily="65" charset="-122"/>
                  <a:ea typeface="方正大黑简体" pitchFamily="65" charset="-122"/>
                </a:endParaRPr>
              </a:p>
            </p:txBody>
          </p:sp>
        </p:grpSp>
      </p:grpSp>
      <p:pic>
        <p:nvPicPr>
          <p:cNvPr id="21" name="图片 46" descr="枫叶副本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2633" y="2002077"/>
            <a:ext cx="1058863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矩形 21"/>
          <p:cNvSpPr/>
          <p:nvPr/>
        </p:nvSpPr>
        <p:spPr bwMode="auto">
          <a:xfrm>
            <a:off x="0" y="2098387"/>
            <a:ext cx="9144000" cy="87139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dirty="0" smtClean="0">
                <a:latin typeface="黑体" pitchFamily="49" charset="-122"/>
                <a:ea typeface="黑体" pitchFamily="49" charset="-122"/>
              </a:rPr>
              <a:t>四时田园杂兴</a:t>
            </a:r>
            <a:r>
              <a:rPr lang="zh-CN" altLang="en-US" sz="3200" dirty="0" smtClean="0">
                <a:latin typeface="黑体" pitchFamily="49" charset="-122"/>
                <a:ea typeface="黑体" pitchFamily="49" charset="-122"/>
              </a:rPr>
              <a:t>（其三十一）</a:t>
            </a:r>
            <a:endParaRPr lang="zh-CN" altLang="en-US" sz="32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4113888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067300" y="2924175"/>
            <a:ext cx="14366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供应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562475" y="3579813"/>
            <a:ext cx="25447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供不应求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955925" y="2216150"/>
            <a:ext cx="34083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gòng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313113" y="3121025"/>
            <a:ext cx="1150937" cy="1162050"/>
            <a:chOff x="2426" y="1253"/>
            <a:chExt cx="1815" cy="1814"/>
          </a:xfrm>
        </p:grpSpPr>
        <p:sp>
          <p:nvSpPr>
            <p:cNvPr id="15372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b="1">
                <a:latin typeface="Arial" panose="020B0604020202020204" pitchFamily="34" charset="0"/>
              </a:endParaRPr>
            </a:p>
          </p:txBody>
        </p:sp>
        <p:sp>
          <p:nvSpPr>
            <p:cNvPr id="15373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374" name="Line 6"/>
            <p:cNvSpPr>
              <a:spLocks noChangeShapeType="1"/>
            </p:cNvSpPr>
            <p:nvPr/>
          </p:nvSpPr>
          <p:spPr bwMode="auto">
            <a:xfrm>
              <a:off x="3335" y="1298"/>
              <a:ext cx="0" cy="176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23" name="矩形 22"/>
          <p:cNvSpPr/>
          <p:nvPr/>
        </p:nvSpPr>
        <p:spPr>
          <a:xfrm>
            <a:off x="3294063" y="3092450"/>
            <a:ext cx="11525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7200" b="1" dirty="0">
                <a:solidFill>
                  <a:srgbClr val="FF0000"/>
                </a:solidFill>
                <a:latin typeface="+mn-ea"/>
                <a:ea typeface="+mn-ea"/>
              </a:rPr>
              <a:t>供</a:t>
            </a:r>
          </a:p>
        </p:txBody>
      </p:sp>
      <p:sp>
        <p:nvSpPr>
          <p:cNvPr id="19465" name="TextBox 44"/>
          <p:cNvSpPr txBox="1">
            <a:spLocks noChangeArrowheads="1"/>
          </p:cNvSpPr>
          <p:nvPr/>
        </p:nvSpPr>
        <p:spPr bwMode="auto">
          <a:xfrm>
            <a:off x="3941763" y="1058863"/>
            <a:ext cx="3178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供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佛 </a:t>
            </a:r>
            <a:endParaRPr lang="zh-CN" altLang="en-US" sz="54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9466" name="Picture 3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9813" y="704850"/>
            <a:ext cx="901700" cy="512763"/>
          </a:xfrm>
          <a:prstGeom prst="rect">
            <a:avLst/>
          </a:prstGeom>
          <a:noFill/>
          <a:ln>
            <a:noFill/>
          </a:ln>
          <a:effectLst>
            <a:outerShdw dist="38100" dir="8100000" algn="tr" rotWithShape="0">
              <a:srgbClr val="00000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3"/>
          <p:cNvSpPr txBox="1">
            <a:spLocks noChangeArrowheads="1"/>
          </p:cNvSpPr>
          <p:nvPr/>
        </p:nvSpPr>
        <p:spPr bwMode="auto">
          <a:xfrm>
            <a:off x="2782888" y="2960688"/>
            <a:ext cx="5699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宋体" pitchFamily="2" charset="-122"/>
              </a:rPr>
              <a:t>供</a:t>
            </a:r>
          </a:p>
        </p:txBody>
      </p:sp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3352800" y="2573338"/>
            <a:ext cx="2901950" cy="1570037"/>
            <a:chOff x="2145270" y="4880864"/>
            <a:chExt cx="2902734" cy="2094879"/>
          </a:xfrm>
        </p:grpSpPr>
        <p:sp>
          <p:nvSpPr>
            <p:cNvPr id="15" name="左大括号 14"/>
            <p:cNvSpPr/>
            <p:nvPr/>
          </p:nvSpPr>
          <p:spPr>
            <a:xfrm>
              <a:off x="2145270" y="5143518"/>
              <a:ext cx="266772" cy="1164999"/>
            </a:xfrm>
            <a:prstGeom prst="leftBrac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800" b="1"/>
            </a:p>
          </p:txBody>
        </p:sp>
        <p:sp>
          <p:nvSpPr>
            <p:cNvPr id="20484" name="TextBox 15"/>
            <p:cNvSpPr txBox="1">
              <a:spLocks noChangeArrowheads="1"/>
            </p:cNvSpPr>
            <p:nvPr/>
          </p:nvSpPr>
          <p:spPr bwMode="auto">
            <a:xfrm>
              <a:off x="2440625" y="4880864"/>
              <a:ext cx="2607379" cy="209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方正姚体" pitchFamily="2" charset="-122"/>
                  <a:ea typeface="方正姚体" pitchFamily="2" charset="-122"/>
                </a:rPr>
                <a:t>gōng </a:t>
              </a:r>
              <a:r>
                <a:rPr lang="zh-CN" altLang="en-US" sz="2400" b="1">
                  <a:solidFill>
                    <a:srgbClr val="FF0000"/>
                  </a:solidFill>
                  <a:latin typeface="宋体" pitchFamily="2" charset="-122"/>
                </a:rPr>
                <a:t>（提供）</a:t>
              </a:r>
              <a:endParaRPr lang="en-US" altLang="zh-CN" sz="2400" b="1">
                <a:solidFill>
                  <a:srgbClr val="FF0000"/>
                </a:solidFill>
                <a:latin typeface="宋体" pitchFamily="2" charset="-122"/>
              </a:endParaRPr>
            </a:p>
            <a:p>
              <a:r>
                <a:rPr lang="en-US" altLang="zh-CN" sz="2400" b="1">
                  <a:solidFill>
                    <a:srgbClr val="FF0000"/>
                  </a:solidFill>
                  <a:latin typeface="方正姚体" pitchFamily="2" charset="-122"/>
                  <a:ea typeface="方正姚体" pitchFamily="2" charset="-122"/>
                </a:rPr>
                <a:t> </a:t>
              </a:r>
              <a:endParaRPr lang="en-US" altLang="zh-CN" sz="2400" b="1">
                <a:solidFill>
                  <a:srgbClr val="FF0000"/>
                </a:solidFill>
                <a:latin typeface="宋体" pitchFamily="2" charset="-122"/>
              </a:endParaRPr>
            </a:p>
            <a:p>
              <a:r>
                <a:rPr lang="en-US" altLang="zh-CN" sz="2400" b="1">
                  <a:solidFill>
                    <a:srgbClr val="FF0000"/>
                  </a:solidFill>
                  <a:latin typeface="方正姚体" pitchFamily="2" charset="-122"/>
                  <a:ea typeface="方正姚体" pitchFamily="2" charset="-122"/>
                </a:rPr>
                <a:t>gòng </a:t>
              </a:r>
              <a:r>
                <a:rPr lang="zh-CN" altLang="en-US" sz="2400" b="1">
                  <a:solidFill>
                    <a:srgbClr val="FF0000"/>
                  </a:solidFill>
                  <a:latin typeface="宋体" pitchFamily="2" charset="-122"/>
                </a:rPr>
                <a:t>（口供）</a:t>
              </a:r>
            </a:p>
            <a:p>
              <a:endParaRPr lang="en-US" altLang="zh-CN" sz="2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endParaRPr>
            </a:p>
          </p:txBody>
        </p:sp>
      </p:grp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773113" y="1271588"/>
            <a:ext cx="7429500" cy="700087"/>
          </a:xfrm>
          <a:prstGeom prst="rect">
            <a:avLst/>
          </a:prstGeom>
          <a:solidFill>
            <a:srgbClr val="FFFFFF"/>
          </a:solidFill>
          <a:ln w="3175" cap="rnd">
            <a:noFill/>
            <a:prstDash val="sysDot"/>
            <a:miter lim="800000"/>
          </a:ln>
        </p:spPr>
        <p:txBody>
          <a:bodyPr lIns="91439" tIns="45719" rIns="91439" bIns="45719"/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2200" b="1" dirty="0">
                <a:latin typeface="+mn-ea"/>
                <a:ea typeface="+mn-ea"/>
              </a:rPr>
              <a:t>读一读下面的句子，看看你有什么发现？</a:t>
            </a:r>
            <a:endParaRPr lang="en-US" altLang="zh-CN" sz="2200" b="1" dirty="0"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童孙未解供耕织，也傍桑阴学种瓜。</a:t>
            </a:r>
          </a:p>
          <a:p>
            <a:pPr algn="just">
              <a:lnSpc>
                <a:spcPct val="150000"/>
              </a:lnSpc>
              <a:defRPr/>
            </a:pP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6" name="TextBox 2"/>
          <p:cNvSpPr txBox="1">
            <a:spLocks noChangeArrowheads="1"/>
          </p:cNvSpPr>
          <p:nvPr/>
        </p:nvSpPr>
        <p:spPr bwMode="auto">
          <a:xfrm>
            <a:off x="2782888" y="1979613"/>
            <a:ext cx="555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.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grpSp>
        <p:nvGrpSpPr>
          <p:cNvPr id="3" name="组合 20"/>
          <p:cNvGrpSpPr>
            <a:grpSpLocks/>
          </p:cNvGrpSpPr>
          <p:nvPr/>
        </p:nvGrpSpPr>
        <p:grpSpPr bwMode="auto">
          <a:xfrm>
            <a:off x="773113" y="3933825"/>
            <a:ext cx="7818437" cy="830263"/>
            <a:chOff x="682625" y="4067175"/>
            <a:chExt cx="8084303" cy="832419"/>
          </a:xfrm>
        </p:grpSpPr>
        <p:sp>
          <p:nvSpPr>
            <p:cNvPr id="20488" name="矩形 17"/>
            <p:cNvSpPr>
              <a:spLocks noChangeArrowheads="1"/>
            </p:cNvSpPr>
            <p:nvPr/>
          </p:nvSpPr>
          <p:spPr bwMode="auto">
            <a:xfrm>
              <a:off x="682625" y="4067175"/>
              <a:ext cx="8084303" cy="832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zh-CN" altLang="en-US" sz="2400" b="1" dirty="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读一读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：他提供（</a:t>
              </a:r>
              <a:r>
                <a:rPr lang="en-US" altLang="zh-CN" sz="2400" b="1" dirty="0" err="1">
                  <a:latin typeface="方正姚体" pitchFamily="2" charset="-122"/>
                  <a:ea typeface="方正姚体" pitchFamily="2" charset="-122"/>
                </a:rPr>
                <a:t>gōng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）了虚假口供（</a:t>
              </a:r>
              <a:r>
                <a:rPr lang="en-US" altLang="zh-CN" sz="2400" b="1" dirty="0" err="1">
                  <a:latin typeface="方正姚体" pitchFamily="2" charset="-122"/>
                  <a:ea typeface="方正姚体" pitchFamily="2" charset="-122"/>
                </a:rPr>
                <a:t>gòng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），等待他</a:t>
              </a:r>
              <a:endPara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endParaRPr>
            </a:p>
            <a:p>
              <a:pPr algn="just"/>
              <a:r>
                <a:rPr lang="en-US" altLang="zh-CN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        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的将是法律的制裁。</a:t>
              </a:r>
            </a:p>
          </p:txBody>
        </p:sp>
        <p:sp>
          <p:nvSpPr>
            <p:cNvPr id="20489" name="TextBox 16"/>
            <p:cNvSpPr txBox="1">
              <a:spLocks noChangeArrowheads="1"/>
            </p:cNvSpPr>
            <p:nvPr/>
          </p:nvSpPr>
          <p:spPr bwMode="auto">
            <a:xfrm>
              <a:off x="5575110" y="4121128"/>
              <a:ext cx="557212" cy="585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3200" b="1">
                  <a:solidFill>
                    <a:srgbClr val="FF0000"/>
                  </a:solidFill>
                </a:rPr>
                <a:t>.</a:t>
              </a:r>
              <a:endParaRPr lang="zh-CN" altLang="en-US" sz="3200" b="1">
                <a:solidFill>
                  <a:srgbClr val="FF0000"/>
                </a:solidFill>
              </a:endParaRPr>
            </a:p>
          </p:txBody>
        </p:sp>
      </p:grpSp>
      <p:grpSp>
        <p:nvGrpSpPr>
          <p:cNvPr id="4" name="组合 20"/>
          <p:cNvGrpSpPr/>
          <p:nvPr/>
        </p:nvGrpSpPr>
        <p:grpSpPr>
          <a:xfrm>
            <a:off x="703806" y="740719"/>
            <a:ext cx="1464632" cy="531209"/>
            <a:chOff x="846681" y="1213040"/>
            <a:chExt cx="1464632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2" name="圆角矩形 21"/>
            <p:cNvSpPr/>
            <p:nvPr/>
          </p:nvSpPr>
          <p:spPr>
            <a:xfrm>
              <a:off x="906463" y="1213040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多音字</a:t>
              </a:r>
            </a:p>
          </p:txBody>
        </p:sp>
        <p:sp>
          <p:nvSpPr>
            <p:cNvPr id="23" name="直线连接符 21"/>
            <p:cNvSpPr>
              <a:spLocks noChangeShapeType="1"/>
            </p:cNvSpPr>
            <p:nvPr/>
          </p:nvSpPr>
          <p:spPr bwMode="auto">
            <a:xfrm flipV="1">
              <a:off x="846681" y="1717378"/>
              <a:ext cx="1464632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5" name="组合 23"/>
          <p:cNvGrpSpPr>
            <a:grpSpLocks/>
          </p:cNvGrpSpPr>
          <p:nvPr/>
        </p:nvGrpSpPr>
        <p:grpSpPr bwMode="auto">
          <a:xfrm>
            <a:off x="6469063" y="2573338"/>
            <a:ext cx="1793875" cy="1360487"/>
            <a:chOff x="6788695" y="1080879"/>
            <a:chExt cx="1793385" cy="1360214"/>
          </a:xfrm>
        </p:grpSpPr>
        <p:pic>
          <p:nvPicPr>
            <p:cNvPr id="25" name="Picture 14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8695" y="1080879"/>
              <a:ext cx="1793385" cy="1360214"/>
            </a:xfrm>
            <a:prstGeom prst="rect">
              <a:avLst/>
            </a:prstGeom>
            <a:noFill/>
          </p:spPr>
        </p:pic>
        <p:sp>
          <p:nvSpPr>
            <p:cNvPr id="20493" name="矩形 72"/>
            <p:cNvSpPr>
              <a:spLocks noChangeArrowheads="1"/>
            </p:cNvSpPr>
            <p:nvPr/>
          </p:nvSpPr>
          <p:spPr bwMode="auto">
            <a:xfrm>
              <a:off x="7019122" y="1414395"/>
              <a:ext cx="148826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b="1"/>
                <a:t>注意加点字的读音！</a:t>
              </a:r>
            </a:p>
          </p:txBody>
        </p:sp>
      </p:grpSp>
      <p:grpSp>
        <p:nvGrpSpPr>
          <p:cNvPr id="6" name="组合 26"/>
          <p:cNvGrpSpPr/>
          <p:nvPr/>
        </p:nvGrpSpPr>
        <p:grpSpPr>
          <a:xfrm>
            <a:off x="6434197" y="803726"/>
            <a:ext cx="2654241" cy="1048661"/>
            <a:chOff x="6712495" y="-330511"/>
            <a:chExt cx="2654241" cy="1048661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28" name="Picture 15" descr="C:\Users\Administrator\Desktop\1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2495" y="-330511"/>
              <a:ext cx="2654241" cy="1048661"/>
            </a:xfrm>
            <a:prstGeom prst="rect">
              <a:avLst/>
            </a:prstGeom>
            <a:noFill/>
          </p:spPr>
        </p:pic>
        <p:sp>
          <p:nvSpPr>
            <p:cNvPr id="29" name="矩形 28"/>
            <p:cNvSpPr/>
            <p:nvPr/>
          </p:nvSpPr>
          <p:spPr>
            <a:xfrm>
              <a:off x="7022614" y="-221680"/>
              <a:ext cx="1589063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加点的字是多音字！</a:t>
              </a:r>
            </a:p>
          </p:txBody>
        </p:sp>
      </p:grpSp>
      <p:sp>
        <p:nvSpPr>
          <p:cNvPr id="20495" name="TextBox 16"/>
          <p:cNvSpPr txBox="1">
            <a:spLocks noChangeArrowheads="1"/>
          </p:cNvSpPr>
          <p:nvPr/>
        </p:nvSpPr>
        <p:spPr bwMode="auto">
          <a:xfrm>
            <a:off x="2752725" y="3952875"/>
            <a:ext cx="539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.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矩形 4"/>
          <p:cNvSpPr>
            <a:spLocks noChangeArrowheads="1"/>
          </p:cNvSpPr>
          <p:nvPr/>
        </p:nvSpPr>
        <p:spPr bwMode="auto">
          <a:xfrm>
            <a:off x="1071563" y="1108075"/>
            <a:ext cx="1925637" cy="403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1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耘田</a:t>
            </a:r>
            <a:r>
              <a:rPr lang="en-US" altLang="zh-CN" sz="21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>
              <a:lnSpc>
                <a:spcPct val="200000"/>
              </a:lnSpc>
            </a:pPr>
            <a:r>
              <a:rPr lang="en-US" altLang="zh-CN" sz="21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1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绩麻</a:t>
            </a:r>
            <a:r>
              <a:rPr lang="en-US" altLang="zh-CN" sz="21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>
              <a:lnSpc>
                <a:spcPct val="200000"/>
              </a:lnSpc>
            </a:pPr>
            <a:r>
              <a:rPr lang="en-US" altLang="zh-CN" sz="21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1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解</a:t>
            </a:r>
            <a:r>
              <a:rPr lang="en-US" altLang="zh-CN" sz="21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zh-CN" altLang="en-US" sz="21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1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1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供</a:t>
            </a:r>
            <a:r>
              <a:rPr lang="en-US" altLang="zh-CN" sz="21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>
              <a:lnSpc>
                <a:spcPct val="200000"/>
              </a:lnSpc>
            </a:pPr>
            <a:r>
              <a:rPr lang="en-US" altLang="zh-CN" sz="21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1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傍</a:t>
            </a:r>
            <a:r>
              <a:rPr lang="en-US" altLang="zh-CN" sz="21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>
              <a:lnSpc>
                <a:spcPct val="200000"/>
              </a:lnSpc>
            </a:pPr>
            <a:r>
              <a:rPr lang="en-US" altLang="zh-CN" sz="21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1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阴</a:t>
            </a:r>
            <a:r>
              <a:rPr lang="en-US" altLang="zh-CN" sz="21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2184400" y="1641475"/>
            <a:ext cx="1441450" cy="126523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1911350" y="1581150"/>
            <a:ext cx="1714500" cy="12969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508" name="矩形 5"/>
          <p:cNvSpPr>
            <a:spLocks noChangeArrowheads="1"/>
          </p:cNvSpPr>
          <p:nvPr/>
        </p:nvSpPr>
        <p:spPr bwMode="auto">
          <a:xfrm>
            <a:off x="4513263" y="806450"/>
            <a:ext cx="5227637" cy="4857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3500"/>
              </a:lnSpc>
            </a:pPr>
            <a:endParaRPr lang="zh-CN" altLang="en-US" sz="26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1509" name="矩形 5"/>
          <p:cNvSpPr>
            <a:spLocks noChangeArrowheads="1"/>
          </p:cNvSpPr>
          <p:nvPr/>
        </p:nvSpPr>
        <p:spPr bwMode="auto">
          <a:xfrm>
            <a:off x="3638550" y="3232150"/>
            <a:ext cx="4902200" cy="4730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100" b="1">
                <a:latin typeface="黑体" pitchFamily="49" charset="-122"/>
                <a:ea typeface="黑体" pitchFamily="49" charset="-122"/>
              </a:rPr>
              <a:t>把麻绳搓成线。</a:t>
            </a:r>
          </a:p>
        </p:txBody>
      </p:sp>
      <p:sp>
        <p:nvSpPr>
          <p:cNvPr id="21510" name="矩形 5"/>
          <p:cNvSpPr>
            <a:spLocks noChangeArrowheads="1"/>
          </p:cNvSpPr>
          <p:nvPr/>
        </p:nvSpPr>
        <p:spPr bwMode="auto">
          <a:xfrm>
            <a:off x="3560763" y="1971675"/>
            <a:ext cx="5218112" cy="4714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100" b="1">
                <a:latin typeface="黑体" pitchFamily="49" charset="-122"/>
                <a:ea typeface="黑体" pitchFamily="49" charset="-122"/>
              </a:rPr>
              <a:t>从事，参加。</a:t>
            </a:r>
          </a:p>
        </p:txBody>
      </p:sp>
      <p:sp>
        <p:nvSpPr>
          <p:cNvPr id="21511" name="矩形 5"/>
          <p:cNvSpPr>
            <a:spLocks noChangeArrowheads="1"/>
          </p:cNvSpPr>
          <p:nvPr/>
        </p:nvSpPr>
        <p:spPr bwMode="auto">
          <a:xfrm>
            <a:off x="3597275" y="2671763"/>
            <a:ext cx="5218113" cy="41433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100" b="1">
                <a:latin typeface="黑体" pitchFamily="49" charset="-122"/>
                <a:ea typeface="黑体" pitchFamily="49" charset="-122"/>
              </a:rPr>
              <a:t>在田间除草。</a:t>
            </a:r>
            <a:endParaRPr lang="en-US" altLang="zh-CN" sz="21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1512" name="矩形 5"/>
          <p:cNvSpPr>
            <a:spLocks noChangeArrowheads="1"/>
          </p:cNvSpPr>
          <p:nvPr/>
        </p:nvSpPr>
        <p:spPr bwMode="auto">
          <a:xfrm>
            <a:off x="3549650" y="1409700"/>
            <a:ext cx="5413375" cy="41433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100" b="1">
                <a:latin typeface="黑体" pitchFamily="49" charset="-122"/>
                <a:ea typeface="黑体" pitchFamily="49" charset="-122"/>
              </a:rPr>
              <a:t>理解，懂得。</a:t>
            </a:r>
          </a:p>
        </p:txBody>
      </p:sp>
      <p:cxnSp>
        <p:nvCxnSpPr>
          <p:cNvPr id="25" name="直接连接符 24"/>
          <p:cNvCxnSpPr>
            <a:endCxn id="21509" idx="1"/>
          </p:cNvCxnSpPr>
          <p:nvPr/>
        </p:nvCxnSpPr>
        <p:spPr>
          <a:xfrm>
            <a:off x="2184400" y="2274888"/>
            <a:ext cx="1454150" cy="11938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514" name="矩形 29"/>
          <p:cNvSpPr>
            <a:spLocks noChangeArrowheads="1"/>
          </p:cNvSpPr>
          <p:nvPr/>
        </p:nvSpPr>
        <p:spPr bwMode="auto">
          <a:xfrm>
            <a:off x="3660775" y="3871913"/>
            <a:ext cx="528320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100" b="1">
                <a:latin typeface="黑体" pitchFamily="49" charset="-122"/>
                <a:ea typeface="黑体" pitchFamily="49" charset="-122"/>
              </a:rPr>
              <a:t>树荫。</a:t>
            </a:r>
          </a:p>
        </p:txBody>
      </p:sp>
      <p:cxnSp>
        <p:nvCxnSpPr>
          <p:cNvPr id="36" name="直接连接符 35"/>
          <p:cNvCxnSpPr>
            <a:endCxn id="21509" idx="1"/>
          </p:cNvCxnSpPr>
          <p:nvPr/>
        </p:nvCxnSpPr>
        <p:spPr>
          <a:xfrm flipV="1">
            <a:off x="2033588" y="2297113"/>
            <a:ext cx="1592262" cy="116046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直接连接符 39"/>
          <p:cNvCxnSpPr>
            <a:endCxn id="21521" idx="1"/>
          </p:cNvCxnSpPr>
          <p:nvPr/>
        </p:nvCxnSpPr>
        <p:spPr>
          <a:xfrm>
            <a:off x="1911350" y="4105275"/>
            <a:ext cx="1762125" cy="5588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" name="组合 20"/>
          <p:cNvGrpSpPr/>
          <p:nvPr/>
        </p:nvGrpSpPr>
        <p:grpSpPr>
          <a:xfrm>
            <a:off x="918883" y="713848"/>
            <a:ext cx="1772205" cy="531209"/>
            <a:chOff x="854820" y="1213040"/>
            <a:chExt cx="1772205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2" name="圆角矩形 21"/>
            <p:cNvSpPr/>
            <p:nvPr/>
          </p:nvSpPr>
          <p:spPr>
            <a:xfrm>
              <a:off x="906463" y="1213040"/>
              <a:ext cx="1667986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理解词语</a:t>
              </a:r>
            </a:p>
          </p:txBody>
        </p:sp>
        <p:sp>
          <p:nvSpPr>
            <p:cNvPr id="23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/>
            </a:p>
          </p:txBody>
        </p:sp>
      </p:grpSp>
      <p:grpSp>
        <p:nvGrpSpPr>
          <p:cNvPr id="3" name="组合 25"/>
          <p:cNvGrpSpPr>
            <a:grpSpLocks/>
          </p:cNvGrpSpPr>
          <p:nvPr/>
        </p:nvGrpSpPr>
        <p:grpSpPr bwMode="auto">
          <a:xfrm>
            <a:off x="3321050" y="736600"/>
            <a:ext cx="3990975" cy="568325"/>
            <a:chOff x="3124895" y="802159"/>
            <a:chExt cx="3989649" cy="682287"/>
          </a:xfrm>
        </p:grpSpPr>
        <p:pic>
          <p:nvPicPr>
            <p:cNvPr id="21519" name="Picture 16" descr="C:\Users\Administrator\Desktop\对话框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4895" y="802159"/>
              <a:ext cx="3885506" cy="682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20" name="矩形 12"/>
            <p:cNvSpPr>
              <a:spLocks noChangeArrowheads="1"/>
            </p:cNvSpPr>
            <p:nvPr/>
          </p:nvSpPr>
          <p:spPr bwMode="auto">
            <a:xfrm>
              <a:off x="3236559" y="854479"/>
              <a:ext cx="387798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试着把词语和意思连起来！</a:t>
              </a:r>
            </a:p>
          </p:txBody>
        </p:sp>
      </p:grpSp>
      <p:sp>
        <p:nvSpPr>
          <p:cNvPr id="21521" name="矩形 29"/>
          <p:cNvSpPr>
            <a:spLocks noChangeArrowheads="1"/>
          </p:cNvSpPr>
          <p:nvPr/>
        </p:nvSpPr>
        <p:spPr bwMode="auto">
          <a:xfrm>
            <a:off x="3673475" y="4457700"/>
            <a:ext cx="528320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100" b="1">
                <a:latin typeface="黑体" pitchFamily="49" charset="-122"/>
                <a:ea typeface="黑体" pitchFamily="49" charset="-122"/>
              </a:rPr>
              <a:t>靠近。</a:t>
            </a:r>
          </a:p>
        </p:txBody>
      </p:sp>
      <p:cxnSp>
        <p:nvCxnSpPr>
          <p:cNvPr id="30" name="直接连接符 29"/>
          <p:cNvCxnSpPr>
            <a:endCxn id="21521" idx="1"/>
          </p:cNvCxnSpPr>
          <p:nvPr/>
        </p:nvCxnSpPr>
        <p:spPr>
          <a:xfrm flipV="1">
            <a:off x="1863725" y="4140200"/>
            <a:ext cx="1762125" cy="6445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组合 26"/>
          <p:cNvGrpSpPr>
            <a:grpSpLocks/>
          </p:cNvGrpSpPr>
          <p:nvPr/>
        </p:nvGrpSpPr>
        <p:grpSpPr bwMode="auto">
          <a:xfrm>
            <a:off x="579438" y="771525"/>
            <a:ext cx="1331912" cy="530225"/>
            <a:chOff x="579880" y="770997"/>
            <a:chExt cx="1331484" cy="531209"/>
          </a:xfrm>
        </p:grpSpPr>
        <p:sp>
          <p:nvSpPr>
            <p:cNvPr id="3" name="圆角矩形 2"/>
            <p:cNvSpPr/>
            <p:nvPr/>
          </p:nvSpPr>
          <p:spPr>
            <a:xfrm>
              <a:off x="590550" y="770997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我会写</a:t>
              </a:r>
            </a:p>
          </p:txBody>
        </p:sp>
        <p:sp>
          <p:nvSpPr>
            <p:cNvPr id="4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b="1"/>
            </a:p>
          </p:txBody>
        </p:sp>
      </p:grpSp>
      <p:graphicFrame>
        <p:nvGraphicFramePr>
          <p:cNvPr id="9" name="Group 47"/>
          <p:cNvGraphicFramePr>
            <a:graphicFrameLocks noGrp="1"/>
          </p:cNvGraphicFramePr>
          <p:nvPr/>
        </p:nvGraphicFramePr>
        <p:xfrm>
          <a:off x="2303463" y="2079625"/>
          <a:ext cx="900112" cy="900113"/>
        </p:xfrm>
        <a:graphic>
          <a:graphicData uri="http://schemas.openxmlformats.org/drawingml/2006/table">
            <a:tbl>
              <a:tblPr/>
              <a:tblGrid>
                <a:gridCol w="446230"/>
                <a:gridCol w="453882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217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Group 47"/>
          <p:cNvGraphicFramePr>
            <a:graphicFrameLocks noGrp="1"/>
          </p:cNvGraphicFramePr>
          <p:nvPr/>
        </p:nvGraphicFramePr>
        <p:xfrm>
          <a:off x="4194175" y="2079625"/>
          <a:ext cx="900113" cy="900113"/>
        </p:xfrm>
        <a:graphic>
          <a:graphicData uri="http://schemas.openxmlformats.org/drawingml/2006/table">
            <a:tbl>
              <a:tblPr/>
              <a:tblGrid>
                <a:gridCol w="446230"/>
                <a:gridCol w="453883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217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7" name="矩形 26">
            <a:hlinkClick r:id="rId3" action="ppaction://hlinksldjump"/>
          </p:cNvPr>
          <p:cNvSpPr/>
          <p:nvPr/>
        </p:nvSpPr>
        <p:spPr>
          <a:xfrm>
            <a:off x="2313676" y="2079068"/>
            <a:ext cx="880369" cy="923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昼</a:t>
            </a:r>
          </a:p>
        </p:txBody>
      </p:sp>
      <p:sp>
        <p:nvSpPr>
          <p:cNvPr id="28" name="矩形 27">
            <a:hlinkClick r:id="rId4" action="ppaction://hlinksldjump"/>
          </p:cNvPr>
          <p:cNvSpPr/>
          <p:nvPr/>
        </p:nvSpPr>
        <p:spPr>
          <a:xfrm>
            <a:off x="4203482" y="2079068"/>
            <a:ext cx="880369" cy="923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耘</a:t>
            </a:r>
          </a:p>
        </p:txBody>
      </p:sp>
      <p:graphicFrame>
        <p:nvGraphicFramePr>
          <p:cNvPr id="14" name="Group 47"/>
          <p:cNvGraphicFramePr>
            <a:graphicFrameLocks noGrp="1"/>
          </p:cNvGraphicFramePr>
          <p:nvPr/>
        </p:nvGraphicFramePr>
        <p:xfrm>
          <a:off x="6111875" y="2092325"/>
          <a:ext cx="900113" cy="900113"/>
        </p:xfrm>
        <a:graphic>
          <a:graphicData uri="http://schemas.openxmlformats.org/drawingml/2006/table">
            <a:tbl>
              <a:tblPr/>
              <a:tblGrid>
                <a:gridCol w="446230"/>
                <a:gridCol w="453883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217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矩形 15">
            <a:hlinkClick r:id="rId5" action="ppaction://hlinksldjump"/>
          </p:cNvPr>
          <p:cNvSpPr/>
          <p:nvPr/>
        </p:nvSpPr>
        <p:spPr>
          <a:xfrm>
            <a:off x="6122361" y="2101727"/>
            <a:ext cx="880369" cy="923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5478463" y="1339850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24" name="Freeform 36"/>
          <p:cNvSpPr>
            <a:spLocks noChangeArrowheads="1"/>
          </p:cNvSpPr>
          <p:nvPr/>
        </p:nvSpPr>
        <p:spPr bwMode="auto">
          <a:xfrm>
            <a:off x="6435725" y="1674813"/>
            <a:ext cx="733425" cy="363537"/>
          </a:xfrm>
          <a:custGeom>
            <a:avLst/>
            <a:gdLst>
              <a:gd name="T0" fmla="*/ 0 w 1154"/>
              <a:gd name="T1" fmla="*/ 195 h 573"/>
              <a:gd name="T2" fmla="*/ 239 w 1154"/>
              <a:gd name="T3" fmla="*/ 173 h 573"/>
              <a:gd name="T4" fmla="*/ 435 w 1154"/>
              <a:gd name="T5" fmla="*/ 140 h 573"/>
              <a:gd name="T6" fmla="*/ 566 w 1154"/>
              <a:gd name="T7" fmla="*/ 108 h 573"/>
              <a:gd name="T8" fmla="*/ 675 w 1154"/>
              <a:gd name="T9" fmla="*/ 76 h 573"/>
              <a:gd name="T10" fmla="*/ 762 w 1154"/>
              <a:gd name="T11" fmla="*/ 54 h 573"/>
              <a:gd name="T12" fmla="*/ 805 w 1154"/>
              <a:gd name="T13" fmla="*/ 32 h 573"/>
              <a:gd name="T14" fmla="*/ 849 w 1154"/>
              <a:gd name="T15" fmla="*/ 11 h 573"/>
              <a:gd name="T16" fmla="*/ 892 w 1154"/>
              <a:gd name="T17" fmla="*/ 0 h 573"/>
              <a:gd name="T18" fmla="*/ 936 w 1154"/>
              <a:gd name="T19" fmla="*/ 11 h 573"/>
              <a:gd name="T20" fmla="*/ 1012 w 1154"/>
              <a:gd name="T21" fmla="*/ 43 h 573"/>
              <a:gd name="T22" fmla="*/ 1078 w 1154"/>
              <a:gd name="T23" fmla="*/ 76 h 573"/>
              <a:gd name="T24" fmla="*/ 1110 w 1154"/>
              <a:gd name="T25" fmla="*/ 108 h 573"/>
              <a:gd name="T26" fmla="*/ 1132 w 1154"/>
              <a:gd name="T27" fmla="*/ 130 h 573"/>
              <a:gd name="T28" fmla="*/ 1154 w 1154"/>
              <a:gd name="T29" fmla="*/ 140 h 573"/>
              <a:gd name="T30" fmla="*/ 1143 w 1154"/>
              <a:gd name="T31" fmla="*/ 162 h 573"/>
              <a:gd name="T32" fmla="*/ 1110 w 1154"/>
              <a:gd name="T33" fmla="*/ 184 h 573"/>
              <a:gd name="T34" fmla="*/ 1078 w 1154"/>
              <a:gd name="T35" fmla="*/ 195 h 573"/>
              <a:gd name="T36" fmla="*/ 1056 w 1154"/>
              <a:gd name="T37" fmla="*/ 216 h 573"/>
              <a:gd name="T38" fmla="*/ 1034 w 1154"/>
              <a:gd name="T39" fmla="*/ 249 h 573"/>
              <a:gd name="T40" fmla="*/ 1012 w 1154"/>
              <a:gd name="T41" fmla="*/ 281 h 573"/>
              <a:gd name="T42" fmla="*/ 990 w 1154"/>
              <a:gd name="T43" fmla="*/ 324 h 573"/>
              <a:gd name="T44" fmla="*/ 958 w 1154"/>
              <a:gd name="T45" fmla="*/ 389 h 573"/>
              <a:gd name="T46" fmla="*/ 925 w 1154"/>
              <a:gd name="T47" fmla="*/ 454 h 573"/>
              <a:gd name="T48" fmla="*/ 892 w 1154"/>
              <a:gd name="T49" fmla="*/ 530 h 573"/>
              <a:gd name="T50" fmla="*/ 762 w 1154"/>
              <a:gd name="T51" fmla="*/ 573 h 573"/>
              <a:gd name="T52" fmla="*/ 773 w 1154"/>
              <a:gd name="T53" fmla="*/ 497 h 573"/>
              <a:gd name="T54" fmla="*/ 795 w 1154"/>
              <a:gd name="T55" fmla="*/ 422 h 573"/>
              <a:gd name="T56" fmla="*/ 805 w 1154"/>
              <a:gd name="T57" fmla="*/ 357 h 573"/>
              <a:gd name="T58" fmla="*/ 816 w 1154"/>
              <a:gd name="T59" fmla="*/ 303 h 573"/>
              <a:gd name="T60" fmla="*/ 816 w 1154"/>
              <a:gd name="T61" fmla="*/ 259 h 573"/>
              <a:gd name="T62" fmla="*/ 827 w 1154"/>
              <a:gd name="T63" fmla="*/ 227 h 573"/>
              <a:gd name="T64" fmla="*/ 827 w 1154"/>
              <a:gd name="T65" fmla="*/ 205 h 573"/>
              <a:gd name="T66" fmla="*/ 816 w 1154"/>
              <a:gd name="T67" fmla="*/ 195 h 573"/>
              <a:gd name="T68" fmla="*/ 784 w 1154"/>
              <a:gd name="T69" fmla="*/ 184 h 573"/>
              <a:gd name="T70" fmla="*/ 718 w 1154"/>
              <a:gd name="T71" fmla="*/ 195 h 573"/>
              <a:gd name="T72" fmla="*/ 609 w 1154"/>
              <a:gd name="T73" fmla="*/ 205 h 573"/>
              <a:gd name="T74" fmla="*/ 468 w 1154"/>
              <a:gd name="T75" fmla="*/ 227 h 573"/>
              <a:gd name="T76" fmla="*/ 316 w 1154"/>
              <a:gd name="T77" fmla="*/ 259 h 573"/>
              <a:gd name="T78" fmla="*/ 196 w 1154"/>
              <a:gd name="T79" fmla="*/ 281 h 573"/>
              <a:gd name="T80" fmla="*/ 87 w 1154"/>
              <a:gd name="T81" fmla="*/ 281 h 573"/>
              <a:gd name="T82" fmla="*/ 0 w 1154"/>
              <a:gd name="T83" fmla="*/ 281 h 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54" h="573">
                <a:moveTo>
                  <a:pt x="0" y="281"/>
                </a:moveTo>
                <a:lnTo>
                  <a:pt x="0" y="195"/>
                </a:lnTo>
                <a:lnTo>
                  <a:pt x="120" y="184"/>
                </a:lnTo>
                <a:lnTo>
                  <a:pt x="239" y="173"/>
                </a:lnTo>
                <a:lnTo>
                  <a:pt x="370" y="151"/>
                </a:lnTo>
                <a:lnTo>
                  <a:pt x="435" y="140"/>
                </a:lnTo>
                <a:lnTo>
                  <a:pt x="501" y="130"/>
                </a:lnTo>
                <a:lnTo>
                  <a:pt x="566" y="108"/>
                </a:lnTo>
                <a:lnTo>
                  <a:pt x="631" y="97"/>
                </a:lnTo>
                <a:lnTo>
                  <a:pt x="675" y="76"/>
                </a:lnTo>
                <a:lnTo>
                  <a:pt x="718" y="65"/>
                </a:lnTo>
                <a:lnTo>
                  <a:pt x="762" y="54"/>
                </a:lnTo>
                <a:lnTo>
                  <a:pt x="784" y="43"/>
                </a:lnTo>
                <a:lnTo>
                  <a:pt x="805" y="32"/>
                </a:lnTo>
                <a:lnTo>
                  <a:pt x="827" y="21"/>
                </a:lnTo>
                <a:lnTo>
                  <a:pt x="849" y="11"/>
                </a:lnTo>
                <a:lnTo>
                  <a:pt x="871" y="0"/>
                </a:lnTo>
                <a:lnTo>
                  <a:pt x="892" y="0"/>
                </a:lnTo>
                <a:lnTo>
                  <a:pt x="914" y="0"/>
                </a:lnTo>
                <a:lnTo>
                  <a:pt x="936" y="11"/>
                </a:lnTo>
                <a:lnTo>
                  <a:pt x="969" y="21"/>
                </a:lnTo>
                <a:lnTo>
                  <a:pt x="1012" y="43"/>
                </a:lnTo>
                <a:lnTo>
                  <a:pt x="1056" y="65"/>
                </a:lnTo>
                <a:lnTo>
                  <a:pt x="1078" y="76"/>
                </a:lnTo>
                <a:lnTo>
                  <a:pt x="1099" y="97"/>
                </a:lnTo>
                <a:lnTo>
                  <a:pt x="1110" y="108"/>
                </a:lnTo>
                <a:lnTo>
                  <a:pt x="1121" y="119"/>
                </a:lnTo>
                <a:lnTo>
                  <a:pt x="1132" y="130"/>
                </a:lnTo>
                <a:lnTo>
                  <a:pt x="1143" y="130"/>
                </a:lnTo>
                <a:lnTo>
                  <a:pt x="1154" y="140"/>
                </a:lnTo>
                <a:lnTo>
                  <a:pt x="1154" y="151"/>
                </a:lnTo>
                <a:lnTo>
                  <a:pt x="1143" y="162"/>
                </a:lnTo>
                <a:lnTo>
                  <a:pt x="1132" y="173"/>
                </a:lnTo>
                <a:lnTo>
                  <a:pt x="1110" y="184"/>
                </a:lnTo>
                <a:lnTo>
                  <a:pt x="1088" y="195"/>
                </a:lnTo>
                <a:lnTo>
                  <a:pt x="1078" y="195"/>
                </a:lnTo>
                <a:lnTo>
                  <a:pt x="1067" y="205"/>
                </a:lnTo>
                <a:lnTo>
                  <a:pt x="1056" y="216"/>
                </a:lnTo>
                <a:lnTo>
                  <a:pt x="1045" y="227"/>
                </a:lnTo>
                <a:lnTo>
                  <a:pt x="1034" y="249"/>
                </a:lnTo>
                <a:lnTo>
                  <a:pt x="1023" y="259"/>
                </a:lnTo>
                <a:lnTo>
                  <a:pt x="1012" y="281"/>
                </a:lnTo>
                <a:lnTo>
                  <a:pt x="1001" y="303"/>
                </a:lnTo>
                <a:lnTo>
                  <a:pt x="990" y="324"/>
                </a:lnTo>
                <a:lnTo>
                  <a:pt x="969" y="357"/>
                </a:lnTo>
                <a:lnTo>
                  <a:pt x="958" y="389"/>
                </a:lnTo>
                <a:lnTo>
                  <a:pt x="947" y="422"/>
                </a:lnTo>
                <a:lnTo>
                  <a:pt x="925" y="454"/>
                </a:lnTo>
                <a:lnTo>
                  <a:pt x="914" y="497"/>
                </a:lnTo>
                <a:lnTo>
                  <a:pt x="892" y="530"/>
                </a:lnTo>
                <a:lnTo>
                  <a:pt x="882" y="573"/>
                </a:lnTo>
                <a:lnTo>
                  <a:pt x="762" y="573"/>
                </a:lnTo>
                <a:lnTo>
                  <a:pt x="762" y="530"/>
                </a:lnTo>
                <a:lnTo>
                  <a:pt x="773" y="497"/>
                </a:lnTo>
                <a:lnTo>
                  <a:pt x="784" y="454"/>
                </a:lnTo>
                <a:lnTo>
                  <a:pt x="795" y="422"/>
                </a:lnTo>
                <a:lnTo>
                  <a:pt x="795" y="389"/>
                </a:lnTo>
                <a:lnTo>
                  <a:pt x="805" y="357"/>
                </a:lnTo>
                <a:lnTo>
                  <a:pt x="805" y="324"/>
                </a:lnTo>
                <a:lnTo>
                  <a:pt x="816" y="303"/>
                </a:lnTo>
                <a:lnTo>
                  <a:pt x="816" y="281"/>
                </a:lnTo>
                <a:lnTo>
                  <a:pt x="816" y="259"/>
                </a:lnTo>
                <a:lnTo>
                  <a:pt x="827" y="238"/>
                </a:lnTo>
                <a:lnTo>
                  <a:pt x="827" y="227"/>
                </a:lnTo>
                <a:lnTo>
                  <a:pt x="827" y="216"/>
                </a:lnTo>
                <a:lnTo>
                  <a:pt x="827" y="205"/>
                </a:lnTo>
                <a:lnTo>
                  <a:pt x="827" y="195"/>
                </a:lnTo>
                <a:lnTo>
                  <a:pt x="816" y="195"/>
                </a:lnTo>
                <a:lnTo>
                  <a:pt x="805" y="195"/>
                </a:lnTo>
                <a:lnTo>
                  <a:pt x="784" y="184"/>
                </a:lnTo>
                <a:lnTo>
                  <a:pt x="762" y="195"/>
                </a:lnTo>
                <a:lnTo>
                  <a:pt x="718" y="195"/>
                </a:lnTo>
                <a:lnTo>
                  <a:pt x="664" y="195"/>
                </a:lnTo>
                <a:lnTo>
                  <a:pt x="609" y="205"/>
                </a:lnTo>
                <a:lnTo>
                  <a:pt x="544" y="216"/>
                </a:lnTo>
                <a:lnTo>
                  <a:pt x="468" y="227"/>
                </a:lnTo>
                <a:lnTo>
                  <a:pt x="392" y="238"/>
                </a:lnTo>
                <a:lnTo>
                  <a:pt x="316" y="259"/>
                </a:lnTo>
                <a:lnTo>
                  <a:pt x="250" y="270"/>
                </a:lnTo>
                <a:lnTo>
                  <a:pt x="196" y="281"/>
                </a:lnTo>
                <a:lnTo>
                  <a:pt x="131" y="281"/>
                </a:lnTo>
                <a:lnTo>
                  <a:pt x="87" y="281"/>
                </a:lnTo>
                <a:lnTo>
                  <a:pt x="43" y="281"/>
                </a:lnTo>
                <a:lnTo>
                  <a:pt x="0" y="28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25" name="Freeform 37"/>
          <p:cNvSpPr>
            <a:spLocks noChangeArrowheads="1"/>
          </p:cNvSpPr>
          <p:nvPr/>
        </p:nvSpPr>
        <p:spPr bwMode="auto">
          <a:xfrm>
            <a:off x="6456363" y="1976438"/>
            <a:ext cx="615950" cy="158750"/>
          </a:xfrm>
          <a:custGeom>
            <a:avLst/>
            <a:gdLst>
              <a:gd name="T0" fmla="*/ 968 w 968"/>
              <a:gd name="T1" fmla="*/ 75 h 249"/>
              <a:gd name="T2" fmla="*/ 957 w 968"/>
              <a:gd name="T3" fmla="*/ 86 h 249"/>
              <a:gd name="T4" fmla="*/ 947 w 968"/>
              <a:gd name="T5" fmla="*/ 97 h 249"/>
              <a:gd name="T6" fmla="*/ 936 w 968"/>
              <a:gd name="T7" fmla="*/ 97 h 249"/>
              <a:gd name="T8" fmla="*/ 914 w 968"/>
              <a:gd name="T9" fmla="*/ 108 h 249"/>
              <a:gd name="T10" fmla="*/ 881 w 968"/>
              <a:gd name="T11" fmla="*/ 119 h 249"/>
              <a:gd name="T12" fmla="*/ 859 w 968"/>
              <a:gd name="T13" fmla="*/ 119 h 249"/>
              <a:gd name="T14" fmla="*/ 827 w 968"/>
              <a:gd name="T15" fmla="*/ 130 h 249"/>
              <a:gd name="T16" fmla="*/ 805 w 968"/>
              <a:gd name="T17" fmla="*/ 130 h 249"/>
              <a:gd name="T18" fmla="*/ 772 w 968"/>
              <a:gd name="T19" fmla="*/ 130 h 249"/>
              <a:gd name="T20" fmla="*/ 751 w 968"/>
              <a:gd name="T21" fmla="*/ 140 h 249"/>
              <a:gd name="T22" fmla="*/ 718 w 968"/>
              <a:gd name="T23" fmla="*/ 140 h 249"/>
              <a:gd name="T24" fmla="*/ 674 w 968"/>
              <a:gd name="T25" fmla="*/ 151 h 249"/>
              <a:gd name="T26" fmla="*/ 642 w 968"/>
              <a:gd name="T27" fmla="*/ 162 h 249"/>
              <a:gd name="T28" fmla="*/ 587 w 968"/>
              <a:gd name="T29" fmla="*/ 162 h 249"/>
              <a:gd name="T30" fmla="*/ 544 w 968"/>
              <a:gd name="T31" fmla="*/ 173 h 249"/>
              <a:gd name="T32" fmla="*/ 489 w 968"/>
              <a:gd name="T33" fmla="*/ 184 h 249"/>
              <a:gd name="T34" fmla="*/ 435 w 968"/>
              <a:gd name="T35" fmla="*/ 194 h 249"/>
              <a:gd name="T36" fmla="*/ 370 w 968"/>
              <a:gd name="T37" fmla="*/ 194 h 249"/>
              <a:gd name="T38" fmla="*/ 304 w 968"/>
              <a:gd name="T39" fmla="*/ 205 h 249"/>
              <a:gd name="T40" fmla="*/ 239 w 968"/>
              <a:gd name="T41" fmla="*/ 216 h 249"/>
              <a:gd name="T42" fmla="*/ 163 w 968"/>
              <a:gd name="T43" fmla="*/ 227 h 249"/>
              <a:gd name="T44" fmla="*/ 87 w 968"/>
              <a:gd name="T45" fmla="*/ 238 h 249"/>
              <a:gd name="T46" fmla="*/ 0 w 968"/>
              <a:gd name="T47" fmla="*/ 249 h 249"/>
              <a:gd name="T48" fmla="*/ 0 w 968"/>
              <a:gd name="T49" fmla="*/ 151 h 249"/>
              <a:gd name="T50" fmla="*/ 32 w 968"/>
              <a:gd name="T51" fmla="*/ 151 h 249"/>
              <a:gd name="T52" fmla="*/ 76 w 968"/>
              <a:gd name="T53" fmla="*/ 140 h 249"/>
              <a:gd name="T54" fmla="*/ 119 w 968"/>
              <a:gd name="T55" fmla="*/ 140 h 249"/>
              <a:gd name="T56" fmla="*/ 185 w 968"/>
              <a:gd name="T57" fmla="*/ 130 h 249"/>
              <a:gd name="T58" fmla="*/ 239 w 968"/>
              <a:gd name="T59" fmla="*/ 119 h 249"/>
              <a:gd name="T60" fmla="*/ 315 w 968"/>
              <a:gd name="T61" fmla="*/ 108 h 249"/>
              <a:gd name="T62" fmla="*/ 391 w 968"/>
              <a:gd name="T63" fmla="*/ 86 h 249"/>
              <a:gd name="T64" fmla="*/ 479 w 968"/>
              <a:gd name="T65" fmla="*/ 65 h 249"/>
              <a:gd name="T66" fmla="*/ 522 w 968"/>
              <a:gd name="T67" fmla="*/ 65 h 249"/>
              <a:gd name="T68" fmla="*/ 566 w 968"/>
              <a:gd name="T69" fmla="*/ 54 h 249"/>
              <a:gd name="T70" fmla="*/ 609 w 968"/>
              <a:gd name="T71" fmla="*/ 43 h 249"/>
              <a:gd name="T72" fmla="*/ 642 w 968"/>
              <a:gd name="T73" fmla="*/ 43 h 249"/>
              <a:gd name="T74" fmla="*/ 674 w 968"/>
              <a:gd name="T75" fmla="*/ 32 h 249"/>
              <a:gd name="T76" fmla="*/ 707 w 968"/>
              <a:gd name="T77" fmla="*/ 21 h 249"/>
              <a:gd name="T78" fmla="*/ 740 w 968"/>
              <a:gd name="T79" fmla="*/ 21 h 249"/>
              <a:gd name="T80" fmla="*/ 762 w 968"/>
              <a:gd name="T81" fmla="*/ 21 h 249"/>
              <a:gd name="T82" fmla="*/ 783 w 968"/>
              <a:gd name="T83" fmla="*/ 11 h 249"/>
              <a:gd name="T84" fmla="*/ 805 w 968"/>
              <a:gd name="T85" fmla="*/ 11 h 249"/>
              <a:gd name="T86" fmla="*/ 816 w 968"/>
              <a:gd name="T87" fmla="*/ 11 h 249"/>
              <a:gd name="T88" fmla="*/ 838 w 968"/>
              <a:gd name="T89" fmla="*/ 0 h 249"/>
              <a:gd name="T90" fmla="*/ 849 w 968"/>
              <a:gd name="T91" fmla="*/ 0 h 249"/>
              <a:gd name="T92" fmla="*/ 859 w 968"/>
              <a:gd name="T93" fmla="*/ 0 h 249"/>
              <a:gd name="T94" fmla="*/ 870 w 968"/>
              <a:gd name="T95" fmla="*/ 0 h 249"/>
              <a:gd name="T96" fmla="*/ 881 w 968"/>
              <a:gd name="T97" fmla="*/ 11 h 249"/>
              <a:gd name="T98" fmla="*/ 903 w 968"/>
              <a:gd name="T99" fmla="*/ 11 h 249"/>
              <a:gd name="T100" fmla="*/ 925 w 968"/>
              <a:gd name="T101" fmla="*/ 21 h 249"/>
              <a:gd name="T102" fmla="*/ 947 w 968"/>
              <a:gd name="T103" fmla="*/ 32 h 249"/>
              <a:gd name="T104" fmla="*/ 957 w 968"/>
              <a:gd name="T105" fmla="*/ 43 h 249"/>
              <a:gd name="T106" fmla="*/ 957 w 968"/>
              <a:gd name="T107" fmla="*/ 65 h 249"/>
              <a:gd name="T108" fmla="*/ 968 w 968"/>
              <a:gd name="T109" fmla="*/ 75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68" h="249">
                <a:moveTo>
                  <a:pt x="968" y="75"/>
                </a:moveTo>
                <a:lnTo>
                  <a:pt x="957" y="86"/>
                </a:lnTo>
                <a:lnTo>
                  <a:pt x="947" y="97"/>
                </a:lnTo>
                <a:lnTo>
                  <a:pt x="936" y="97"/>
                </a:lnTo>
                <a:lnTo>
                  <a:pt x="914" y="108"/>
                </a:lnTo>
                <a:lnTo>
                  <a:pt x="881" y="119"/>
                </a:lnTo>
                <a:lnTo>
                  <a:pt x="859" y="119"/>
                </a:lnTo>
                <a:lnTo>
                  <a:pt x="827" y="130"/>
                </a:lnTo>
                <a:lnTo>
                  <a:pt x="805" y="130"/>
                </a:lnTo>
                <a:lnTo>
                  <a:pt x="772" y="130"/>
                </a:lnTo>
                <a:lnTo>
                  <a:pt x="751" y="140"/>
                </a:lnTo>
                <a:lnTo>
                  <a:pt x="718" y="140"/>
                </a:lnTo>
                <a:lnTo>
                  <a:pt x="674" y="151"/>
                </a:lnTo>
                <a:lnTo>
                  <a:pt x="642" y="162"/>
                </a:lnTo>
                <a:lnTo>
                  <a:pt x="587" y="162"/>
                </a:lnTo>
                <a:lnTo>
                  <a:pt x="544" y="173"/>
                </a:lnTo>
                <a:lnTo>
                  <a:pt x="489" y="184"/>
                </a:lnTo>
                <a:lnTo>
                  <a:pt x="435" y="194"/>
                </a:lnTo>
                <a:lnTo>
                  <a:pt x="370" y="194"/>
                </a:lnTo>
                <a:lnTo>
                  <a:pt x="304" y="205"/>
                </a:lnTo>
                <a:lnTo>
                  <a:pt x="239" y="216"/>
                </a:lnTo>
                <a:lnTo>
                  <a:pt x="163" y="227"/>
                </a:lnTo>
                <a:lnTo>
                  <a:pt x="87" y="238"/>
                </a:lnTo>
                <a:lnTo>
                  <a:pt x="0" y="249"/>
                </a:lnTo>
                <a:lnTo>
                  <a:pt x="0" y="151"/>
                </a:lnTo>
                <a:lnTo>
                  <a:pt x="32" y="151"/>
                </a:lnTo>
                <a:lnTo>
                  <a:pt x="76" y="140"/>
                </a:lnTo>
                <a:lnTo>
                  <a:pt x="119" y="140"/>
                </a:lnTo>
                <a:lnTo>
                  <a:pt x="185" y="130"/>
                </a:lnTo>
                <a:lnTo>
                  <a:pt x="239" y="119"/>
                </a:lnTo>
                <a:lnTo>
                  <a:pt x="315" y="108"/>
                </a:lnTo>
                <a:lnTo>
                  <a:pt x="391" y="86"/>
                </a:lnTo>
                <a:lnTo>
                  <a:pt x="479" y="65"/>
                </a:lnTo>
                <a:lnTo>
                  <a:pt x="522" y="65"/>
                </a:lnTo>
                <a:lnTo>
                  <a:pt x="566" y="54"/>
                </a:lnTo>
                <a:lnTo>
                  <a:pt x="609" y="43"/>
                </a:lnTo>
                <a:lnTo>
                  <a:pt x="642" y="43"/>
                </a:lnTo>
                <a:lnTo>
                  <a:pt x="674" y="32"/>
                </a:lnTo>
                <a:lnTo>
                  <a:pt x="707" y="21"/>
                </a:lnTo>
                <a:lnTo>
                  <a:pt x="740" y="21"/>
                </a:lnTo>
                <a:lnTo>
                  <a:pt x="762" y="21"/>
                </a:lnTo>
                <a:lnTo>
                  <a:pt x="783" y="11"/>
                </a:lnTo>
                <a:lnTo>
                  <a:pt x="805" y="11"/>
                </a:lnTo>
                <a:lnTo>
                  <a:pt x="816" y="11"/>
                </a:lnTo>
                <a:lnTo>
                  <a:pt x="838" y="0"/>
                </a:lnTo>
                <a:lnTo>
                  <a:pt x="849" y="0"/>
                </a:lnTo>
                <a:lnTo>
                  <a:pt x="859" y="0"/>
                </a:lnTo>
                <a:lnTo>
                  <a:pt x="870" y="0"/>
                </a:lnTo>
                <a:lnTo>
                  <a:pt x="881" y="11"/>
                </a:lnTo>
                <a:lnTo>
                  <a:pt x="903" y="11"/>
                </a:lnTo>
                <a:lnTo>
                  <a:pt x="925" y="21"/>
                </a:lnTo>
                <a:lnTo>
                  <a:pt x="947" y="32"/>
                </a:lnTo>
                <a:lnTo>
                  <a:pt x="957" y="43"/>
                </a:lnTo>
                <a:lnTo>
                  <a:pt x="957" y="65"/>
                </a:lnTo>
                <a:lnTo>
                  <a:pt x="968" y="7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26" name="Freeform 38"/>
          <p:cNvSpPr>
            <a:spLocks noChangeArrowheads="1"/>
          </p:cNvSpPr>
          <p:nvPr/>
        </p:nvSpPr>
        <p:spPr bwMode="auto">
          <a:xfrm>
            <a:off x="6664325" y="2073275"/>
            <a:ext cx="1036638" cy="474663"/>
          </a:xfrm>
          <a:custGeom>
            <a:avLst/>
            <a:gdLst>
              <a:gd name="T0" fmla="*/ 1132 w 1633"/>
              <a:gd name="T1" fmla="*/ 747 h 747"/>
              <a:gd name="T2" fmla="*/ 1034 w 1633"/>
              <a:gd name="T3" fmla="*/ 725 h 747"/>
              <a:gd name="T4" fmla="*/ 980 w 1633"/>
              <a:gd name="T5" fmla="*/ 692 h 747"/>
              <a:gd name="T6" fmla="*/ 925 w 1633"/>
              <a:gd name="T7" fmla="*/ 660 h 747"/>
              <a:gd name="T8" fmla="*/ 860 w 1633"/>
              <a:gd name="T9" fmla="*/ 617 h 747"/>
              <a:gd name="T10" fmla="*/ 762 w 1633"/>
              <a:gd name="T11" fmla="*/ 552 h 747"/>
              <a:gd name="T12" fmla="*/ 631 w 1633"/>
              <a:gd name="T13" fmla="*/ 465 h 747"/>
              <a:gd name="T14" fmla="*/ 490 w 1633"/>
              <a:gd name="T15" fmla="*/ 368 h 747"/>
              <a:gd name="T16" fmla="*/ 316 w 1633"/>
              <a:gd name="T17" fmla="*/ 249 h 747"/>
              <a:gd name="T18" fmla="*/ 109 w 1633"/>
              <a:gd name="T19" fmla="*/ 108 h 747"/>
              <a:gd name="T20" fmla="*/ 87 w 1633"/>
              <a:gd name="T21" fmla="*/ 0 h 747"/>
              <a:gd name="T22" fmla="*/ 163 w 1633"/>
              <a:gd name="T23" fmla="*/ 43 h 747"/>
              <a:gd name="T24" fmla="*/ 261 w 1633"/>
              <a:gd name="T25" fmla="*/ 108 h 747"/>
              <a:gd name="T26" fmla="*/ 403 w 1633"/>
              <a:gd name="T27" fmla="*/ 184 h 747"/>
              <a:gd name="T28" fmla="*/ 577 w 1633"/>
              <a:gd name="T29" fmla="*/ 271 h 747"/>
              <a:gd name="T30" fmla="*/ 762 w 1633"/>
              <a:gd name="T31" fmla="*/ 357 h 747"/>
              <a:gd name="T32" fmla="*/ 947 w 1633"/>
              <a:gd name="T33" fmla="*/ 433 h 747"/>
              <a:gd name="T34" fmla="*/ 1121 w 1633"/>
              <a:gd name="T35" fmla="*/ 487 h 747"/>
              <a:gd name="T36" fmla="*/ 1295 w 1633"/>
              <a:gd name="T37" fmla="*/ 530 h 747"/>
              <a:gd name="T38" fmla="*/ 1372 w 1633"/>
              <a:gd name="T39" fmla="*/ 541 h 747"/>
              <a:gd name="T40" fmla="*/ 1448 w 1633"/>
              <a:gd name="T41" fmla="*/ 563 h 747"/>
              <a:gd name="T42" fmla="*/ 1502 w 1633"/>
              <a:gd name="T43" fmla="*/ 574 h 747"/>
              <a:gd name="T44" fmla="*/ 1557 w 1633"/>
              <a:gd name="T45" fmla="*/ 584 h 747"/>
              <a:gd name="T46" fmla="*/ 1589 w 1633"/>
              <a:gd name="T47" fmla="*/ 595 h 747"/>
              <a:gd name="T48" fmla="*/ 1611 w 1633"/>
              <a:gd name="T49" fmla="*/ 606 h 747"/>
              <a:gd name="T50" fmla="*/ 1633 w 1633"/>
              <a:gd name="T51" fmla="*/ 617 h 747"/>
              <a:gd name="T52" fmla="*/ 1622 w 1633"/>
              <a:gd name="T53" fmla="*/ 628 h 747"/>
              <a:gd name="T54" fmla="*/ 1589 w 1633"/>
              <a:gd name="T55" fmla="*/ 649 h 747"/>
              <a:gd name="T56" fmla="*/ 1546 w 1633"/>
              <a:gd name="T57" fmla="*/ 660 h 747"/>
              <a:gd name="T58" fmla="*/ 1470 w 1633"/>
              <a:gd name="T59" fmla="*/ 692 h 747"/>
              <a:gd name="T60" fmla="*/ 1382 w 1633"/>
              <a:gd name="T61" fmla="*/ 714 h 747"/>
              <a:gd name="T62" fmla="*/ 1317 w 1633"/>
              <a:gd name="T63" fmla="*/ 725 h 747"/>
              <a:gd name="T64" fmla="*/ 1187 w 1633"/>
              <a:gd name="T65" fmla="*/ 747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33" h="747">
                <a:moveTo>
                  <a:pt x="1187" y="747"/>
                </a:moveTo>
                <a:lnTo>
                  <a:pt x="1132" y="747"/>
                </a:lnTo>
                <a:lnTo>
                  <a:pt x="1078" y="736"/>
                </a:lnTo>
                <a:lnTo>
                  <a:pt x="1034" y="725"/>
                </a:lnTo>
                <a:lnTo>
                  <a:pt x="991" y="703"/>
                </a:lnTo>
                <a:lnTo>
                  <a:pt x="980" y="692"/>
                </a:lnTo>
                <a:lnTo>
                  <a:pt x="958" y="682"/>
                </a:lnTo>
                <a:lnTo>
                  <a:pt x="925" y="660"/>
                </a:lnTo>
                <a:lnTo>
                  <a:pt x="893" y="638"/>
                </a:lnTo>
                <a:lnTo>
                  <a:pt x="860" y="617"/>
                </a:lnTo>
                <a:lnTo>
                  <a:pt x="816" y="584"/>
                </a:lnTo>
                <a:lnTo>
                  <a:pt x="762" y="552"/>
                </a:lnTo>
                <a:lnTo>
                  <a:pt x="697" y="509"/>
                </a:lnTo>
                <a:lnTo>
                  <a:pt x="631" y="465"/>
                </a:lnTo>
                <a:lnTo>
                  <a:pt x="566" y="422"/>
                </a:lnTo>
                <a:lnTo>
                  <a:pt x="490" y="368"/>
                </a:lnTo>
                <a:lnTo>
                  <a:pt x="403" y="314"/>
                </a:lnTo>
                <a:lnTo>
                  <a:pt x="316" y="249"/>
                </a:lnTo>
                <a:lnTo>
                  <a:pt x="218" y="184"/>
                </a:lnTo>
                <a:lnTo>
                  <a:pt x="109" y="108"/>
                </a:lnTo>
                <a:lnTo>
                  <a:pt x="0" y="33"/>
                </a:lnTo>
                <a:lnTo>
                  <a:pt x="87" y="0"/>
                </a:lnTo>
                <a:lnTo>
                  <a:pt x="120" y="22"/>
                </a:lnTo>
                <a:lnTo>
                  <a:pt x="163" y="43"/>
                </a:lnTo>
                <a:lnTo>
                  <a:pt x="207" y="76"/>
                </a:lnTo>
                <a:lnTo>
                  <a:pt x="261" y="108"/>
                </a:lnTo>
                <a:lnTo>
                  <a:pt x="327" y="141"/>
                </a:lnTo>
                <a:lnTo>
                  <a:pt x="403" y="184"/>
                </a:lnTo>
                <a:lnTo>
                  <a:pt x="479" y="227"/>
                </a:lnTo>
                <a:lnTo>
                  <a:pt x="577" y="271"/>
                </a:lnTo>
                <a:lnTo>
                  <a:pt x="664" y="314"/>
                </a:lnTo>
                <a:lnTo>
                  <a:pt x="762" y="357"/>
                </a:lnTo>
                <a:lnTo>
                  <a:pt x="849" y="390"/>
                </a:lnTo>
                <a:lnTo>
                  <a:pt x="947" y="433"/>
                </a:lnTo>
                <a:lnTo>
                  <a:pt x="1034" y="455"/>
                </a:lnTo>
                <a:lnTo>
                  <a:pt x="1121" y="487"/>
                </a:lnTo>
                <a:lnTo>
                  <a:pt x="1208" y="509"/>
                </a:lnTo>
                <a:lnTo>
                  <a:pt x="1295" y="530"/>
                </a:lnTo>
                <a:lnTo>
                  <a:pt x="1339" y="541"/>
                </a:lnTo>
                <a:lnTo>
                  <a:pt x="1372" y="541"/>
                </a:lnTo>
                <a:lnTo>
                  <a:pt x="1415" y="552"/>
                </a:lnTo>
                <a:lnTo>
                  <a:pt x="1448" y="563"/>
                </a:lnTo>
                <a:lnTo>
                  <a:pt x="1480" y="563"/>
                </a:lnTo>
                <a:lnTo>
                  <a:pt x="1502" y="574"/>
                </a:lnTo>
                <a:lnTo>
                  <a:pt x="1535" y="584"/>
                </a:lnTo>
                <a:lnTo>
                  <a:pt x="1557" y="584"/>
                </a:lnTo>
                <a:lnTo>
                  <a:pt x="1568" y="595"/>
                </a:lnTo>
                <a:lnTo>
                  <a:pt x="1589" y="595"/>
                </a:lnTo>
                <a:lnTo>
                  <a:pt x="1600" y="606"/>
                </a:lnTo>
                <a:lnTo>
                  <a:pt x="1611" y="606"/>
                </a:lnTo>
                <a:lnTo>
                  <a:pt x="1622" y="606"/>
                </a:lnTo>
                <a:lnTo>
                  <a:pt x="1633" y="617"/>
                </a:lnTo>
                <a:lnTo>
                  <a:pt x="1633" y="628"/>
                </a:lnTo>
                <a:lnTo>
                  <a:pt x="1622" y="628"/>
                </a:lnTo>
                <a:lnTo>
                  <a:pt x="1611" y="638"/>
                </a:lnTo>
                <a:lnTo>
                  <a:pt x="1589" y="649"/>
                </a:lnTo>
                <a:lnTo>
                  <a:pt x="1568" y="649"/>
                </a:lnTo>
                <a:lnTo>
                  <a:pt x="1546" y="660"/>
                </a:lnTo>
                <a:lnTo>
                  <a:pt x="1513" y="671"/>
                </a:lnTo>
                <a:lnTo>
                  <a:pt x="1470" y="692"/>
                </a:lnTo>
                <a:lnTo>
                  <a:pt x="1426" y="703"/>
                </a:lnTo>
                <a:lnTo>
                  <a:pt x="1382" y="714"/>
                </a:lnTo>
                <a:lnTo>
                  <a:pt x="1350" y="714"/>
                </a:lnTo>
                <a:lnTo>
                  <a:pt x="1317" y="725"/>
                </a:lnTo>
                <a:lnTo>
                  <a:pt x="1252" y="736"/>
                </a:lnTo>
                <a:lnTo>
                  <a:pt x="1187" y="74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27" name="Freeform 39"/>
          <p:cNvSpPr>
            <a:spLocks noChangeArrowheads="1"/>
          </p:cNvSpPr>
          <p:nvPr/>
        </p:nvSpPr>
        <p:spPr bwMode="auto">
          <a:xfrm>
            <a:off x="6388100" y="2498725"/>
            <a:ext cx="150813" cy="487363"/>
          </a:xfrm>
          <a:custGeom>
            <a:avLst/>
            <a:gdLst>
              <a:gd name="T0" fmla="*/ 65 w 239"/>
              <a:gd name="T1" fmla="*/ 281 h 768"/>
              <a:gd name="T2" fmla="*/ 65 w 239"/>
              <a:gd name="T3" fmla="*/ 238 h 768"/>
              <a:gd name="T4" fmla="*/ 54 w 239"/>
              <a:gd name="T5" fmla="*/ 205 h 768"/>
              <a:gd name="T6" fmla="*/ 54 w 239"/>
              <a:gd name="T7" fmla="*/ 184 h 768"/>
              <a:gd name="T8" fmla="*/ 43 w 239"/>
              <a:gd name="T9" fmla="*/ 162 h 768"/>
              <a:gd name="T10" fmla="*/ 43 w 239"/>
              <a:gd name="T11" fmla="*/ 140 h 768"/>
              <a:gd name="T12" fmla="*/ 32 w 239"/>
              <a:gd name="T13" fmla="*/ 119 h 768"/>
              <a:gd name="T14" fmla="*/ 32 w 239"/>
              <a:gd name="T15" fmla="*/ 108 h 768"/>
              <a:gd name="T16" fmla="*/ 22 w 239"/>
              <a:gd name="T17" fmla="*/ 97 h 768"/>
              <a:gd name="T18" fmla="*/ 11 w 239"/>
              <a:gd name="T19" fmla="*/ 76 h 768"/>
              <a:gd name="T20" fmla="*/ 0 w 239"/>
              <a:gd name="T21" fmla="*/ 65 h 768"/>
              <a:gd name="T22" fmla="*/ 0 w 239"/>
              <a:gd name="T23" fmla="*/ 43 h 768"/>
              <a:gd name="T24" fmla="*/ 0 w 239"/>
              <a:gd name="T25" fmla="*/ 21 h 768"/>
              <a:gd name="T26" fmla="*/ 11 w 239"/>
              <a:gd name="T27" fmla="*/ 11 h 768"/>
              <a:gd name="T28" fmla="*/ 22 w 239"/>
              <a:gd name="T29" fmla="*/ 0 h 768"/>
              <a:gd name="T30" fmla="*/ 32 w 239"/>
              <a:gd name="T31" fmla="*/ 0 h 768"/>
              <a:gd name="T32" fmla="*/ 54 w 239"/>
              <a:gd name="T33" fmla="*/ 0 h 768"/>
              <a:gd name="T34" fmla="*/ 87 w 239"/>
              <a:gd name="T35" fmla="*/ 0 h 768"/>
              <a:gd name="T36" fmla="*/ 119 w 239"/>
              <a:gd name="T37" fmla="*/ 0 h 768"/>
              <a:gd name="T38" fmla="*/ 152 w 239"/>
              <a:gd name="T39" fmla="*/ 11 h 768"/>
              <a:gd name="T40" fmla="*/ 196 w 239"/>
              <a:gd name="T41" fmla="*/ 21 h 768"/>
              <a:gd name="T42" fmla="*/ 196 w 239"/>
              <a:gd name="T43" fmla="*/ 140 h 768"/>
              <a:gd name="T44" fmla="*/ 207 w 239"/>
              <a:gd name="T45" fmla="*/ 270 h 768"/>
              <a:gd name="T46" fmla="*/ 217 w 239"/>
              <a:gd name="T47" fmla="*/ 389 h 768"/>
              <a:gd name="T48" fmla="*/ 228 w 239"/>
              <a:gd name="T49" fmla="*/ 519 h 768"/>
              <a:gd name="T50" fmla="*/ 228 w 239"/>
              <a:gd name="T51" fmla="*/ 573 h 768"/>
              <a:gd name="T52" fmla="*/ 239 w 239"/>
              <a:gd name="T53" fmla="*/ 627 h 768"/>
              <a:gd name="T54" fmla="*/ 239 w 239"/>
              <a:gd name="T55" fmla="*/ 671 h 768"/>
              <a:gd name="T56" fmla="*/ 239 w 239"/>
              <a:gd name="T57" fmla="*/ 703 h 768"/>
              <a:gd name="T58" fmla="*/ 228 w 239"/>
              <a:gd name="T59" fmla="*/ 735 h 768"/>
              <a:gd name="T60" fmla="*/ 228 w 239"/>
              <a:gd name="T61" fmla="*/ 746 h 768"/>
              <a:gd name="T62" fmla="*/ 217 w 239"/>
              <a:gd name="T63" fmla="*/ 757 h 768"/>
              <a:gd name="T64" fmla="*/ 207 w 239"/>
              <a:gd name="T65" fmla="*/ 768 h 768"/>
              <a:gd name="T66" fmla="*/ 196 w 239"/>
              <a:gd name="T67" fmla="*/ 757 h 768"/>
              <a:gd name="T68" fmla="*/ 185 w 239"/>
              <a:gd name="T69" fmla="*/ 757 h 768"/>
              <a:gd name="T70" fmla="*/ 174 w 239"/>
              <a:gd name="T71" fmla="*/ 735 h 768"/>
              <a:gd name="T72" fmla="*/ 163 w 239"/>
              <a:gd name="T73" fmla="*/ 725 h 768"/>
              <a:gd name="T74" fmla="*/ 152 w 239"/>
              <a:gd name="T75" fmla="*/ 703 h 768"/>
              <a:gd name="T76" fmla="*/ 152 w 239"/>
              <a:gd name="T77" fmla="*/ 671 h 768"/>
              <a:gd name="T78" fmla="*/ 141 w 239"/>
              <a:gd name="T79" fmla="*/ 638 h 768"/>
              <a:gd name="T80" fmla="*/ 130 w 239"/>
              <a:gd name="T81" fmla="*/ 595 h 768"/>
              <a:gd name="T82" fmla="*/ 109 w 239"/>
              <a:gd name="T83" fmla="*/ 508 h 768"/>
              <a:gd name="T84" fmla="*/ 87 w 239"/>
              <a:gd name="T85" fmla="*/ 433 h 768"/>
              <a:gd name="T86" fmla="*/ 76 w 239"/>
              <a:gd name="T87" fmla="*/ 357 h 768"/>
              <a:gd name="T88" fmla="*/ 65 w 239"/>
              <a:gd name="T89" fmla="*/ 281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9" h="768">
                <a:moveTo>
                  <a:pt x="65" y="281"/>
                </a:moveTo>
                <a:lnTo>
                  <a:pt x="65" y="238"/>
                </a:lnTo>
                <a:lnTo>
                  <a:pt x="54" y="205"/>
                </a:lnTo>
                <a:lnTo>
                  <a:pt x="54" y="184"/>
                </a:lnTo>
                <a:lnTo>
                  <a:pt x="43" y="162"/>
                </a:lnTo>
                <a:lnTo>
                  <a:pt x="43" y="140"/>
                </a:lnTo>
                <a:lnTo>
                  <a:pt x="32" y="119"/>
                </a:lnTo>
                <a:lnTo>
                  <a:pt x="32" y="108"/>
                </a:lnTo>
                <a:lnTo>
                  <a:pt x="22" y="97"/>
                </a:lnTo>
                <a:lnTo>
                  <a:pt x="11" y="76"/>
                </a:lnTo>
                <a:lnTo>
                  <a:pt x="0" y="65"/>
                </a:lnTo>
                <a:lnTo>
                  <a:pt x="0" y="43"/>
                </a:lnTo>
                <a:lnTo>
                  <a:pt x="0" y="21"/>
                </a:lnTo>
                <a:lnTo>
                  <a:pt x="11" y="11"/>
                </a:lnTo>
                <a:lnTo>
                  <a:pt x="22" y="0"/>
                </a:lnTo>
                <a:lnTo>
                  <a:pt x="32" y="0"/>
                </a:lnTo>
                <a:lnTo>
                  <a:pt x="54" y="0"/>
                </a:lnTo>
                <a:lnTo>
                  <a:pt x="87" y="0"/>
                </a:lnTo>
                <a:lnTo>
                  <a:pt x="119" y="0"/>
                </a:lnTo>
                <a:lnTo>
                  <a:pt x="152" y="11"/>
                </a:lnTo>
                <a:lnTo>
                  <a:pt x="196" y="21"/>
                </a:lnTo>
                <a:lnTo>
                  <a:pt x="196" y="140"/>
                </a:lnTo>
                <a:lnTo>
                  <a:pt x="207" y="270"/>
                </a:lnTo>
                <a:lnTo>
                  <a:pt x="217" y="389"/>
                </a:lnTo>
                <a:lnTo>
                  <a:pt x="228" y="519"/>
                </a:lnTo>
                <a:lnTo>
                  <a:pt x="228" y="573"/>
                </a:lnTo>
                <a:lnTo>
                  <a:pt x="239" y="627"/>
                </a:lnTo>
                <a:lnTo>
                  <a:pt x="239" y="671"/>
                </a:lnTo>
                <a:lnTo>
                  <a:pt x="239" y="703"/>
                </a:lnTo>
                <a:lnTo>
                  <a:pt x="228" y="735"/>
                </a:lnTo>
                <a:lnTo>
                  <a:pt x="228" y="746"/>
                </a:lnTo>
                <a:lnTo>
                  <a:pt x="217" y="757"/>
                </a:lnTo>
                <a:lnTo>
                  <a:pt x="207" y="768"/>
                </a:lnTo>
                <a:lnTo>
                  <a:pt x="196" y="757"/>
                </a:lnTo>
                <a:lnTo>
                  <a:pt x="185" y="757"/>
                </a:lnTo>
                <a:lnTo>
                  <a:pt x="174" y="735"/>
                </a:lnTo>
                <a:lnTo>
                  <a:pt x="163" y="725"/>
                </a:lnTo>
                <a:lnTo>
                  <a:pt x="152" y="703"/>
                </a:lnTo>
                <a:lnTo>
                  <a:pt x="152" y="671"/>
                </a:lnTo>
                <a:lnTo>
                  <a:pt x="141" y="638"/>
                </a:lnTo>
                <a:lnTo>
                  <a:pt x="130" y="595"/>
                </a:lnTo>
                <a:lnTo>
                  <a:pt x="109" y="508"/>
                </a:lnTo>
                <a:lnTo>
                  <a:pt x="87" y="433"/>
                </a:lnTo>
                <a:lnTo>
                  <a:pt x="76" y="357"/>
                </a:lnTo>
                <a:lnTo>
                  <a:pt x="65" y="28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28" name="Freeform 40"/>
          <p:cNvSpPr>
            <a:spLocks noChangeArrowheads="1"/>
          </p:cNvSpPr>
          <p:nvPr/>
        </p:nvSpPr>
        <p:spPr bwMode="auto">
          <a:xfrm>
            <a:off x="6456363" y="2424113"/>
            <a:ext cx="725487" cy="549275"/>
          </a:xfrm>
          <a:custGeom>
            <a:avLst/>
            <a:gdLst>
              <a:gd name="T0" fmla="*/ 1142 w 1142"/>
              <a:gd name="T1" fmla="*/ 227 h 865"/>
              <a:gd name="T2" fmla="*/ 1121 w 1142"/>
              <a:gd name="T3" fmla="*/ 259 h 865"/>
              <a:gd name="T4" fmla="*/ 1088 w 1142"/>
              <a:gd name="T5" fmla="*/ 281 h 865"/>
              <a:gd name="T6" fmla="*/ 1045 w 1142"/>
              <a:gd name="T7" fmla="*/ 335 h 865"/>
              <a:gd name="T8" fmla="*/ 1012 w 1142"/>
              <a:gd name="T9" fmla="*/ 411 h 865"/>
              <a:gd name="T10" fmla="*/ 957 w 1142"/>
              <a:gd name="T11" fmla="*/ 508 h 865"/>
              <a:gd name="T12" fmla="*/ 914 w 1142"/>
              <a:gd name="T13" fmla="*/ 616 h 865"/>
              <a:gd name="T14" fmla="*/ 892 w 1142"/>
              <a:gd name="T15" fmla="*/ 671 h 865"/>
              <a:gd name="T16" fmla="*/ 870 w 1142"/>
              <a:gd name="T17" fmla="*/ 725 h 865"/>
              <a:gd name="T18" fmla="*/ 859 w 1142"/>
              <a:gd name="T19" fmla="*/ 768 h 865"/>
              <a:gd name="T20" fmla="*/ 838 w 1142"/>
              <a:gd name="T21" fmla="*/ 822 h 865"/>
              <a:gd name="T22" fmla="*/ 816 w 1142"/>
              <a:gd name="T23" fmla="*/ 854 h 865"/>
              <a:gd name="T24" fmla="*/ 805 w 1142"/>
              <a:gd name="T25" fmla="*/ 854 h 865"/>
              <a:gd name="T26" fmla="*/ 783 w 1142"/>
              <a:gd name="T27" fmla="*/ 833 h 865"/>
              <a:gd name="T28" fmla="*/ 762 w 1142"/>
              <a:gd name="T29" fmla="*/ 811 h 865"/>
              <a:gd name="T30" fmla="*/ 762 w 1142"/>
              <a:gd name="T31" fmla="*/ 779 h 865"/>
              <a:gd name="T32" fmla="*/ 772 w 1142"/>
              <a:gd name="T33" fmla="*/ 725 h 865"/>
              <a:gd name="T34" fmla="*/ 783 w 1142"/>
              <a:gd name="T35" fmla="*/ 671 h 865"/>
              <a:gd name="T36" fmla="*/ 794 w 1142"/>
              <a:gd name="T37" fmla="*/ 616 h 865"/>
              <a:gd name="T38" fmla="*/ 805 w 1142"/>
              <a:gd name="T39" fmla="*/ 541 h 865"/>
              <a:gd name="T40" fmla="*/ 827 w 1142"/>
              <a:gd name="T41" fmla="*/ 465 h 865"/>
              <a:gd name="T42" fmla="*/ 838 w 1142"/>
              <a:gd name="T43" fmla="*/ 378 h 865"/>
              <a:gd name="T44" fmla="*/ 849 w 1142"/>
              <a:gd name="T45" fmla="*/ 303 h 865"/>
              <a:gd name="T46" fmla="*/ 859 w 1142"/>
              <a:gd name="T47" fmla="*/ 238 h 865"/>
              <a:gd name="T48" fmla="*/ 859 w 1142"/>
              <a:gd name="T49" fmla="*/ 195 h 865"/>
              <a:gd name="T50" fmla="*/ 849 w 1142"/>
              <a:gd name="T51" fmla="*/ 173 h 865"/>
              <a:gd name="T52" fmla="*/ 816 w 1142"/>
              <a:gd name="T53" fmla="*/ 162 h 865"/>
              <a:gd name="T54" fmla="*/ 762 w 1142"/>
              <a:gd name="T55" fmla="*/ 162 h 865"/>
              <a:gd name="T56" fmla="*/ 685 w 1142"/>
              <a:gd name="T57" fmla="*/ 173 h 865"/>
              <a:gd name="T58" fmla="*/ 576 w 1142"/>
              <a:gd name="T59" fmla="*/ 173 h 865"/>
              <a:gd name="T60" fmla="*/ 446 w 1142"/>
              <a:gd name="T61" fmla="*/ 195 h 865"/>
              <a:gd name="T62" fmla="*/ 283 w 1142"/>
              <a:gd name="T63" fmla="*/ 205 h 865"/>
              <a:gd name="T64" fmla="*/ 98 w 1142"/>
              <a:gd name="T65" fmla="*/ 238 h 865"/>
              <a:gd name="T66" fmla="*/ 0 w 1142"/>
              <a:gd name="T67" fmla="*/ 140 h 865"/>
              <a:gd name="T68" fmla="*/ 217 w 1142"/>
              <a:gd name="T69" fmla="*/ 130 h 865"/>
              <a:gd name="T70" fmla="*/ 391 w 1142"/>
              <a:gd name="T71" fmla="*/ 97 h 865"/>
              <a:gd name="T72" fmla="*/ 533 w 1142"/>
              <a:gd name="T73" fmla="*/ 86 h 865"/>
              <a:gd name="T74" fmla="*/ 642 w 1142"/>
              <a:gd name="T75" fmla="*/ 65 h 865"/>
              <a:gd name="T76" fmla="*/ 729 w 1142"/>
              <a:gd name="T77" fmla="*/ 54 h 865"/>
              <a:gd name="T78" fmla="*/ 783 w 1142"/>
              <a:gd name="T79" fmla="*/ 22 h 865"/>
              <a:gd name="T80" fmla="*/ 805 w 1142"/>
              <a:gd name="T81" fmla="*/ 11 h 865"/>
              <a:gd name="T82" fmla="*/ 849 w 1142"/>
              <a:gd name="T83" fmla="*/ 0 h 865"/>
              <a:gd name="T84" fmla="*/ 881 w 1142"/>
              <a:gd name="T85" fmla="*/ 22 h 865"/>
              <a:gd name="T86" fmla="*/ 925 w 1142"/>
              <a:gd name="T87" fmla="*/ 43 h 865"/>
              <a:gd name="T88" fmla="*/ 979 w 1142"/>
              <a:gd name="T89" fmla="*/ 76 h 865"/>
              <a:gd name="T90" fmla="*/ 1045 w 1142"/>
              <a:gd name="T91" fmla="*/ 108 h 865"/>
              <a:gd name="T92" fmla="*/ 1088 w 1142"/>
              <a:gd name="T93" fmla="*/ 151 h 865"/>
              <a:gd name="T94" fmla="*/ 1121 w 1142"/>
              <a:gd name="T95" fmla="*/ 184 h 865"/>
              <a:gd name="T96" fmla="*/ 1142 w 1142"/>
              <a:gd name="T97" fmla="*/ 205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42" h="865">
                <a:moveTo>
                  <a:pt x="1142" y="216"/>
                </a:moveTo>
                <a:lnTo>
                  <a:pt x="1142" y="227"/>
                </a:lnTo>
                <a:lnTo>
                  <a:pt x="1132" y="249"/>
                </a:lnTo>
                <a:lnTo>
                  <a:pt x="1121" y="259"/>
                </a:lnTo>
                <a:lnTo>
                  <a:pt x="1099" y="270"/>
                </a:lnTo>
                <a:lnTo>
                  <a:pt x="1088" y="281"/>
                </a:lnTo>
                <a:lnTo>
                  <a:pt x="1066" y="303"/>
                </a:lnTo>
                <a:lnTo>
                  <a:pt x="1045" y="335"/>
                </a:lnTo>
                <a:lnTo>
                  <a:pt x="1034" y="368"/>
                </a:lnTo>
                <a:lnTo>
                  <a:pt x="1012" y="411"/>
                </a:lnTo>
                <a:lnTo>
                  <a:pt x="990" y="454"/>
                </a:lnTo>
                <a:lnTo>
                  <a:pt x="957" y="508"/>
                </a:lnTo>
                <a:lnTo>
                  <a:pt x="936" y="573"/>
                </a:lnTo>
                <a:lnTo>
                  <a:pt x="914" y="616"/>
                </a:lnTo>
                <a:lnTo>
                  <a:pt x="903" y="649"/>
                </a:lnTo>
                <a:lnTo>
                  <a:pt x="892" y="671"/>
                </a:lnTo>
                <a:lnTo>
                  <a:pt x="881" y="703"/>
                </a:lnTo>
                <a:lnTo>
                  <a:pt x="870" y="725"/>
                </a:lnTo>
                <a:lnTo>
                  <a:pt x="859" y="757"/>
                </a:lnTo>
                <a:lnTo>
                  <a:pt x="859" y="768"/>
                </a:lnTo>
                <a:lnTo>
                  <a:pt x="849" y="790"/>
                </a:lnTo>
                <a:lnTo>
                  <a:pt x="838" y="822"/>
                </a:lnTo>
                <a:lnTo>
                  <a:pt x="827" y="844"/>
                </a:lnTo>
                <a:lnTo>
                  <a:pt x="816" y="854"/>
                </a:lnTo>
                <a:lnTo>
                  <a:pt x="816" y="865"/>
                </a:lnTo>
                <a:lnTo>
                  <a:pt x="805" y="854"/>
                </a:lnTo>
                <a:lnTo>
                  <a:pt x="794" y="854"/>
                </a:lnTo>
                <a:lnTo>
                  <a:pt x="783" y="833"/>
                </a:lnTo>
                <a:lnTo>
                  <a:pt x="762" y="822"/>
                </a:lnTo>
                <a:lnTo>
                  <a:pt x="762" y="811"/>
                </a:lnTo>
                <a:lnTo>
                  <a:pt x="762" y="790"/>
                </a:lnTo>
                <a:lnTo>
                  <a:pt x="762" y="779"/>
                </a:lnTo>
                <a:lnTo>
                  <a:pt x="762" y="757"/>
                </a:lnTo>
                <a:lnTo>
                  <a:pt x="772" y="725"/>
                </a:lnTo>
                <a:lnTo>
                  <a:pt x="783" y="692"/>
                </a:lnTo>
                <a:lnTo>
                  <a:pt x="783" y="671"/>
                </a:lnTo>
                <a:lnTo>
                  <a:pt x="783" y="638"/>
                </a:lnTo>
                <a:lnTo>
                  <a:pt x="794" y="616"/>
                </a:lnTo>
                <a:lnTo>
                  <a:pt x="794" y="584"/>
                </a:lnTo>
                <a:lnTo>
                  <a:pt x="805" y="541"/>
                </a:lnTo>
                <a:lnTo>
                  <a:pt x="816" y="508"/>
                </a:lnTo>
                <a:lnTo>
                  <a:pt x="827" y="465"/>
                </a:lnTo>
                <a:lnTo>
                  <a:pt x="838" y="422"/>
                </a:lnTo>
                <a:lnTo>
                  <a:pt x="838" y="378"/>
                </a:lnTo>
                <a:lnTo>
                  <a:pt x="849" y="335"/>
                </a:lnTo>
                <a:lnTo>
                  <a:pt x="849" y="303"/>
                </a:lnTo>
                <a:lnTo>
                  <a:pt x="859" y="270"/>
                </a:lnTo>
                <a:lnTo>
                  <a:pt x="859" y="238"/>
                </a:lnTo>
                <a:lnTo>
                  <a:pt x="859" y="216"/>
                </a:lnTo>
                <a:lnTo>
                  <a:pt x="859" y="195"/>
                </a:lnTo>
                <a:lnTo>
                  <a:pt x="859" y="184"/>
                </a:lnTo>
                <a:lnTo>
                  <a:pt x="849" y="173"/>
                </a:lnTo>
                <a:lnTo>
                  <a:pt x="838" y="173"/>
                </a:lnTo>
                <a:lnTo>
                  <a:pt x="816" y="162"/>
                </a:lnTo>
                <a:lnTo>
                  <a:pt x="794" y="162"/>
                </a:lnTo>
                <a:lnTo>
                  <a:pt x="762" y="162"/>
                </a:lnTo>
                <a:lnTo>
                  <a:pt x="729" y="162"/>
                </a:lnTo>
                <a:lnTo>
                  <a:pt x="685" y="173"/>
                </a:lnTo>
                <a:lnTo>
                  <a:pt x="631" y="173"/>
                </a:lnTo>
                <a:lnTo>
                  <a:pt x="576" y="173"/>
                </a:lnTo>
                <a:lnTo>
                  <a:pt x="511" y="184"/>
                </a:lnTo>
                <a:lnTo>
                  <a:pt x="446" y="195"/>
                </a:lnTo>
                <a:lnTo>
                  <a:pt x="370" y="195"/>
                </a:lnTo>
                <a:lnTo>
                  <a:pt x="283" y="205"/>
                </a:lnTo>
                <a:lnTo>
                  <a:pt x="196" y="216"/>
                </a:lnTo>
                <a:lnTo>
                  <a:pt x="98" y="238"/>
                </a:lnTo>
                <a:lnTo>
                  <a:pt x="0" y="249"/>
                </a:lnTo>
                <a:lnTo>
                  <a:pt x="0" y="140"/>
                </a:lnTo>
                <a:lnTo>
                  <a:pt x="108" y="130"/>
                </a:lnTo>
                <a:lnTo>
                  <a:pt x="217" y="130"/>
                </a:lnTo>
                <a:lnTo>
                  <a:pt x="304" y="119"/>
                </a:lnTo>
                <a:lnTo>
                  <a:pt x="391" y="97"/>
                </a:lnTo>
                <a:lnTo>
                  <a:pt x="468" y="97"/>
                </a:lnTo>
                <a:lnTo>
                  <a:pt x="533" y="86"/>
                </a:lnTo>
                <a:lnTo>
                  <a:pt x="598" y="76"/>
                </a:lnTo>
                <a:lnTo>
                  <a:pt x="642" y="65"/>
                </a:lnTo>
                <a:lnTo>
                  <a:pt x="696" y="54"/>
                </a:lnTo>
                <a:lnTo>
                  <a:pt x="729" y="54"/>
                </a:lnTo>
                <a:lnTo>
                  <a:pt x="762" y="32"/>
                </a:lnTo>
                <a:lnTo>
                  <a:pt x="783" y="22"/>
                </a:lnTo>
                <a:lnTo>
                  <a:pt x="783" y="11"/>
                </a:lnTo>
                <a:lnTo>
                  <a:pt x="805" y="11"/>
                </a:lnTo>
                <a:lnTo>
                  <a:pt x="827" y="0"/>
                </a:lnTo>
                <a:lnTo>
                  <a:pt x="849" y="0"/>
                </a:lnTo>
                <a:lnTo>
                  <a:pt x="870" y="11"/>
                </a:lnTo>
                <a:lnTo>
                  <a:pt x="881" y="22"/>
                </a:lnTo>
                <a:lnTo>
                  <a:pt x="903" y="32"/>
                </a:lnTo>
                <a:lnTo>
                  <a:pt x="925" y="43"/>
                </a:lnTo>
                <a:lnTo>
                  <a:pt x="947" y="54"/>
                </a:lnTo>
                <a:lnTo>
                  <a:pt x="979" y="76"/>
                </a:lnTo>
                <a:lnTo>
                  <a:pt x="1012" y="86"/>
                </a:lnTo>
                <a:lnTo>
                  <a:pt x="1045" y="108"/>
                </a:lnTo>
                <a:lnTo>
                  <a:pt x="1066" y="130"/>
                </a:lnTo>
                <a:lnTo>
                  <a:pt x="1088" y="151"/>
                </a:lnTo>
                <a:lnTo>
                  <a:pt x="1110" y="162"/>
                </a:lnTo>
                <a:lnTo>
                  <a:pt x="1121" y="184"/>
                </a:lnTo>
                <a:lnTo>
                  <a:pt x="1132" y="195"/>
                </a:lnTo>
                <a:lnTo>
                  <a:pt x="1142" y="205"/>
                </a:lnTo>
                <a:lnTo>
                  <a:pt x="1142" y="21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29" name="Freeform 41"/>
          <p:cNvSpPr>
            <a:spLocks noChangeArrowheads="1"/>
          </p:cNvSpPr>
          <p:nvPr/>
        </p:nvSpPr>
        <p:spPr bwMode="auto">
          <a:xfrm>
            <a:off x="6470650" y="2649538"/>
            <a:ext cx="420688" cy="111125"/>
          </a:xfrm>
          <a:custGeom>
            <a:avLst/>
            <a:gdLst>
              <a:gd name="T0" fmla="*/ 664 w 664"/>
              <a:gd name="T1" fmla="*/ 76 h 173"/>
              <a:gd name="T2" fmla="*/ 664 w 664"/>
              <a:gd name="T3" fmla="*/ 76 h 173"/>
              <a:gd name="T4" fmla="*/ 653 w 664"/>
              <a:gd name="T5" fmla="*/ 86 h 173"/>
              <a:gd name="T6" fmla="*/ 632 w 664"/>
              <a:gd name="T7" fmla="*/ 86 h 173"/>
              <a:gd name="T8" fmla="*/ 599 w 664"/>
              <a:gd name="T9" fmla="*/ 97 h 173"/>
              <a:gd name="T10" fmla="*/ 566 w 664"/>
              <a:gd name="T11" fmla="*/ 108 h 173"/>
              <a:gd name="T12" fmla="*/ 512 w 664"/>
              <a:gd name="T13" fmla="*/ 108 h 173"/>
              <a:gd name="T14" fmla="*/ 458 w 664"/>
              <a:gd name="T15" fmla="*/ 119 h 173"/>
              <a:gd name="T16" fmla="*/ 425 w 664"/>
              <a:gd name="T17" fmla="*/ 130 h 173"/>
              <a:gd name="T18" fmla="*/ 392 w 664"/>
              <a:gd name="T19" fmla="*/ 130 h 173"/>
              <a:gd name="T20" fmla="*/ 327 w 664"/>
              <a:gd name="T21" fmla="*/ 140 h 173"/>
              <a:gd name="T22" fmla="*/ 262 w 664"/>
              <a:gd name="T23" fmla="*/ 151 h 173"/>
              <a:gd name="T24" fmla="*/ 207 w 664"/>
              <a:gd name="T25" fmla="*/ 162 h 173"/>
              <a:gd name="T26" fmla="*/ 153 w 664"/>
              <a:gd name="T27" fmla="*/ 162 h 173"/>
              <a:gd name="T28" fmla="*/ 109 w 664"/>
              <a:gd name="T29" fmla="*/ 173 h 173"/>
              <a:gd name="T30" fmla="*/ 66 w 664"/>
              <a:gd name="T31" fmla="*/ 173 h 173"/>
              <a:gd name="T32" fmla="*/ 33 w 664"/>
              <a:gd name="T33" fmla="*/ 173 h 173"/>
              <a:gd name="T34" fmla="*/ 0 w 664"/>
              <a:gd name="T35" fmla="*/ 173 h 173"/>
              <a:gd name="T36" fmla="*/ 0 w 664"/>
              <a:gd name="T37" fmla="*/ 97 h 173"/>
              <a:gd name="T38" fmla="*/ 55 w 664"/>
              <a:gd name="T39" fmla="*/ 86 h 173"/>
              <a:gd name="T40" fmla="*/ 109 w 664"/>
              <a:gd name="T41" fmla="*/ 76 h 173"/>
              <a:gd name="T42" fmla="*/ 153 w 664"/>
              <a:gd name="T43" fmla="*/ 65 h 173"/>
              <a:gd name="T44" fmla="*/ 196 w 664"/>
              <a:gd name="T45" fmla="*/ 54 h 173"/>
              <a:gd name="T46" fmla="*/ 240 w 664"/>
              <a:gd name="T47" fmla="*/ 54 h 173"/>
              <a:gd name="T48" fmla="*/ 283 w 664"/>
              <a:gd name="T49" fmla="*/ 43 h 173"/>
              <a:gd name="T50" fmla="*/ 316 w 664"/>
              <a:gd name="T51" fmla="*/ 32 h 173"/>
              <a:gd name="T52" fmla="*/ 349 w 664"/>
              <a:gd name="T53" fmla="*/ 32 h 173"/>
              <a:gd name="T54" fmla="*/ 381 w 664"/>
              <a:gd name="T55" fmla="*/ 21 h 173"/>
              <a:gd name="T56" fmla="*/ 403 w 664"/>
              <a:gd name="T57" fmla="*/ 21 h 173"/>
              <a:gd name="T58" fmla="*/ 436 w 664"/>
              <a:gd name="T59" fmla="*/ 11 h 173"/>
              <a:gd name="T60" fmla="*/ 458 w 664"/>
              <a:gd name="T61" fmla="*/ 11 h 173"/>
              <a:gd name="T62" fmla="*/ 479 w 664"/>
              <a:gd name="T63" fmla="*/ 11 h 173"/>
              <a:gd name="T64" fmla="*/ 490 w 664"/>
              <a:gd name="T65" fmla="*/ 11 h 173"/>
              <a:gd name="T66" fmla="*/ 501 w 664"/>
              <a:gd name="T67" fmla="*/ 11 h 173"/>
              <a:gd name="T68" fmla="*/ 512 w 664"/>
              <a:gd name="T69" fmla="*/ 0 h 173"/>
              <a:gd name="T70" fmla="*/ 545 w 664"/>
              <a:gd name="T71" fmla="*/ 11 h 173"/>
              <a:gd name="T72" fmla="*/ 577 w 664"/>
              <a:gd name="T73" fmla="*/ 11 h 173"/>
              <a:gd name="T74" fmla="*/ 599 w 664"/>
              <a:gd name="T75" fmla="*/ 11 h 173"/>
              <a:gd name="T76" fmla="*/ 621 w 664"/>
              <a:gd name="T77" fmla="*/ 21 h 173"/>
              <a:gd name="T78" fmla="*/ 643 w 664"/>
              <a:gd name="T79" fmla="*/ 32 h 173"/>
              <a:gd name="T80" fmla="*/ 664 w 664"/>
              <a:gd name="T81" fmla="*/ 43 h 173"/>
              <a:gd name="T82" fmla="*/ 664 w 664"/>
              <a:gd name="T83" fmla="*/ 54 h 173"/>
              <a:gd name="T84" fmla="*/ 664 w 664"/>
              <a:gd name="T85" fmla="*/ 76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64" h="173">
                <a:moveTo>
                  <a:pt x="664" y="76"/>
                </a:moveTo>
                <a:lnTo>
                  <a:pt x="664" y="76"/>
                </a:lnTo>
                <a:lnTo>
                  <a:pt x="653" y="86"/>
                </a:lnTo>
                <a:lnTo>
                  <a:pt x="632" y="86"/>
                </a:lnTo>
                <a:lnTo>
                  <a:pt x="599" y="97"/>
                </a:lnTo>
                <a:lnTo>
                  <a:pt x="566" y="108"/>
                </a:lnTo>
                <a:lnTo>
                  <a:pt x="512" y="108"/>
                </a:lnTo>
                <a:lnTo>
                  <a:pt x="458" y="119"/>
                </a:lnTo>
                <a:lnTo>
                  <a:pt x="425" y="130"/>
                </a:lnTo>
                <a:lnTo>
                  <a:pt x="392" y="130"/>
                </a:lnTo>
                <a:lnTo>
                  <a:pt x="327" y="140"/>
                </a:lnTo>
                <a:lnTo>
                  <a:pt x="262" y="151"/>
                </a:lnTo>
                <a:lnTo>
                  <a:pt x="207" y="162"/>
                </a:lnTo>
                <a:lnTo>
                  <a:pt x="153" y="162"/>
                </a:lnTo>
                <a:lnTo>
                  <a:pt x="109" y="173"/>
                </a:lnTo>
                <a:lnTo>
                  <a:pt x="66" y="173"/>
                </a:lnTo>
                <a:lnTo>
                  <a:pt x="33" y="173"/>
                </a:lnTo>
                <a:lnTo>
                  <a:pt x="0" y="173"/>
                </a:lnTo>
                <a:lnTo>
                  <a:pt x="0" y="97"/>
                </a:lnTo>
                <a:lnTo>
                  <a:pt x="55" y="86"/>
                </a:lnTo>
                <a:lnTo>
                  <a:pt x="109" y="76"/>
                </a:lnTo>
                <a:lnTo>
                  <a:pt x="153" y="65"/>
                </a:lnTo>
                <a:lnTo>
                  <a:pt x="196" y="54"/>
                </a:lnTo>
                <a:lnTo>
                  <a:pt x="240" y="54"/>
                </a:lnTo>
                <a:lnTo>
                  <a:pt x="283" y="43"/>
                </a:lnTo>
                <a:lnTo>
                  <a:pt x="316" y="32"/>
                </a:lnTo>
                <a:lnTo>
                  <a:pt x="349" y="32"/>
                </a:lnTo>
                <a:lnTo>
                  <a:pt x="381" y="21"/>
                </a:lnTo>
                <a:lnTo>
                  <a:pt x="403" y="21"/>
                </a:lnTo>
                <a:lnTo>
                  <a:pt x="436" y="11"/>
                </a:lnTo>
                <a:lnTo>
                  <a:pt x="458" y="11"/>
                </a:lnTo>
                <a:lnTo>
                  <a:pt x="479" y="11"/>
                </a:lnTo>
                <a:lnTo>
                  <a:pt x="490" y="11"/>
                </a:lnTo>
                <a:lnTo>
                  <a:pt x="501" y="11"/>
                </a:lnTo>
                <a:lnTo>
                  <a:pt x="512" y="0"/>
                </a:lnTo>
                <a:lnTo>
                  <a:pt x="545" y="11"/>
                </a:lnTo>
                <a:lnTo>
                  <a:pt x="577" y="11"/>
                </a:lnTo>
                <a:lnTo>
                  <a:pt x="599" y="11"/>
                </a:lnTo>
                <a:lnTo>
                  <a:pt x="621" y="21"/>
                </a:lnTo>
                <a:lnTo>
                  <a:pt x="643" y="32"/>
                </a:lnTo>
                <a:lnTo>
                  <a:pt x="664" y="43"/>
                </a:lnTo>
                <a:lnTo>
                  <a:pt x="664" y="54"/>
                </a:lnTo>
                <a:lnTo>
                  <a:pt x="664" y="7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30" name="Freeform 42"/>
          <p:cNvSpPr>
            <a:spLocks noChangeArrowheads="1"/>
          </p:cNvSpPr>
          <p:nvPr/>
        </p:nvSpPr>
        <p:spPr bwMode="auto">
          <a:xfrm>
            <a:off x="6511925" y="2870200"/>
            <a:ext cx="469900" cy="95250"/>
          </a:xfrm>
          <a:custGeom>
            <a:avLst/>
            <a:gdLst>
              <a:gd name="T0" fmla="*/ 261 w 740"/>
              <a:gd name="T1" fmla="*/ 32 h 151"/>
              <a:gd name="T2" fmla="*/ 315 w 740"/>
              <a:gd name="T3" fmla="*/ 22 h 151"/>
              <a:gd name="T4" fmla="*/ 359 w 740"/>
              <a:gd name="T5" fmla="*/ 22 h 151"/>
              <a:gd name="T6" fmla="*/ 413 w 740"/>
              <a:gd name="T7" fmla="*/ 11 h 151"/>
              <a:gd name="T8" fmla="*/ 468 w 740"/>
              <a:gd name="T9" fmla="*/ 11 h 151"/>
              <a:gd name="T10" fmla="*/ 533 w 740"/>
              <a:gd name="T11" fmla="*/ 0 h 151"/>
              <a:gd name="T12" fmla="*/ 598 w 740"/>
              <a:gd name="T13" fmla="*/ 0 h 151"/>
              <a:gd name="T14" fmla="*/ 664 w 740"/>
              <a:gd name="T15" fmla="*/ 0 h 151"/>
              <a:gd name="T16" fmla="*/ 740 w 740"/>
              <a:gd name="T17" fmla="*/ 0 h 151"/>
              <a:gd name="T18" fmla="*/ 740 w 740"/>
              <a:gd name="T19" fmla="*/ 87 h 151"/>
              <a:gd name="T20" fmla="*/ 0 w 740"/>
              <a:gd name="T21" fmla="*/ 151 h 151"/>
              <a:gd name="T22" fmla="*/ 0 w 740"/>
              <a:gd name="T23" fmla="*/ 54 h 151"/>
              <a:gd name="T24" fmla="*/ 21 w 740"/>
              <a:gd name="T25" fmla="*/ 54 h 151"/>
              <a:gd name="T26" fmla="*/ 43 w 740"/>
              <a:gd name="T27" fmla="*/ 54 h 151"/>
              <a:gd name="T28" fmla="*/ 76 w 740"/>
              <a:gd name="T29" fmla="*/ 54 h 151"/>
              <a:gd name="T30" fmla="*/ 109 w 740"/>
              <a:gd name="T31" fmla="*/ 43 h 151"/>
              <a:gd name="T32" fmla="*/ 141 w 740"/>
              <a:gd name="T33" fmla="*/ 43 h 151"/>
              <a:gd name="T34" fmla="*/ 185 w 740"/>
              <a:gd name="T35" fmla="*/ 43 h 151"/>
              <a:gd name="T36" fmla="*/ 217 w 740"/>
              <a:gd name="T37" fmla="*/ 32 h 151"/>
              <a:gd name="T38" fmla="*/ 261 w 740"/>
              <a:gd name="T39" fmla="*/ 32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40" h="151">
                <a:moveTo>
                  <a:pt x="261" y="32"/>
                </a:moveTo>
                <a:lnTo>
                  <a:pt x="315" y="22"/>
                </a:lnTo>
                <a:lnTo>
                  <a:pt x="359" y="22"/>
                </a:lnTo>
                <a:lnTo>
                  <a:pt x="413" y="11"/>
                </a:lnTo>
                <a:lnTo>
                  <a:pt x="468" y="11"/>
                </a:lnTo>
                <a:lnTo>
                  <a:pt x="533" y="0"/>
                </a:lnTo>
                <a:lnTo>
                  <a:pt x="598" y="0"/>
                </a:lnTo>
                <a:lnTo>
                  <a:pt x="664" y="0"/>
                </a:lnTo>
                <a:lnTo>
                  <a:pt x="740" y="0"/>
                </a:lnTo>
                <a:lnTo>
                  <a:pt x="740" y="87"/>
                </a:lnTo>
                <a:lnTo>
                  <a:pt x="0" y="151"/>
                </a:lnTo>
                <a:lnTo>
                  <a:pt x="0" y="54"/>
                </a:lnTo>
                <a:lnTo>
                  <a:pt x="21" y="54"/>
                </a:lnTo>
                <a:lnTo>
                  <a:pt x="43" y="54"/>
                </a:lnTo>
                <a:lnTo>
                  <a:pt x="76" y="54"/>
                </a:lnTo>
                <a:lnTo>
                  <a:pt x="109" y="43"/>
                </a:lnTo>
                <a:lnTo>
                  <a:pt x="141" y="43"/>
                </a:lnTo>
                <a:lnTo>
                  <a:pt x="185" y="43"/>
                </a:lnTo>
                <a:lnTo>
                  <a:pt x="217" y="32"/>
                </a:lnTo>
                <a:lnTo>
                  <a:pt x="261" y="3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31" name="Freeform 43"/>
          <p:cNvSpPr>
            <a:spLocks noChangeArrowheads="1"/>
          </p:cNvSpPr>
          <p:nvPr/>
        </p:nvSpPr>
        <p:spPr bwMode="auto">
          <a:xfrm>
            <a:off x="6159500" y="3041650"/>
            <a:ext cx="1201738" cy="192088"/>
          </a:xfrm>
          <a:custGeom>
            <a:avLst/>
            <a:gdLst>
              <a:gd name="T0" fmla="*/ 1893 w 1893"/>
              <a:gd name="T1" fmla="*/ 195 h 303"/>
              <a:gd name="T2" fmla="*/ 1893 w 1893"/>
              <a:gd name="T3" fmla="*/ 217 h 303"/>
              <a:gd name="T4" fmla="*/ 1872 w 1893"/>
              <a:gd name="T5" fmla="*/ 217 h 303"/>
              <a:gd name="T6" fmla="*/ 1850 w 1893"/>
              <a:gd name="T7" fmla="*/ 217 h 303"/>
              <a:gd name="T8" fmla="*/ 1796 w 1893"/>
              <a:gd name="T9" fmla="*/ 217 h 303"/>
              <a:gd name="T10" fmla="*/ 1708 w 1893"/>
              <a:gd name="T11" fmla="*/ 206 h 303"/>
              <a:gd name="T12" fmla="*/ 1610 w 1893"/>
              <a:gd name="T13" fmla="*/ 206 h 303"/>
              <a:gd name="T14" fmla="*/ 1523 w 1893"/>
              <a:gd name="T15" fmla="*/ 195 h 303"/>
              <a:gd name="T16" fmla="*/ 1447 w 1893"/>
              <a:gd name="T17" fmla="*/ 184 h 303"/>
              <a:gd name="T18" fmla="*/ 1371 w 1893"/>
              <a:gd name="T19" fmla="*/ 184 h 303"/>
              <a:gd name="T20" fmla="*/ 1327 w 1893"/>
              <a:gd name="T21" fmla="*/ 184 h 303"/>
              <a:gd name="T22" fmla="*/ 1284 w 1893"/>
              <a:gd name="T23" fmla="*/ 184 h 303"/>
              <a:gd name="T24" fmla="*/ 1240 w 1893"/>
              <a:gd name="T25" fmla="*/ 184 h 303"/>
              <a:gd name="T26" fmla="*/ 1175 w 1893"/>
              <a:gd name="T27" fmla="*/ 195 h 303"/>
              <a:gd name="T28" fmla="*/ 1099 w 1893"/>
              <a:gd name="T29" fmla="*/ 206 h 303"/>
              <a:gd name="T30" fmla="*/ 1023 w 1893"/>
              <a:gd name="T31" fmla="*/ 217 h 303"/>
              <a:gd name="T32" fmla="*/ 925 w 1893"/>
              <a:gd name="T33" fmla="*/ 228 h 303"/>
              <a:gd name="T34" fmla="*/ 816 w 1893"/>
              <a:gd name="T35" fmla="*/ 238 h 303"/>
              <a:gd name="T36" fmla="*/ 707 w 1893"/>
              <a:gd name="T37" fmla="*/ 260 h 303"/>
              <a:gd name="T38" fmla="*/ 598 w 1893"/>
              <a:gd name="T39" fmla="*/ 271 h 303"/>
              <a:gd name="T40" fmla="*/ 511 w 1893"/>
              <a:gd name="T41" fmla="*/ 282 h 303"/>
              <a:gd name="T42" fmla="*/ 424 w 1893"/>
              <a:gd name="T43" fmla="*/ 292 h 303"/>
              <a:gd name="T44" fmla="*/ 359 w 1893"/>
              <a:gd name="T45" fmla="*/ 292 h 303"/>
              <a:gd name="T46" fmla="*/ 304 w 1893"/>
              <a:gd name="T47" fmla="*/ 303 h 303"/>
              <a:gd name="T48" fmla="*/ 261 w 1893"/>
              <a:gd name="T49" fmla="*/ 303 h 303"/>
              <a:gd name="T50" fmla="*/ 228 w 1893"/>
              <a:gd name="T51" fmla="*/ 303 h 303"/>
              <a:gd name="T52" fmla="*/ 195 w 1893"/>
              <a:gd name="T53" fmla="*/ 303 h 303"/>
              <a:gd name="T54" fmla="*/ 152 w 1893"/>
              <a:gd name="T55" fmla="*/ 292 h 303"/>
              <a:gd name="T56" fmla="*/ 98 w 1893"/>
              <a:gd name="T57" fmla="*/ 260 h 303"/>
              <a:gd name="T58" fmla="*/ 32 w 1893"/>
              <a:gd name="T59" fmla="*/ 206 h 303"/>
              <a:gd name="T60" fmla="*/ 76 w 1893"/>
              <a:gd name="T61" fmla="*/ 173 h 303"/>
              <a:gd name="T62" fmla="*/ 228 w 1893"/>
              <a:gd name="T63" fmla="*/ 163 h 303"/>
              <a:gd name="T64" fmla="*/ 359 w 1893"/>
              <a:gd name="T65" fmla="*/ 152 h 303"/>
              <a:gd name="T66" fmla="*/ 457 w 1893"/>
              <a:gd name="T67" fmla="*/ 141 h 303"/>
              <a:gd name="T68" fmla="*/ 544 w 1893"/>
              <a:gd name="T69" fmla="*/ 130 h 303"/>
              <a:gd name="T70" fmla="*/ 653 w 1893"/>
              <a:gd name="T71" fmla="*/ 119 h 303"/>
              <a:gd name="T72" fmla="*/ 718 w 1893"/>
              <a:gd name="T73" fmla="*/ 109 h 303"/>
              <a:gd name="T74" fmla="*/ 794 w 1893"/>
              <a:gd name="T75" fmla="*/ 98 h 303"/>
              <a:gd name="T76" fmla="*/ 881 w 1893"/>
              <a:gd name="T77" fmla="*/ 87 h 303"/>
              <a:gd name="T78" fmla="*/ 979 w 1893"/>
              <a:gd name="T79" fmla="*/ 76 h 303"/>
              <a:gd name="T80" fmla="*/ 1077 w 1893"/>
              <a:gd name="T81" fmla="*/ 54 h 303"/>
              <a:gd name="T82" fmla="*/ 1186 w 1893"/>
              <a:gd name="T83" fmla="*/ 44 h 303"/>
              <a:gd name="T84" fmla="*/ 1284 w 1893"/>
              <a:gd name="T85" fmla="*/ 33 h 303"/>
              <a:gd name="T86" fmla="*/ 1360 w 1893"/>
              <a:gd name="T87" fmla="*/ 22 h 303"/>
              <a:gd name="T88" fmla="*/ 1436 w 1893"/>
              <a:gd name="T89" fmla="*/ 11 h 303"/>
              <a:gd name="T90" fmla="*/ 1502 w 1893"/>
              <a:gd name="T91" fmla="*/ 11 h 303"/>
              <a:gd name="T92" fmla="*/ 1545 w 1893"/>
              <a:gd name="T93" fmla="*/ 0 h 303"/>
              <a:gd name="T94" fmla="*/ 1589 w 1893"/>
              <a:gd name="T95" fmla="*/ 0 h 303"/>
              <a:gd name="T96" fmla="*/ 1621 w 1893"/>
              <a:gd name="T97" fmla="*/ 0 h 303"/>
              <a:gd name="T98" fmla="*/ 1719 w 1893"/>
              <a:gd name="T99" fmla="*/ 11 h 303"/>
              <a:gd name="T100" fmla="*/ 1806 w 1893"/>
              <a:gd name="T101" fmla="*/ 54 h 303"/>
              <a:gd name="T102" fmla="*/ 1861 w 1893"/>
              <a:gd name="T103" fmla="*/ 98 h 303"/>
              <a:gd name="T104" fmla="*/ 1883 w 1893"/>
              <a:gd name="T105" fmla="*/ 130 h 303"/>
              <a:gd name="T106" fmla="*/ 1893 w 1893"/>
              <a:gd name="T107" fmla="*/ 163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93" h="303">
                <a:moveTo>
                  <a:pt x="1893" y="173"/>
                </a:moveTo>
                <a:lnTo>
                  <a:pt x="1893" y="195"/>
                </a:lnTo>
                <a:lnTo>
                  <a:pt x="1893" y="206"/>
                </a:lnTo>
                <a:lnTo>
                  <a:pt x="1893" y="217"/>
                </a:lnTo>
                <a:lnTo>
                  <a:pt x="1883" y="217"/>
                </a:lnTo>
                <a:lnTo>
                  <a:pt x="1872" y="217"/>
                </a:lnTo>
                <a:lnTo>
                  <a:pt x="1861" y="217"/>
                </a:lnTo>
                <a:lnTo>
                  <a:pt x="1850" y="217"/>
                </a:lnTo>
                <a:lnTo>
                  <a:pt x="1817" y="217"/>
                </a:lnTo>
                <a:lnTo>
                  <a:pt x="1796" y="217"/>
                </a:lnTo>
                <a:lnTo>
                  <a:pt x="1752" y="217"/>
                </a:lnTo>
                <a:lnTo>
                  <a:pt x="1708" y="206"/>
                </a:lnTo>
                <a:lnTo>
                  <a:pt x="1665" y="206"/>
                </a:lnTo>
                <a:lnTo>
                  <a:pt x="1610" y="206"/>
                </a:lnTo>
                <a:lnTo>
                  <a:pt x="1567" y="195"/>
                </a:lnTo>
                <a:lnTo>
                  <a:pt x="1523" y="195"/>
                </a:lnTo>
                <a:lnTo>
                  <a:pt x="1480" y="184"/>
                </a:lnTo>
                <a:lnTo>
                  <a:pt x="1447" y="184"/>
                </a:lnTo>
                <a:lnTo>
                  <a:pt x="1404" y="184"/>
                </a:lnTo>
                <a:lnTo>
                  <a:pt x="1371" y="184"/>
                </a:lnTo>
                <a:lnTo>
                  <a:pt x="1349" y="184"/>
                </a:lnTo>
                <a:lnTo>
                  <a:pt x="1327" y="184"/>
                </a:lnTo>
                <a:lnTo>
                  <a:pt x="1306" y="184"/>
                </a:lnTo>
                <a:lnTo>
                  <a:pt x="1284" y="184"/>
                </a:lnTo>
                <a:lnTo>
                  <a:pt x="1262" y="184"/>
                </a:lnTo>
                <a:lnTo>
                  <a:pt x="1240" y="184"/>
                </a:lnTo>
                <a:lnTo>
                  <a:pt x="1208" y="195"/>
                </a:lnTo>
                <a:lnTo>
                  <a:pt x="1175" y="195"/>
                </a:lnTo>
                <a:lnTo>
                  <a:pt x="1142" y="195"/>
                </a:lnTo>
                <a:lnTo>
                  <a:pt x="1099" y="206"/>
                </a:lnTo>
                <a:lnTo>
                  <a:pt x="1066" y="206"/>
                </a:lnTo>
                <a:lnTo>
                  <a:pt x="1023" y="217"/>
                </a:lnTo>
                <a:lnTo>
                  <a:pt x="968" y="217"/>
                </a:lnTo>
                <a:lnTo>
                  <a:pt x="925" y="228"/>
                </a:lnTo>
                <a:lnTo>
                  <a:pt x="870" y="238"/>
                </a:lnTo>
                <a:lnTo>
                  <a:pt x="816" y="238"/>
                </a:lnTo>
                <a:lnTo>
                  <a:pt x="761" y="249"/>
                </a:lnTo>
                <a:lnTo>
                  <a:pt x="707" y="260"/>
                </a:lnTo>
                <a:lnTo>
                  <a:pt x="653" y="260"/>
                </a:lnTo>
                <a:lnTo>
                  <a:pt x="598" y="271"/>
                </a:lnTo>
                <a:lnTo>
                  <a:pt x="555" y="271"/>
                </a:lnTo>
                <a:lnTo>
                  <a:pt x="511" y="282"/>
                </a:lnTo>
                <a:lnTo>
                  <a:pt x="468" y="282"/>
                </a:lnTo>
                <a:lnTo>
                  <a:pt x="424" y="292"/>
                </a:lnTo>
                <a:lnTo>
                  <a:pt x="391" y="292"/>
                </a:lnTo>
                <a:lnTo>
                  <a:pt x="359" y="292"/>
                </a:lnTo>
                <a:lnTo>
                  <a:pt x="326" y="303"/>
                </a:lnTo>
                <a:lnTo>
                  <a:pt x="304" y="303"/>
                </a:lnTo>
                <a:lnTo>
                  <a:pt x="283" y="303"/>
                </a:lnTo>
                <a:lnTo>
                  <a:pt x="261" y="303"/>
                </a:lnTo>
                <a:lnTo>
                  <a:pt x="239" y="303"/>
                </a:lnTo>
                <a:lnTo>
                  <a:pt x="228" y="303"/>
                </a:lnTo>
                <a:lnTo>
                  <a:pt x="217" y="303"/>
                </a:lnTo>
                <a:lnTo>
                  <a:pt x="195" y="303"/>
                </a:lnTo>
                <a:lnTo>
                  <a:pt x="174" y="303"/>
                </a:lnTo>
                <a:lnTo>
                  <a:pt x="152" y="292"/>
                </a:lnTo>
                <a:lnTo>
                  <a:pt x="119" y="271"/>
                </a:lnTo>
                <a:lnTo>
                  <a:pt x="98" y="260"/>
                </a:lnTo>
                <a:lnTo>
                  <a:pt x="65" y="238"/>
                </a:lnTo>
                <a:lnTo>
                  <a:pt x="32" y="206"/>
                </a:lnTo>
                <a:lnTo>
                  <a:pt x="0" y="184"/>
                </a:lnTo>
                <a:lnTo>
                  <a:pt x="76" y="173"/>
                </a:lnTo>
                <a:lnTo>
                  <a:pt x="163" y="163"/>
                </a:lnTo>
                <a:lnTo>
                  <a:pt x="228" y="163"/>
                </a:lnTo>
                <a:lnTo>
                  <a:pt x="293" y="152"/>
                </a:lnTo>
                <a:lnTo>
                  <a:pt x="359" y="152"/>
                </a:lnTo>
                <a:lnTo>
                  <a:pt x="413" y="141"/>
                </a:lnTo>
                <a:lnTo>
                  <a:pt x="457" y="141"/>
                </a:lnTo>
                <a:lnTo>
                  <a:pt x="500" y="141"/>
                </a:lnTo>
                <a:lnTo>
                  <a:pt x="544" y="130"/>
                </a:lnTo>
                <a:lnTo>
                  <a:pt x="587" y="130"/>
                </a:lnTo>
                <a:lnTo>
                  <a:pt x="653" y="119"/>
                </a:lnTo>
                <a:lnTo>
                  <a:pt x="685" y="119"/>
                </a:lnTo>
                <a:lnTo>
                  <a:pt x="718" y="109"/>
                </a:lnTo>
                <a:lnTo>
                  <a:pt x="751" y="109"/>
                </a:lnTo>
                <a:lnTo>
                  <a:pt x="794" y="98"/>
                </a:lnTo>
                <a:lnTo>
                  <a:pt x="838" y="98"/>
                </a:lnTo>
                <a:lnTo>
                  <a:pt x="881" y="87"/>
                </a:lnTo>
                <a:lnTo>
                  <a:pt x="925" y="76"/>
                </a:lnTo>
                <a:lnTo>
                  <a:pt x="979" y="76"/>
                </a:lnTo>
                <a:lnTo>
                  <a:pt x="1023" y="65"/>
                </a:lnTo>
                <a:lnTo>
                  <a:pt x="1077" y="54"/>
                </a:lnTo>
                <a:lnTo>
                  <a:pt x="1132" y="54"/>
                </a:lnTo>
                <a:lnTo>
                  <a:pt x="1186" y="44"/>
                </a:lnTo>
                <a:lnTo>
                  <a:pt x="1240" y="44"/>
                </a:lnTo>
                <a:lnTo>
                  <a:pt x="1284" y="33"/>
                </a:lnTo>
                <a:lnTo>
                  <a:pt x="1327" y="33"/>
                </a:lnTo>
                <a:lnTo>
                  <a:pt x="1360" y="22"/>
                </a:lnTo>
                <a:lnTo>
                  <a:pt x="1404" y="22"/>
                </a:lnTo>
                <a:lnTo>
                  <a:pt x="1436" y="11"/>
                </a:lnTo>
                <a:lnTo>
                  <a:pt x="1469" y="11"/>
                </a:lnTo>
                <a:lnTo>
                  <a:pt x="1502" y="11"/>
                </a:lnTo>
                <a:lnTo>
                  <a:pt x="1523" y="11"/>
                </a:lnTo>
                <a:lnTo>
                  <a:pt x="1545" y="0"/>
                </a:lnTo>
                <a:lnTo>
                  <a:pt x="1567" y="0"/>
                </a:lnTo>
                <a:lnTo>
                  <a:pt x="1589" y="0"/>
                </a:lnTo>
                <a:lnTo>
                  <a:pt x="1610" y="0"/>
                </a:lnTo>
                <a:lnTo>
                  <a:pt x="1621" y="0"/>
                </a:lnTo>
                <a:lnTo>
                  <a:pt x="1665" y="0"/>
                </a:lnTo>
                <a:lnTo>
                  <a:pt x="1719" y="11"/>
                </a:lnTo>
                <a:lnTo>
                  <a:pt x="1763" y="33"/>
                </a:lnTo>
                <a:lnTo>
                  <a:pt x="1806" y="54"/>
                </a:lnTo>
                <a:lnTo>
                  <a:pt x="1839" y="87"/>
                </a:lnTo>
                <a:lnTo>
                  <a:pt x="1861" y="98"/>
                </a:lnTo>
                <a:lnTo>
                  <a:pt x="1872" y="119"/>
                </a:lnTo>
                <a:lnTo>
                  <a:pt x="1883" y="130"/>
                </a:lnTo>
                <a:lnTo>
                  <a:pt x="1883" y="141"/>
                </a:lnTo>
                <a:lnTo>
                  <a:pt x="1893" y="163"/>
                </a:lnTo>
                <a:lnTo>
                  <a:pt x="1893" y="17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23" name="Freeform 35"/>
          <p:cNvSpPr>
            <a:spLocks noChangeArrowheads="1"/>
          </p:cNvSpPr>
          <p:nvPr/>
        </p:nvSpPr>
        <p:spPr bwMode="auto">
          <a:xfrm>
            <a:off x="5959475" y="1743075"/>
            <a:ext cx="566738" cy="1003300"/>
          </a:xfrm>
          <a:custGeom>
            <a:avLst/>
            <a:gdLst>
              <a:gd name="T0" fmla="*/ 882 w 892"/>
              <a:gd name="T1" fmla="*/ 162 h 1579"/>
              <a:gd name="T2" fmla="*/ 871 w 892"/>
              <a:gd name="T3" fmla="*/ 314 h 1579"/>
              <a:gd name="T4" fmla="*/ 849 w 892"/>
              <a:gd name="T5" fmla="*/ 443 h 1579"/>
              <a:gd name="T6" fmla="*/ 838 w 892"/>
              <a:gd name="T7" fmla="*/ 552 h 1579"/>
              <a:gd name="T8" fmla="*/ 805 w 892"/>
              <a:gd name="T9" fmla="*/ 692 h 1579"/>
              <a:gd name="T10" fmla="*/ 740 w 892"/>
              <a:gd name="T11" fmla="*/ 876 h 1579"/>
              <a:gd name="T12" fmla="*/ 642 w 892"/>
              <a:gd name="T13" fmla="*/ 1060 h 1579"/>
              <a:gd name="T14" fmla="*/ 522 w 892"/>
              <a:gd name="T15" fmla="*/ 1233 h 1579"/>
              <a:gd name="T16" fmla="*/ 414 w 892"/>
              <a:gd name="T17" fmla="*/ 1341 h 1579"/>
              <a:gd name="T18" fmla="*/ 348 w 892"/>
              <a:gd name="T19" fmla="*/ 1406 h 1579"/>
              <a:gd name="T20" fmla="*/ 272 w 892"/>
              <a:gd name="T21" fmla="*/ 1460 h 1579"/>
              <a:gd name="T22" fmla="*/ 163 w 892"/>
              <a:gd name="T23" fmla="*/ 1525 h 1579"/>
              <a:gd name="T24" fmla="*/ 98 w 892"/>
              <a:gd name="T25" fmla="*/ 1558 h 1579"/>
              <a:gd name="T26" fmla="*/ 54 w 892"/>
              <a:gd name="T27" fmla="*/ 1579 h 1579"/>
              <a:gd name="T28" fmla="*/ 22 w 892"/>
              <a:gd name="T29" fmla="*/ 1579 h 1579"/>
              <a:gd name="T30" fmla="*/ 0 w 892"/>
              <a:gd name="T31" fmla="*/ 1579 h 1579"/>
              <a:gd name="T32" fmla="*/ 22 w 892"/>
              <a:gd name="T33" fmla="*/ 1558 h 1579"/>
              <a:gd name="T34" fmla="*/ 43 w 892"/>
              <a:gd name="T35" fmla="*/ 1525 h 1579"/>
              <a:gd name="T36" fmla="*/ 98 w 892"/>
              <a:gd name="T37" fmla="*/ 1482 h 1579"/>
              <a:gd name="T38" fmla="*/ 163 w 892"/>
              <a:gd name="T39" fmla="*/ 1428 h 1579"/>
              <a:gd name="T40" fmla="*/ 228 w 892"/>
              <a:gd name="T41" fmla="*/ 1374 h 1579"/>
              <a:gd name="T42" fmla="*/ 305 w 892"/>
              <a:gd name="T43" fmla="*/ 1287 h 1579"/>
              <a:gd name="T44" fmla="*/ 381 w 892"/>
              <a:gd name="T45" fmla="*/ 1190 h 1579"/>
              <a:gd name="T46" fmla="*/ 490 w 892"/>
              <a:gd name="T47" fmla="*/ 1028 h 1579"/>
              <a:gd name="T48" fmla="*/ 609 w 892"/>
              <a:gd name="T49" fmla="*/ 779 h 1579"/>
              <a:gd name="T50" fmla="*/ 653 w 892"/>
              <a:gd name="T51" fmla="*/ 649 h 1579"/>
              <a:gd name="T52" fmla="*/ 675 w 892"/>
              <a:gd name="T53" fmla="*/ 530 h 1579"/>
              <a:gd name="T54" fmla="*/ 697 w 892"/>
              <a:gd name="T55" fmla="*/ 411 h 1579"/>
              <a:gd name="T56" fmla="*/ 697 w 892"/>
              <a:gd name="T57" fmla="*/ 292 h 1579"/>
              <a:gd name="T58" fmla="*/ 697 w 892"/>
              <a:gd name="T59" fmla="*/ 195 h 1579"/>
              <a:gd name="T60" fmla="*/ 686 w 892"/>
              <a:gd name="T61" fmla="*/ 119 h 1579"/>
              <a:gd name="T62" fmla="*/ 686 w 892"/>
              <a:gd name="T63" fmla="*/ 54 h 1579"/>
              <a:gd name="T64" fmla="*/ 686 w 892"/>
              <a:gd name="T65" fmla="*/ 22 h 1579"/>
              <a:gd name="T66" fmla="*/ 707 w 892"/>
              <a:gd name="T67" fmla="*/ 0 h 1579"/>
              <a:gd name="T68" fmla="*/ 729 w 892"/>
              <a:gd name="T69" fmla="*/ 0 h 1579"/>
              <a:gd name="T70" fmla="*/ 773 w 892"/>
              <a:gd name="T71" fmla="*/ 11 h 1579"/>
              <a:gd name="T72" fmla="*/ 827 w 892"/>
              <a:gd name="T73" fmla="*/ 32 h 1579"/>
              <a:gd name="T74" fmla="*/ 892 w 892"/>
              <a:gd name="T75" fmla="*/ 76 h 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92" h="1579">
                <a:moveTo>
                  <a:pt x="892" y="76"/>
                </a:moveTo>
                <a:lnTo>
                  <a:pt x="882" y="162"/>
                </a:lnTo>
                <a:lnTo>
                  <a:pt x="882" y="238"/>
                </a:lnTo>
                <a:lnTo>
                  <a:pt x="871" y="314"/>
                </a:lnTo>
                <a:lnTo>
                  <a:pt x="860" y="379"/>
                </a:lnTo>
                <a:lnTo>
                  <a:pt x="849" y="443"/>
                </a:lnTo>
                <a:lnTo>
                  <a:pt x="849" y="498"/>
                </a:lnTo>
                <a:lnTo>
                  <a:pt x="838" y="552"/>
                </a:lnTo>
                <a:lnTo>
                  <a:pt x="827" y="595"/>
                </a:lnTo>
                <a:lnTo>
                  <a:pt x="805" y="692"/>
                </a:lnTo>
                <a:lnTo>
                  <a:pt x="773" y="779"/>
                </a:lnTo>
                <a:lnTo>
                  <a:pt x="740" y="876"/>
                </a:lnTo>
                <a:lnTo>
                  <a:pt x="697" y="974"/>
                </a:lnTo>
                <a:lnTo>
                  <a:pt x="642" y="1060"/>
                </a:lnTo>
                <a:lnTo>
                  <a:pt x="588" y="1147"/>
                </a:lnTo>
                <a:lnTo>
                  <a:pt x="522" y="1233"/>
                </a:lnTo>
                <a:lnTo>
                  <a:pt x="457" y="1309"/>
                </a:lnTo>
                <a:lnTo>
                  <a:pt x="414" y="1341"/>
                </a:lnTo>
                <a:lnTo>
                  <a:pt x="381" y="1374"/>
                </a:lnTo>
                <a:lnTo>
                  <a:pt x="348" y="1406"/>
                </a:lnTo>
                <a:lnTo>
                  <a:pt x="305" y="1439"/>
                </a:lnTo>
                <a:lnTo>
                  <a:pt x="272" y="1460"/>
                </a:lnTo>
                <a:lnTo>
                  <a:pt x="228" y="1482"/>
                </a:lnTo>
                <a:lnTo>
                  <a:pt x="163" y="1525"/>
                </a:lnTo>
                <a:lnTo>
                  <a:pt x="131" y="1547"/>
                </a:lnTo>
                <a:lnTo>
                  <a:pt x="98" y="1558"/>
                </a:lnTo>
                <a:lnTo>
                  <a:pt x="76" y="1568"/>
                </a:lnTo>
                <a:lnTo>
                  <a:pt x="54" y="1579"/>
                </a:lnTo>
                <a:lnTo>
                  <a:pt x="33" y="1579"/>
                </a:lnTo>
                <a:lnTo>
                  <a:pt x="22" y="1579"/>
                </a:lnTo>
                <a:lnTo>
                  <a:pt x="11" y="1579"/>
                </a:lnTo>
                <a:lnTo>
                  <a:pt x="0" y="1579"/>
                </a:lnTo>
                <a:lnTo>
                  <a:pt x="11" y="1568"/>
                </a:lnTo>
                <a:lnTo>
                  <a:pt x="22" y="1558"/>
                </a:lnTo>
                <a:lnTo>
                  <a:pt x="33" y="1536"/>
                </a:lnTo>
                <a:lnTo>
                  <a:pt x="43" y="1525"/>
                </a:lnTo>
                <a:lnTo>
                  <a:pt x="65" y="1504"/>
                </a:lnTo>
                <a:lnTo>
                  <a:pt x="98" y="1482"/>
                </a:lnTo>
                <a:lnTo>
                  <a:pt x="131" y="1460"/>
                </a:lnTo>
                <a:lnTo>
                  <a:pt x="163" y="1428"/>
                </a:lnTo>
                <a:lnTo>
                  <a:pt x="196" y="1406"/>
                </a:lnTo>
                <a:lnTo>
                  <a:pt x="228" y="1374"/>
                </a:lnTo>
                <a:lnTo>
                  <a:pt x="272" y="1330"/>
                </a:lnTo>
                <a:lnTo>
                  <a:pt x="305" y="1287"/>
                </a:lnTo>
                <a:lnTo>
                  <a:pt x="348" y="1244"/>
                </a:lnTo>
                <a:lnTo>
                  <a:pt x="381" y="1190"/>
                </a:lnTo>
                <a:lnTo>
                  <a:pt x="424" y="1136"/>
                </a:lnTo>
                <a:lnTo>
                  <a:pt x="490" y="1028"/>
                </a:lnTo>
                <a:lnTo>
                  <a:pt x="555" y="909"/>
                </a:lnTo>
                <a:lnTo>
                  <a:pt x="609" y="779"/>
                </a:lnTo>
                <a:lnTo>
                  <a:pt x="631" y="714"/>
                </a:lnTo>
                <a:lnTo>
                  <a:pt x="653" y="649"/>
                </a:lnTo>
                <a:lnTo>
                  <a:pt x="664" y="584"/>
                </a:lnTo>
                <a:lnTo>
                  <a:pt x="675" y="530"/>
                </a:lnTo>
                <a:lnTo>
                  <a:pt x="686" y="465"/>
                </a:lnTo>
                <a:lnTo>
                  <a:pt x="697" y="411"/>
                </a:lnTo>
                <a:lnTo>
                  <a:pt x="697" y="346"/>
                </a:lnTo>
                <a:lnTo>
                  <a:pt x="697" y="292"/>
                </a:lnTo>
                <a:lnTo>
                  <a:pt x="697" y="249"/>
                </a:lnTo>
                <a:lnTo>
                  <a:pt x="697" y="195"/>
                </a:lnTo>
                <a:lnTo>
                  <a:pt x="686" y="151"/>
                </a:lnTo>
                <a:lnTo>
                  <a:pt x="686" y="119"/>
                </a:lnTo>
                <a:lnTo>
                  <a:pt x="686" y="87"/>
                </a:lnTo>
                <a:lnTo>
                  <a:pt x="686" y="54"/>
                </a:lnTo>
                <a:lnTo>
                  <a:pt x="686" y="43"/>
                </a:lnTo>
                <a:lnTo>
                  <a:pt x="686" y="22"/>
                </a:lnTo>
                <a:lnTo>
                  <a:pt x="697" y="11"/>
                </a:lnTo>
                <a:lnTo>
                  <a:pt x="707" y="0"/>
                </a:lnTo>
                <a:lnTo>
                  <a:pt x="718" y="0"/>
                </a:lnTo>
                <a:lnTo>
                  <a:pt x="729" y="0"/>
                </a:lnTo>
                <a:lnTo>
                  <a:pt x="751" y="11"/>
                </a:lnTo>
                <a:lnTo>
                  <a:pt x="773" y="11"/>
                </a:lnTo>
                <a:lnTo>
                  <a:pt x="794" y="22"/>
                </a:lnTo>
                <a:lnTo>
                  <a:pt x="827" y="32"/>
                </a:lnTo>
                <a:lnTo>
                  <a:pt x="860" y="54"/>
                </a:lnTo>
                <a:lnTo>
                  <a:pt x="892" y="7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73" name="TextBox 2"/>
          <p:cNvSpPr txBox="1">
            <a:spLocks noChangeArrowheads="1"/>
          </p:cNvSpPr>
          <p:nvPr/>
        </p:nvSpPr>
        <p:spPr bwMode="auto">
          <a:xfrm>
            <a:off x="604838" y="1752600"/>
            <a:ext cx="20431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昼</a:t>
            </a:r>
            <a:r>
              <a:rPr lang="zh-CN" altLang="en-US" sz="6000">
                <a:latin typeface="楷体" pitchFamily="49" charset="-122"/>
                <a:ea typeface="楷体" pitchFamily="49" charset="-122"/>
              </a:rPr>
              <a:t>夜</a:t>
            </a:r>
            <a:endParaRPr lang="zh-CN" altLang="en-US" sz="60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矩形 2"/>
          <p:cNvSpPr>
            <a:spLocks noChangeArrowheads="1"/>
          </p:cNvSpPr>
          <p:nvPr/>
        </p:nvSpPr>
        <p:spPr bwMode="auto">
          <a:xfrm>
            <a:off x="5118100" y="3654425"/>
            <a:ext cx="3683000" cy="11080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宋体" panose="02010600030101010101" pitchFamily="2" charset="-122"/>
              </a:rPr>
              <a:t>书写指导：</a:t>
            </a:r>
            <a:r>
              <a:rPr lang="zh-CN" altLang="en-US" sz="2200" b="1" dirty="0">
                <a:solidFill>
                  <a:schemeClr val="tx1"/>
                </a:solidFill>
                <a:latin typeface="宋体" panose="02010600030101010101" pitchFamily="2" charset="-122"/>
              </a:rPr>
              <a:t>尺字上框扁窄、捺在下横中间处起、撇和捺舒展，日字要扁，下横要长。</a:t>
            </a:r>
          </a:p>
        </p:txBody>
      </p:sp>
      <p:sp>
        <p:nvSpPr>
          <p:cNvPr id="24" name="矩形 4"/>
          <p:cNvSpPr>
            <a:spLocks noChangeArrowheads="1"/>
          </p:cNvSpPr>
          <p:nvPr/>
        </p:nvSpPr>
        <p:spPr bwMode="auto">
          <a:xfrm>
            <a:off x="2635250" y="1914525"/>
            <a:ext cx="12160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昼</a:t>
            </a: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2417763" y="1189038"/>
            <a:ext cx="22320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zhòu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44525" y="2990850"/>
            <a:ext cx="23399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结构：</a:t>
            </a:r>
            <a:r>
              <a:rPr lang="zh-CN" altLang="en-US" sz="2200" b="1" dirty="0">
                <a:latin typeface="宋体" pitchFamily="2" charset="-122"/>
              </a:rPr>
              <a:t>上下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44525" y="3735388"/>
            <a:ext cx="349726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白昼   昼思夜想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44525" y="4132263"/>
            <a:ext cx="41671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200" b="1" dirty="0">
                <a:latin typeface="宋体" pitchFamily="2" charset="-122"/>
              </a:rPr>
              <a:t>爸爸昼夜忙碌，真是太辛</a:t>
            </a:r>
            <a:endParaRPr lang="en-US" altLang="zh-CN" sz="2200" b="1" dirty="0">
              <a:latin typeface="宋体" pitchFamily="2" charset="-122"/>
            </a:endParaRPr>
          </a:p>
          <a:p>
            <a:r>
              <a:rPr lang="en-US" altLang="zh-CN" sz="2200" b="1" dirty="0">
                <a:latin typeface="宋体" pitchFamily="2" charset="-122"/>
              </a:rPr>
              <a:t>      </a:t>
            </a:r>
            <a:r>
              <a:rPr lang="zh-CN" altLang="en-US" sz="2200" b="1" dirty="0">
                <a:latin typeface="宋体" pitchFamily="2" charset="-122"/>
              </a:rPr>
              <a:t>苦了。 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44525" y="3348038"/>
            <a:ext cx="29051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200" b="1" dirty="0">
                <a:latin typeface="宋体" pitchFamily="2" charset="-122"/>
              </a:rPr>
              <a:t>Z  </a:t>
            </a:r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200" b="1" dirty="0">
                <a:latin typeface="宋体" pitchFamily="2" charset="-122"/>
              </a:rPr>
              <a:t>日</a:t>
            </a:r>
          </a:p>
        </p:txBody>
      </p:sp>
      <p:grpSp>
        <p:nvGrpSpPr>
          <p:cNvPr id="23581" name="组合 26"/>
          <p:cNvGrpSpPr>
            <a:grpSpLocks/>
          </p:cNvGrpSpPr>
          <p:nvPr/>
        </p:nvGrpSpPr>
        <p:grpSpPr bwMode="auto">
          <a:xfrm>
            <a:off x="579438" y="771525"/>
            <a:ext cx="1331912" cy="530225"/>
            <a:chOff x="579880" y="770997"/>
            <a:chExt cx="1331484" cy="531209"/>
          </a:xfrm>
        </p:grpSpPr>
        <p:sp>
          <p:nvSpPr>
            <p:cNvPr id="33" name="圆角矩形 32"/>
            <p:cNvSpPr/>
            <p:nvPr/>
          </p:nvSpPr>
          <p:spPr>
            <a:xfrm>
              <a:off x="590550" y="770997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我会写</a:t>
              </a:r>
            </a:p>
          </p:txBody>
        </p:sp>
        <p:sp>
          <p:nvSpPr>
            <p:cNvPr id="34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b="1"/>
            </a:p>
          </p:txBody>
        </p:sp>
      </p:grpSp>
      <p:pic>
        <p:nvPicPr>
          <p:cNvPr id="23584" name="Picture 3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9813" y="704850"/>
            <a:ext cx="901700" cy="512763"/>
          </a:xfrm>
          <a:prstGeom prst="rect">
            <a:avLst/>
          </a:prstGeom>
          <a:noFill/>
          <a:ln>
            <a:noFill/>
          </a:ln>
          <a:effectLst>
            <a:outerShdw dist="38100" dir="8100000" algn="tr" rotWithShape="0">
              <a:srgbClr val="00000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2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2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2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24" grpId="0"/>
      <p:bldP spid="25" grpId="0"/>
      <p:bldP spid="26" grpId="0"/>
      <p:bldP spid="27" grpId="0"/>
      <p:bldP spid="30" grpId="0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5478463" y="1339850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64" name="Freeform 72"/>
          <p:cNvSpPr>
            <a:spLocks noChangeArrowheads="1"/>
          </p:cNvSpPr>
          <p:nvPr/>
        </p:nvSpPr>
        <p:spPr bwMode="auto">
          <a:xfrm>
            <a:off x="6172200" y="1993900"/>
            <a:ext cx="566738" cy="158750"/>
          </a:xfrm>
          <a:custGeom>
            <a:avLst/>
            <a:gdLst>
              <a:gd name="T0" fmla="*/ 33 w 893"/>
              <a:gd name="T1" fmla="*/ 206 h 249"/>
              <a:gd name="T2" fmla="*/ 22 w 893"/>
              <a:gd name="T3" fmla="*/ 206 h 249"/>
              <a:gd name="T4" fmla="*/ 11 w 893"/>
              <a:gd name="T5" fmla="*/ 195 h 249"/>
              <a:gd name="T6" fmla="*/ 0 w 893"/>
              <a:gd name="T7" fmla="*/ 195 h 249"/>
              <a:gd name="T8" fmla="*/ 0 w 893"/>
              <a:gd name="T9" fmla="*/ 184 h 249"/>
              <a:gd name="T10" fmla="*/ 0 w 893"/>
              <a:gd name="T11" fmla="*/ 173 h 249"/>
              <a:gd name="T12" fmla="*/ 11 w 893"/>
              <a:gd name="T13" fmla="*/ 173 h 249"/>
              <a:gd name="T14" fmla="*/ 22 w 893"/>
              <a:gd name="T15" fmla="*/ 163 h 249"/>
              <a:gd name="T16" fmla="*/ 33 w 893"/>
              <a:gd name="T17" fmla="*/ 163 h 249"/>
              <a:gd name="T18" fmla="*/ 55 w 893"/>
              <a:gd name="T19" fmla="*/ 163 h 249"/>
              <a:gd name="T20" fmla="*/ 88 w 893"/>
              <a:gd name="T21" fmla="*/ 152 h 249"/>
              <a:gd name="T22" fmla="*/ 120 w 893"/>
              <a:gd name="T23" fmla="*/ 141 h 249"/>
              <a:gd name="T24" fmla="*/ 175 w 893"/>
              <a:gd name="T25" fmla="*/ 130 h 249"/>
              <a:gd name="T26" fmla="*/ 229 w 893"/>
              <a:gd name="T27" fmla="*/ 109 h 249"/>
              <a:gd name="T28" fmla="*/ 294 w 893"/>
              <a:gd name="T29" fmla="*/ 98 h 249"/>
              <a:gd name="T30" fmla="*/ 371 w 893"/>
              <a:gd name="T31" fmla="*/ 76 h 249"/>
              <a:gd name="T32" fmla="*/ 447 w 893"/>
              <a:gd name="T33" fmla="*/ 54 h 249"/>
              <a:gd name="T34" fmla="*/ 512 w 893"/>
              <a:gd name="T35" fmla="*/ 44 h 249"/>
              <a:gd name="T36" fmla="*/ 566 w 893"/>
              <a:gd name="T37" fmla="*/ 22 h 249"/>
              <a:gd name="T38" fmla="*/ 621 w 893"/>
              <a:gd name="T39" fmla="*/ 11 h 249"/>
              <a:gd name="T40" fmla="*/ 664 w 893"/>
              <a:gd name="T41" fmla="*/ 11 h 249"/>
              <a:gd name="T42" fmla="*/ 697 w 893"/>
              <a:gd name="T43" fmla="*/ 0 h 249"/>
              <a:gd name="T44" fmla="*/ 730 w 893"/>
              <a:gd name="T45" fmla="*/ 0 h 249"/>
              <a:gd name="T46" fmla="*/ 751 w 893"/>
              <a:gd name="T47" fmla="*/ 0 h 249"/>
              <a:gd name="T48" fmla="*/ 773 w 893"/>
              <a:gd name="T49" fmla="*/ 0 h 249"/>
              <a:gd name="T50" fmla="*/ 806 w 893"/>
              <a:gd name="T51" fmla="*/ 0 h 249"/>
              <a:gd name="T52" fmla="*/ 849 w 893"/>
              <a:gd name="T53" fmla="*/ 22 h 249"/>
              <a:gd name="T54" fmla="*/ 871 w 893"/>
              <a:gd name="T55" fmla="*/ 33 h 249"/>
              <a:gd name="T56" fmla="*/ 882 w 893"/>
              <a:gd name="T57" fmla="*/ 54 h 249"/>
              <a:gd name="T58" fmla="*/ 893 w 893"/>
              <a:gd name="T59" fmla="*/ 65 h 249"/>
              <a:gd name="T60" fmla="*/ 893 w 893"/>
              <a:gd name="T61" fmla="*/ 76 h 249"/>
              <a:gd name="T62" fmla="*/ 882 w 893"/>
              <a:gd name="T63" fmla="*/ 87 h 249"/>
              <a:gd name="T64" fmla="*/ 871 w 893"/>
              <a:gd name="T65" fmla="*/ 87 h 249"/>
              <a:gd name="T66" fmla="*/ 860 w 893"/>
              <a:gd name="T67" fmla="*/ 98 h 249"/>
              <a:gd name="T68" fmla="*/ 849 w 893"/>
              <a:gd name="T69" fmla="*/ 98 h 249"/>
              <a:gd name="T70" fmla="*/ 828 w 893"/>
              <a:gd name="T71" fmla="*/ 98 h 249"/>
              <a:gd name="T72" fmla="*/ 817 w 893"/>
              <a:gd name="T73" fmla="*/ 109 h 249"/>
              <a:gd name="T74" fmla="*/ 795 w 893"/>
              <a:gd name="T75" fmla="*/ 119 h 249"/>
              <a:gd name="T76" fmla="*/ 773 w 893"/>
              <a:gd name="T77" fmla="*/ 119 h 249"/>
              <a:gd name="T78" fmla="*/ 741 w 893"/>
              <a:gd name="T79" fmla="*/ 130 h 249"/>
              <a:gd name="T80" fmla="*/ 719 w 893"/>
              <a:gd name="T81" fmla="*/ 141 h 249"/>
              <a:gd name="T82" fmla="*/ 686 w 893"/>
              <a:gd name="T83" fmla="*/ 152 h 249"/>
              <a:gd name="T84" fmla="*/ 654 w 893"/>
              <a:gd name="T85" fmla="*/ 152 h 249"/>
              <a:gd name="T86" fmla="*/ 610 w 893"/>
              <a:gd name="T87" fmla="*/ 163 h 249"/>
              <a:gd name="T88" fmla="*/ 577 w 893"/>
              <a:gd name="T89" fmla="*/ 173 h 249"/>
              <a:gd name="T90" fmla="*/ 501 w 893"/>
              <a:gd name="T91" fmla="*/ 195 h 249"/>
              <a:gd name="T92" fmla="*/ 425 w 893"/>
              <a:gd name="T93" fmla="*/ 217 h 249"/>
              <a:gd name="T94" fmla="*/ 360 w 893"/>
              <a:gd name="T95" fmla="*/ 228 h 249"/>
              <a:gd name="T96" fmla="*/ 305 w 893"/>
              <a:gd name="T97" fmla="*/ 238 h 249"/>
              <a:gd name="T98" fmla="*/ 262 w 893"/>
              <a:gd name="T99" fmla="*/ 249 h 249"/>
              <a:gd name="T100" fmla="*/ 218 w 893"/>
              <a:gd name="T101" fmla="*/ 249 h 249"/>
              <a:gd name="T102" fmla="*/ 185 w 893"/>
              <a:gd name="T103" fmla="*/ 249 h 249"/>
              <a:gd name="T104" fmla="*/ 164 w 893"/>
              <a:gd name="T105" fmla="*/ 249 h 249"/>
              <a:gd name="T106" fmla="*/ 120 w 893"/>
              <a:gd name="T107" fmla="*/ 238 h 249"/>
              <a:gd name="T108" fmla="*/ 88 w 893"/>
              <a:gd name="T109" fmla="*/ 238 h 249"/>
              <a:gd name="T110" fmla="*/ 55 w 893"/>
              <a:gd name="T111" fmla="*/ 228 h 249"/>
              <a:gd name="T112" fmla="*/ 33 w 893"/>
              <a:gd name="T113" fmla="*/ 206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3" h="249">
                <a:moveTo>
                  <a:pt x="33" y="206"/>
                </a:moveTo>
                <a:lnTo>
                  <a:pt x="22" y="206"/>
                </a:lnTo>
                <a:lnTo>
                  <a:pt x="11" y="195"/>
                </a:lnTo>
                <a:lnTo>
                  <a:pt x="0" y="195"/>
                </a:lnTo>
                <a:lnTo>
                  <a:pt x="0" y="184"/>
                </a:lnTo>
                <a:lnTo>
                  <a:pt x="0" y="173"/>
                </a:lnTo>
                <a:lnTo>
                  <a:pt x="11" y="173"/>
                </a:lnTo>
                <a:lnTo>
                  <a:pt x="22" y="163"/>
                </a:lnTo>
                <a:lnTo>
                  <a:pt x="33" y="163"/>
                </a:lnTo>
                <a:lnTo>
                  <a:pt x="55" y="163"/>
                </a:lnTo>
                <a:lnTo>
                  <a:pt x="88" y="152"/>
                </a:lnTo>
                <a:lnTo>
                  <a:pt x="120" y="141"/>
                </a:lnTo>
                <a:lnTo>
                  <a:pt x="175" y="130"/>
                </a:lnTo>
                <a:lnTo>
                  <a:pt x="229" y="109"/>
                </a:lnTo>
                <a:lnTo>
                  <a:pt x="294" y="98"/>
                </a:lnTo>
                <a:lnTo>
                  <a:pt x="371" y="76"/>
                </a:lnTo>
                <a:lnTo>
                  <a:pt x="447" y="54"/>
                </a:lnTo>
                <a:lnTo>
                  <a:pt x="512" y="44"/>
                </a:lnTo>
                <a:lnTo>
                  <a:pt x="566" y="22"/>
                </a:lnTo>
                <a:lnTo>
                  <a:pt x="621" y="11"/>
                </a:lnTo>
                <a:lnTo>
                  <a:pt x="664" y="11"/>
                </a:lnTo>
                <a:lnTo>
                  <a:pt x="697" y="0"/>
                </a:lnTo>
                <a:lnTo>
                  <a:pt x="730" y="0"/>
                </a:lnTo>
                <a:lnTo>
                  <a:pt x="751" y="0"/>
                </a:lnTo>
                <a:lnTo>
                  <a:pt x="773" y="0"/>
                </a:lnTo>
                <a:lnTo>
                  <a:pt x="806" y="0"/>
                </a:lnTo>
                <a:lnTo>
                  <a:pt x="849" y="22"/>
                </a:lnTo>
                <a:lnTo>
                  <a:pt x="871" y="33"/>
                </a:lnTo>
                <a:lnTo>
                  <a:pt x="882" y="54"/>
                </a:lnTo>
                <a:lnTo>
                  <a:pt x="893" y="65"/>
                </a:lnTo>
                <a:lnTo>
                  <a:pt x="893" y="76"/>
                </a:lnTo>
                <a:lnTo>
                  <a:pt x="882" y="87"/>
                </a:lnTo>
                <a:lnTo>
                  <a:pt x="871" y="87"/>
                </a:lnTo>
                <a:lnTo>
                  <a:pt x="860" y="98"/>
                </a:lnTo>
                <a:lnTo>
                  <a:pt x="849" y="98"/>
                </a:lnTo>
                <a:lnTo>
                  <a:pt x="828" y="98"/>
                </a:lnTo>
                <a:lnTo>
                  <a:pt x="817" y="109"/>
                </a:lnTo>
                <a:lnTo>
                  <a:pt x="795" y="119"/>
                </a:lnTo>
                <a:lnTo>
                  <a:pt x="773" y="119"/>
                </a:lnTo>
                <a:lnTo>
                  <a:pt x="741" y="130"/>
                </a:lnTo>
                <a:lnTo>
                  <a:pt x="719" y="141"/>
                </a:lnTo>
                <a:lnTo>
                  <a:pt x="686" y="152"/>
                </a:lnTo>
                <a:lnTo>
                  <a:pt x="654" y="152"/>
                </a:lnTo>
                <a:lnTo>
                  <a:pt x="610" y="163"/>
                </a:lnTo>
                <a:lnTo>
                  <a:pt x="577" y="173"/>
                </a:lnTo>
                <a:lnTo>
                  <a:pt x="501" y="195"/>
                </a:lnTo>
                <a:lnTo>
                  <a:pt x="425" y="217"/>
                </a:lnTo>
                <a:lnTo>
                  <a:pt x="360" y="228"/>
                </a:lnTo>
                <a:lnTo>
                  <a:pt x="305" y="238"/>
                </a:lnTo>
                <a:lnTo>
                  <a:pt x="262" y="249"/>
                </a:lnTo>
                <a:lnTo>
                  <a:pt x="218" y="249"/>
                </a:lnTo>
                <a:lnTo>
                  <a:pt x="185" y="249"/>
                </a:lnTo>
                <a:lnTo>
                  <a:pt x="164" y="249"/>
                </a:lnTo>
                <a:lnTo>
                  <a:pt x="120" y="238"/>
                </a:lnTo>
                <a:lnTo>
                  <a:pt x="88" y="238"/>
                </a:lnTo>
                <a:lnTo>
                  <a:pt x="55" y="228"/>
                </a:lnTo>
                <a:lnTo>
                  <a:pt x="33" y="20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65" name="Freeform 73"/>
          <p:cNvSpPr>
            <a:spLocks noChangeArrowheads="1"/>
          </p:cNvSpPr>
          <p:nvPr/>
        </p:nvSpPr>
        <p:spPr bwMode="auto">
          <a:xfrm>
            <a:off x="6213475" y="2235200"/>
            <a:ext cx="469900" cy="157163"/>
          </a:xfrm>
          <a:custGeom>
            <a:avLst/>
            <a:gdLst>
              <a:gd name="T0" fmla="*/ 32 w 740"/>
              <a:gd name="T1" fmla="*/ 216 h 249"/>
              <a:gd name="T2" fmla="*/ 22 w 740"/>
              <a:gd name="T3" fmla="*/ 206 h 249"/>
              <a:gd name="T4" fmla="*/ 11 w 740"/>
              <a:gd name="T5" fmla="*/ 206 h 249"/>
              <a:gd name="T6" fmla="*/ 0 w 740"/>
              <a:gd name="T7" fmla="*/ 195 h 249"/>
              <a:gd name="T8" fmla="*/ 0 w 740"/>
              <a:gd name="T9" fmla="*/ 184 h 249"/>
              <a:gd name="T10" fmla="*/ 0 w 740"/>
              <a:gd name="T11" fmla="*/ 173 h 249"/>
              <a:gd name="T12" fmla="*/ 11 w 740"/>
              <a:gd name="T13" fmla="*/ 162 h 249"/>
              <a:gd name="T14" fmla="*/ 22 w 740"/>
              <a:gd name="T15" fmla="*/ 162 h 249"/>
              <a:gd name="T16" fmla="*/ 32 w 740"/>
              <a:gd name="T17" fmla="*/ 151 h 249"/>
              <a:gd name="T18" fmla="*/ 54 w 740"/>
              <a:gd name="T19" fmla="*/ 151 h 249"/>
              <a:gd name="T20" fmla="*/ 87 w 740"/>
              <a:gd name="T21" fmla="*/ 141 h 249"/>
              <a:gd name="T22" fmla="*/ 119 w 740"/>
              <a:gd name="T23" fmla="*/ 130 h 249"/>
              <a:gd name="T24" fmla="*/ 174 w 740"/>
              <a:gd name="T25" fmla="*/ 119 h 249"/>
              <a:gd name="T26" fmla="*/ 217 w 740"/>
              <a:gd name="T27" fmla="*/ 108 h 249"/>
              <a:gd name="T28" fmla="*/ 283 w 740"/>
              <a:gd name="T29" fmla="*/ 87 h 249"/>
              <a:gd name="T30" fmla="*/ 348 w 740"/>
              <a:gd name="T31" fmla="*/ 65 h 249"/>
              <a:gd name="T32" fmla="*/ 413 w 740"/>
              <a:gd name="T33" fmla="*/ 54 h 249"/>
              <a:gd name="T34" fmla="*/ 468 w 740"/>
              <a:gd name="T35" fmla="*/ 43 h 249"/>
              <a:gd name="T36" fmla="*/ 522 w 740"/>
              <a:gd name="T37" fmla="*/ 32 h 249"/>
              <a:gd name="T38" fmla="*/ 566 w 740"/>
              <a:gd name="T39" fmla="*/ 22 h 249"/>
              <a:gd name="T40" fmla="*/ 598 w 740"/>
              <a:gd name="T41" fmla="*/ 11 h 249"/>
              <a:gd name="T42" fmla="*/ 631 w 740"/>
              <a:gd name="T43" fmla="*/ 11 h 249"/>
              <a:gd name="T44" fmla="*/ 653 w 740"/>
              <a:gd name="T45" fmla="*/ 0 h 249"/>
              <a:gd name="T46" fmla="*/ 664 w 740"/>
              <a:gd name="T47" fmla="*/ 0 h 249"/>
              <a:gd name="T48" fmla="*/ 685 w 740"/>
              <a:gd name="T49" fmla="*/ 0 h 249"/>
              <a:gd name="T50" fmla="*/ 707 w 740"/>
              <a:gd name="T51" fmla="*/ 11 h 249"/>
              <a:gd name="T52" fmla="*/ 729 w 740"/>
              <a:gd name="T53" fmla="*/ 22 h 249"/>
              <a:gd name="T54" fmla="*/ 740 w 740"/>
              <a:gd name="T55" fmla="*/ 43 h 249"/>
              <a:gd name="T56" fmla="*/ 740 w 740"/>
              <a:gd name="T57" fmla="*/ 65 h 249"/>
              <a:gd name="T58" fmla="*/ 740 w 740"/>
              <a:gd name="T59" fmla="*/ 76 h 249"/>
              <a:gd name="T60" fmla="*/ 729 w 740"/>
              <a:gd name="T61" fmla="*/ 87 h 249"/>
              <a:gd name="T62" fmla="*/ 718 w 740"/>
              <a:gd name="T63" fmla="*/ 97 h 249"/>
              <a:gd name="T64" fmla="*/ 696 w 740"/>
              <a:gd name="T65" fmla="*/ 108 h 249"/>
              <a:gd name="T66" fmla="*/ 675 w 740"/>
              <a:gd name="T67" fmla="*/ 108 h 249"/>
              <a:gd name="T68" fmla="*/ 653 w 740"/>
              <a:gd name="T69" fmla="*/ 119 h 249"/>
              <a:gd name="T70" fmla="*/ 620 w 740"/>
              <a:gd name="T71" fmla="*/ 119 h 249"/>
              <a:gd name="T72" fmla="*/ 588 w 740"/>
              <a:gd name="T73" fmla="*/ 130 h 249"/>
              <a:gd name="T74" fmla="*/ 555 w 740"/>
              <a:gd name="T75" fmla="*/ 141 h 249"/>
              <a:gd name="T76" fmla="*/ 511 w 740"/>
              <a:gd name="T77" fmla="*/ 151 h 249"/>
              <a:gd name="T78" fmla="*/ 435 w 740"/>
              <a:gd name="T79" fmla="*/ 173 h 249"/>
              <a:gd name="T80" fmla="*/ 348 w 740"/>
              <a:gd name="T81" fmla="*/ 195 h 249"/>
              <a:gd name="T82" fmla="*/ 305 w 740"/>
              <a:gd name="T83" fmla="*/ 206 h 249"/>
              <a:gd name="T84" fmla="*/ 261 w 740"/>
              <a:gd name="T85" fmla="*/ 216 h 249"/>
              <a:gd name="T86" fmla="*/ 217 w 740"/>
              <a:gd name="T87" fmla="*/ 227 h 249"/>
              <a:gd name="T88" fmla="*/ 196 w 740"/>
              <a:gd name="T89" fmla="*/ 227 h 249"/>
              <a:gd name="T90" fmla="*/ 163 w 740"/>
              <a:gd name="T91" fmla="*/ 238 h 249"/>
              <a:gd name="T92" fmla="*/ 152 w 740"/>
              <a:gd name="T93" fmla="*/ 238 h 249"/>
              <a:gd name="T94" fmla="*/ 130 w 740"/>
              <a:gd name="T95" fmla="*/ 238 h 249"/>
              <a:gd name="T96" fmla="*/ 109 w 740"/>
              <a:gd name="T97" fmla="*/ 249 h 249"/>
              <a:gd name="T98" fmla="*/ 87 w 740"/>
              <a:gd name="T99" fmla="*/ 238 h 249"/>
              <a:gd name="T100" fmla="*/ 54 w 740"/>
              <a:gd name="T101" fmla="*/ 227 h 249"/>
              <a:gd name="T102" fmla="*/ 32 w 740"/>
              <a:gd name="T103" fmla="*/ 216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40" h="249">
                <a:moveTo>
                  <a:pt x="32" y="216"/>
                </a:moveTo>
                <a:lnTo>
                  <a:pt x="22" y="206"/>
                </a:lnTo>
                <a:lnTo>
                  <a:pt x="11" y="206"/>
                </a:lnTo>
                <a:lnTo>
                  <a:pt x="0" y="195"/>
                </a:lnTo>
                <a:lnTo>
                  <a:pt x="0" y="184"/>
                </a:lnTo>
                <a:lnTo>
                  <a:pt x="0" y="173"/>
                </a:lnTo>
                <a:lnTo>
                  <a:pt x="11" y="162"/>
                </a:lnTo>
                <a:lnTo>
                  <a:pt x="22" y="162"/>
                </a:lnTo>
                <a:lnTo>
                  <a:pt x="32" y="151"/>
                </a:lnTo>
                <a:lnTo>
                  <a:pt x="54" y="151"/>
                </a:lnTo>
                <a:lnTo>
                  <a:pt x="87" y="141"/>
                </a:lnTo>
                <a:lnTo>
                  <a:pt x="119" y="130"/>
                </a:lnTo>
                <a:lnTo>
                  <a:pt x="174" y="119"/>
                </a:lnTo>
                <a:lnTo>
                  <a:pt x="217" y="108"/>
                </a:lnTo>
                <a:lnTo>
                  <a:pt x="283" y="87"/>
                </a:lnTo>
                <a:lnTo>
                  <a:pt x="348" y="65"/>
                </a:lnTo>
                <a:lnTo>
                  <a:pt x="413" y="54"/>
                </a:lnTo>
                <a:lnTo>
                  <a:pt x="468" y="43"/>
                </a:lnTo>
                <a:lnTo>
                  <a:pt x="522" y="32"/>
                </a:lnTo>
                <a:lnTo>
                  <a:pt x="566" y="22"/>
                </a:lnTo>
                <a:lnTo>
                  <a:pt x="598" y="11"/>
                </a:lnTo>
                <a:lnTo>
                  <a:pt x="631" y="11"/>
                </a:lnTo>
                <a:lnTo>
                  <a:pt x="653" y="0"/>
                </a:lnTo>
                <a:lnTo>
                  <a:pt x="664" y="0"/>
                </a:lnTo>
                <a:lnTo>
                  <a:pt x="685" y="0"/>
                </a:lnTo>
                <a:lnTo>
                  <a:pt x="707" y="11"/>
                </a:lnTo>
                <a:lnTo>
                  <a:pt x="729" y="22"/>
                </a:lnTo>
                <a:lnTo>
                  <a:pt x="740" y="43"/>
                </a:lnTo>
                <a:lnTo>
                  <a:pt x="740" y="65"/>
                </a:lnTo>
                <a:lnTo>
                  <a:pt x="740" y="76"/>
                </a:lnTo>
                <a:lnTo>
                  <a:pt x="729" y="87"/>
                </a:lnTo>
                <a:lnTo>
                  <a:pt x="718" y="97"/>
                </a:lnTo>
                <a:lnTo>
                  <a:pt x="696" y="108"/>
                </a:lnTo>
                <a:lnTo>
                  <a:pt x="675" y="108"/>
                </a:lnTo>
                <a:lnTo>
                  <a:pt x="653" y="119"/>
                </a:lnTo>
                <a:lnTo>
                  <a:pt x="620" y="119"/>
                </a:lnTo>
                <a:lnTo>
                  <a:pt x="588" y="130"/>
                </a:lnTo>
                <a:lnTo>
                  <a:pt x="555" y="141"/>
                </a:lnTo>
                <a:lnTo>
                  <a:pt x="511" y="151"/>
                </a:lnTo>
                <a:lnTo>
                  <a:pt x="435" y="173"/>
                </a:lnTo>
                <a:lnTo>
                  <a:pt x="348" y="195"/>
                </a:lnTo>
                <a:lnTo>
                  <a:pt x="305" y="206"/>
                </a:lnTo>
                <a:lnTo>
                  <a:pt x="261" y="216"/>
                </a:lnTo>
                <a:lnTo>
                  <a:pt x="217" y="227"/>
                </a:lnTo>
                <a:lnTo>
                  <a:pt x="196" y="227"/>
                </a:lnTo>
                <a:lnTo>
                  <a:pt x="163" y="238"/>
                </a:lnTo>
                <a:lnTo>
                  <a:pt x="152" y="238"/>
                </a:lnTo>
                <a:lnTo>
                  <a:pt x="130" y="238"/>
                </a:lnTo>
                <a:lnTo>
                  <a:pt x="109" y="249"/>
                </a:lnTo>
                <a:lnTo>
                  <a:pt x="87" y="238"/>
                </a:lnTo>
                <a:lnTo>
                  <a:pt x="54" y="227"/>
                </a:lnTo>
                <a:lnTo>
                  <a:pt x="32" y="21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66" name="Freeform 74"/>
          <p:cNvSpPr>
            <a:spLocks noChangeArrowheads="1"/>
          </p:cNvSpPr>
          <p:nvPr/>
        </p:nvSpPr>
        <p:spPr bwMode="auto">
          <a:xfrm>
            <a:off x="5965825" y="2468563"/>
            <a:ext cx="739775" cy="219075"/>
          </a:xfrm>
          <a:custGeom>
            <a:avLst/>
            <a:gdLst>
              <a:gd name="T0" fmla="*/ 120 w 1165"/>
              <a:gd name="T1" fmla="*/ 205 h 346"/>
              <a:gd name="T2" fmla="*/ 218 w 1165"/>
              <a:gd name="T3" fmla="*/ 194 h 346"/>
              <a:gd name="T4" fmla="*/ 272 w 1165"/>
              <a:gd name="T5" fmla="*/ 184 h 346"/>
              <a:gd name="T6" fmla="*/ 316 w 1165"/>
              <a:gd name="T7" fmla="*/ 173 h 346"/>
              <a:gd name="T8" fmla="*/ 414 w 1165"/>
              <a:gd name="T9" fmla="*/ 151 h 346"/>
              <a:gd name="T10" fmla="*/ 533 w 1165"/>
              <a:gd name="T11" fmla="*/ 130 h 346"/>
              <a:gd name="T12" fmla="*/ 697 w 1165"/>
              <a:gd name="T13" fmla="*/ 86 h 346"/>
              <a:gd name="T14" fmla="*/ 849 w 1165"/>
              <a:gd name="T15" fmla="*/ 54 h 346"/>
              <a:gd name="T16" fmla="*/ 969 w 1165"/>
              <a:gd name="T17" fmla="*/ 21 h 346"/>
              <a:gd name="T18" fmla="*/ 1056 w 1165"/>
              <a:gd name="T19" fmla="*/ 0 h 346"/>
              <a:gd name="T20" fmla="*/ 1099 w 1165"/>
              <a:gd name="T21" fmla="*/ 0 h 346"/>
              <a:gd name="T22" fmla="*/ 1132 w 1165"/>
              <a:gd name="T23" fmla="*/ 0 h 346"/>
              <a:gd name="T24" fmla="*/ 1165 w 1165"/>
              <a:gd name="T25" fmla="*/ 21 h 346"/>
              <a:gd name="T26" fmla="*/ 1165 w 1165"/>
              <a:gd name="T27" fmla="*/ 54 h 346"/>
              <a:gd name="T28" fmla="*/ 1132 w 1165"/>
              <a:gd name="T29" fmla="*/ 76 h 346"/>
              <a:gd name="T30" fmla="*/ 1067 w 1165"/>
              <a:gd name="T31" fmla="*/ 108 h 346"/>
              <a:gd name="T32" fmla="*/ 969 w 1165"/>
              <a:gd name="T33" fmla="*/ 130 h 346"/>
              <a:gd name="T34" fmla="*/ 773 w 1165"/>
              <a:gd name="T35" fmla="*/ 184 h 346"/>
              <a:gd name="T36" fmla="*/ 522 w 1165"/>
              <a:gd name="T37" fmla="*/ 249 h 346"/>
              <a:gd name="T38" fmla="*/ 359 w 1165"/>
              <a:gd name="T39" fmla="*/ 292 h 346"/>
              <a:gd name="T40" fmla="*/ 261 w 1165"/>
              <a:gd name="T41" fmla="*/ 324 h 346"/>
              <a:gd name="T42" fmla="*/ 196 w 1165"/>
              <a:gd name="T43" fmla="*/ 335 h 346"/>
              <a:gd name="T44" fmla="*/ 152 w 1165"/>
              <a:gd name="T45" fmla="*/ 346 h 346"/>
              <a:gd name="T46" fmla="*/ 131 w 1165"/>
              <a:gd name="T47" fmla="*/ 346 h 346"/>
              <a:gd name="T48" fmla="*/ 109 w 1165"/>
              <a:gd name="T49" fmla="*/ 346 h 346"/>
              <a:gd name="T50" fmla="*/ 76 w 1165"/>
              <a:gd name="T51" fmla="*/ 324 h 346"/>
              <a:gd name="T52" fmla="*/ 22 w 1165"/>
              <a:gd name="T53" fmla="*/ 281 h 346"/>
              <a:gd name="T54" fmla="*/ 0 w 1165"/>
              <a:gd name="T55" fmla="*/ 249 h 346"/>
              <a:gd name="T56" fmla="*/ 0 w 1165"/>
              <a:gd name="T57" fmla="*/ 227 h 346"/>
              <a:gd name="T58" fmla="*/ 22 w 1165"/>
              <a:gd name="T59" fmla="*/ 227 h 346"/>
              <a:gd name="T60" fmla="*/ 43 w 1165"/>
              <a:gd name="T61" fmla="*/ 216 h 346"/>
              <a:gd name="T62" fmla="*/ 76 w 1165"/>
              <a:gd name="T63" fmla="*/ 21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5" h="346">
                <a:moveTo>
                  <a:pt x="76" y="216"/>
                </a:moveTo>
                <a:lnTo>
                  <a:pt x="120" y="205"/>
                </a:lnTo>
                <a:lnTo>
                  <a:pt x="163" y="205"/>
                </a:lnTo>
                <a:lnTo>
                  <a:pt x="218" y="194"/>
                </a:lnTo>
                <a:lnTo>
                  <a:pt x="250" y="194"/>
                </a:lnTo>
                <a:lnTo>
                  <a:pt x="272" y="184"/>
                </a:lnTo>
                <a:lnTo>
                  <a:pt x="283" y="184"/>
                </a:lnTo>
                <a:lnTo>
                  <a:pt x="316" y="173"/>
                </a:lnTo>
                <a:lnTo>
                  <a:pt x="359" y="162"/>
                </a:lnTo>
                <a:lnTo>
                  <a:pt x="414" y="151"/>
                </a:lnTo>
                <a:lnTo>
                  <a:pt x="468" y="140"/>
                </a:lnTo>
                <a:lnTo>
                  <a:pt x="533" y="130"/>
                </a:lnTo>
                <a:lnTo>
                  <a:pt x="609" y="108"/>
                </a:lnTo>
                <a:lnTo>
                  <a:pt x="697" y="86"/>
                </a:lnTo>
                <a:lnTo>
                  <a:pt x="773" y="65"/>
                </a:lnTo>
                <a:lnTo>
                  <a:pt x="849" y="54"/>
                </a:lnTo>
                <a:lnTo>
                  <a:pt x="914" y="32"/>
                </a:lnTo>
                <a:lnTo>
                  <a:pt x="969" y="21"/>
                </a:lnTo>
                <a:lnTo>
                  <a:pt x="1023" y="11"/>
                </a:lnTo>
                <a:lnTo>
                  <a:pt x="1056" y="0"/>
                </a:lnTo>
                <a:lnTo>
                  <a:pt x="1088" y="0"/>
                </a:lnTo>
                <a:lnTo>
                  <a:pt x="1099" y="0"/>
                </a:lnTo>
                <a:lnTo>
                  <a:pt x="1110" y="0"/>
                </a:lnTo>
                <a:lnTo>
                  <a:pt x="1132" y="0"/>
                </a:lnTo>
                <a:lnTo>
                  <a:pt x="1154" y="11"/>
                </a:lnTo>
                <a:lnTo>
                  <a:pt x="1165" y="21"/>
                </a:lnTo>
                <a:lnTo>
                  <a:pt x="1165" y="43"/>
                </a:lnTo>
                <a:lnTo>
                  <a:pt x="1165" y="54"/>
                </a:lnTo>
                <a:lnTo>
                  <a:pt x="1154" y="65"/>
                </a:lnTo>
                <a:lnTo>
                  <a:pt x="1132" y="76"/>
                </a:lnTo>
                <a:lnTo>
                  <a:pt x="1099" y="97"/>
                </a:lnTo>
                <a:lnTo>
                  <a:pt x="1067" y="108"/>
                </a:lnTo>
                <a:lnTo>
                  <a:pt x="1012" y="119"/>
                </a:lnTo>
                <a:lnTo>
                  <a:pt x="969" y="130"/>
                </a:lnTo>
                <a:lnTo>
                  <a:pt x="903" y="140"/>
                </a:lnTo>
                <a:lnTo>
                  <a:pt x="773" y="184"/>
                </a:lnTo>
                <a:lnTo>
                  <a:pt x="642" y="216"/>
                </a:lnTo>
                <a:lnTo>
                  <a:pt x="522" y="249"/>
                </a:lnTo>
                <a:lnTo>
                  <a:pt x="414" y="281"/>
                </a:lnTo>
                <a:lnTo>
                  <a:pt x="359" y="292"/>
                </a:lnTo>
                <a:lnTo>
                  <a:pt x="305" y="313"/>
                </a:lnTo>
                <a:lnTo>
                  <a:pt x="261" y="324"/>
                </a:lnTo>
                <a:lnTo>
                  <a:pt x="228" y="335"/>
                </a:lnTo>
                <a:lnTo>
                  <a:pt x="196" y="335"/>
                </a:lnTo>
                <a:lnTo>
                  <a:pt x="174" y="346"/>
                </a:lnTo>
                <a:lnTo>
                  <a:pt x="152" y="346"/>
                </a:lnTo>
                <a:lnTo>
                  <a:pt x="141" y="346"/>
                </a:lnTo>
                <a:lnTo>
                  <a:pt x="131" y="346"/>
                </a:lnTo>
                <a:lnTo>
                  <a:pt x="120" y="346"/>
                </a:lnTo>
                <a:lnTo>
                  <a:pt x="109" y="346"/>
                </a:lnTo>
                <a:lnTo>
                  <a:pt x="98" y="346"/>
                </a:lnTo>
                <a:lnTo>
                  <a:pt x="76" y="324"/>
                </a:lnTo>
                <a:lnTo>
                  <a:pt x="43" y="303"/>
                </a:lnTo>
                <a:lnTo>
                  <a:pt x="22" y="281"/>
                </a:lnTo>
                <a:lnTo>
                  <a:pt x="11" y="259"/>
                </a:lnTo>
                <a:lnTo>
                  <a:pt x="0" y="249"/>
                </a:lnTo>
                <a:lnTo>
                  <a:pt x="0" y="238"/>
                </a:lnTo>
                <a:lnTo>
                  <a:pt x="0" y="227"/>
                </a:lnTo>
                <a:lnTo>
                  <a:pt x="11" y="227"/>
                </a:lnTo>
                <a:lnTo>
                  <a:pt x="22" y="227"/>
                </a:lnTo>
                <a:lnTo>
                  <a:pt x="33" y="227"/>
                </a:lnTo>
                <a:lnTo>
                  <a:pt x="43" y="216"/>
                </a:lnTo>
                <a:lnTo>
                  <a:pt x="65" y="216"/>
                </a:lnTo>
                <a:lnTo>
                  <a:pt x="76" y="21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69" name="Freeform 77"/>
          <p:cNvSpPr>
            <a:spLocks noChangeArrowheads="1"/>
          </p:cNvSpPr>
          <p:nvPr/>
        </p:nvSpPr>
        <p:spPr bwMode="auto">
          <a:xfrm>
            <a:off x="6877050" y="2008188"/>
            <a:ext cx="525463" cy="185737"/>
          </a:xfrm>
          <a:custGeom>
            <a:avLst/>
            <a:gdLst>
              <a:gd name="T0" fmla="*/ 794 w 827"/>
              <a:gd name="T1" fmla="*/ 54 h 292"/>
              <a:gd name="T2" fmla="*/ 816 w 827"/>
              <a:gd name="T3" fmla="*/ 76 h 292"/>
              <a:gd name="T4" fmla="*/ 816 w 827"/>
              <a:gd name="T5" fmla="*/ 87 h 292"/>
              <a:gd name="T6" fmla="*/ 827 w 827"/>
              <a:gd name="T7" fmla="*/ 97 h 292"/>
              <a:gd name="T8" fmla="*/ 827 w 827"/>
              <a:gd name="T9" fmla="*/ 108 h 292"/>
              <a:gd name="T10" fmla="*/ 816 w 827"/>
              <a:gd name="T11" fmla="*/ 119 h 292"/>
              <a:gd name="T12" fmla="*/ 805 w 827"/>
              <a:gd name="T13" fmla="*/ 130 h 292"/>
              <a:gd name="T14" fmla="*/ 783 w 827"/>
              <a:gd name="T15" fmla="*/ 130 h 292"/>
              <a:gd name="T16" fmla="*/ 751 w 827"/>
              <a:gd name="T17" fmla="*/ 141 h 292"/>
              <a:gd name="T18" fmla="*/ 718 w 827"/>
              <a:gd name="T19" fmla="*/ 151 h 292"/>
              <a:gd name="T20" fmla="*/ 675 w 827"/>
              <a:gd name="T21" fmla="*/ 173 h 292"/>
              <a:gd name="T22" fmla="*/ 620 w 827"/>
              <a:gd name="T23" fmla="*/ 184 h 292"/>
              <a:gd name="T24" fmla="*/ 566 w 827"/>
              <a:gd name="T25" fmla="*/ 206 h 292"/>
              <a:gd name="T26" fmla="*/ 500 w 827"/>
              <a:gd name="T27" fmla="*/ 227 h 292"/>
              <a:gd name="T28" fmla="*/ 424 w 827"/>
              <a:gd name="T29" fmla="*/ 238 h 292"/>
              <a:gd name="T30" fmla="*/ 370 w 827"/>
              <a:gd name="T31" fmla="*/ 260 h 292"/>
              <a:gd name="T32" fmla="*/ 315 w 827"/>
              <a:gd name="T33" fmla="*/ 270 h 292"/>
              <a:gd name="T34" fmla="*/ 272 w 827"/>
              <a:gd name="T35" fmla="*/ 281 h 292"/>
              <a:gd name="T36" fmla="*/ 228 w 827"/>
              <a:gd name="T37" fmla="*/ 292 h 292"/>
              <a:gd name="T38" fmla="*/ 196 w 827"/>
              <a:gd name="T39" fmla="*/ 292 h 292"/>
              <a:gd name="T40" fmla="*/ 163 w 827"/>
              <a:gd name="T41" fmla="*/ 292 h 292"/>
              <a:gd name="T42" fmla="*/ 141 w 827"/>
              <a:gd name="T43" fmla="*/ 292 h 292"/>
              <a:gd name="T44" fmla="*/ 109 w 827"/>
              <a:gd name="T45" fmla="*/ 281 h 292"/>
              <a:gd name="T46" fmla="*/ 87 w 827"/>
              <a:gd name="T47" fmla="*/ 270 h 292"/>
              <a:gd name="T48" fmla="*/ 65 w 827"/>
              <a:gd name="T49" fmla="*/ 260 h 292"/>
              <a:gd name="T50" fmla="*/ 32 w 827"/>
              <a:gd name="T51" fmla="*/ 249 h 292"/>
              <a:gd name="T52" fmla="*/ 11 w 827"/>
              <a:gd name="T53" fmla="*/ 227 h 292"/>
              <a:gd name="T54" fmla="*/ 0 w 827"/>
              <a:gd name="T55" fmla="*/ 216 h 292"/>
              <a:gd name="T56" fmla="*/ 0 w 827"/>
              <a:gd name="T57" fmla="*/ 206 h 292"/>
              <a:gd name="T58" fmla="*/ 11 w 827"/>
              <a:gd name="T59" fmla="*/ 195 h 292"/>
              <a:gd name="T60" fmla="*/ 21 w 827"/>
              <a:gd name="T61" fmla="*/ 195 h 292"/>
              <a:gd name="T62" fmla="*/ 32 w 827"/>
              <a:gd name="T63" fmla="*/ 195 h 292"/>
              <a:gd name="T64" fmla="*/ 43 w 827"/>
              <a:gd name="T65" fmla="*/ 195 h 292"/>
              <a:gd name="T66" fmla="*/ 76 w 827"/>
              <a:gd name="T67" fmla="*/ 184 h 292"/>
              <a:gd name="T68" fmla="*/ 109 w 827"/>
              <a:gd name="T69" fmla="*/ 162 h 292"/>
              <a:gd name="T70" fmla="*/ 130 w 827"/>
              <a:gd name="T71" fmla="*/ 162 h 292"/>
              <a:gd name="T72" fmla="*/ 163 w 827"/>
              <a:gd name="T73" fmla="*/ 151 h 292"/>
              <a:gd name="T74" fmla="*/ 185 w 827"/>
              <a:gd name="T75" fmla="*/ 141 h 292"/>
              <a:gd name="T76" fmla="*/ 217 w 827"/>
              <a:gd name="T77" fmla="*/ 130 h 292"/>
              <a:gd name="T78" fmla="*/ 261 w 827"/>
              <a:gd name="T79" fmla="*/ 119 h 292"/>
              <a:gd name="T80" fmla="*/ 304 w 827"/>
              <a:gd name="T81" fmla="*/ 108 h 292"/>
              <a:gd name="T82" fmla="*/ 348 w 827"/>
              <a:gd name="T83" fmla="*/ 87 h 292"/>
              <a:gd name="T84" fmla="*/ 392 w 827"/>
              <a:gd name="T85" fmla="*/ 65 h 292"/>
              <a:gd name="T86" fmla="*/ 446 w 827"/>
              <a:gd name="T87" fmla="*/ 43 h 292"/>
              <a:gd name="T88" fmla="*/ 489 w 827"/>
              <a:gd name="T89" fmla="*/ 32 h 292"/>
              <a:gd name="T90" fmla="*/ 522 w 827"/>
              <a:gd name="T91" fmla="*/ 22 h 292"/>
              <a:gd name="T92" fmla="*/ 566 w 827"/>
              <a:gd name="T93" fmla="*/ 11 h 292"/>
              <a:gd name="T94" fmla="*/ 598 w 827"/>
              <a:gd name="T95" fmla="*/ 11 h 292"/>
              <a:gd name="T96" fmla="*/ 620 w 827"/>
              <a:gd name="T97" fmla="*/ 0 h 292"/>
              <a:gd name="T98" fmla="*/ 653 w 827"/>
              <a:gd name="T99" fmla="*/ 0 h 292"/>
              <a:gd name="T100" fmla="*/ 675 w 827"/>
              <a:gd name="T101" fmla="*/ 0 h 292"/>
              <a:gd name="T102" fmla="*/ 707 w 827"/>
              <a:gd name="T103" fmla="*/ 0 h 292"/>
              <a:gd name="T104" fmla="*/ 740 w 827"/>
              <a:gd name="T105" fmla="*/ 11 h 292"/>
              <a:gd name="T106" fmla="*/ 762 w 827"/>
              <a:gd name="T107" fmla="*/ 32 h 292"/>
              <a:gd name="T108" fmla="*/ 794 w 827"/>
              <a:gd name="T109" fmla="*/ 54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27" h="292">
                <a:moveTo>
                  <a:pt x="794" y="54"/>
                </a:moveTo>
                <a:lnTo>
                  <a:pt x="816" y="76"/>
                </a:lnTo>
                <a:lnTo>
                  <a:pt x="816" y="87"/>
                </a:lnTo>
                <a:lnTo>
                  <a:pt x="827" y="97"/>
                </a:lnTo>
                <a:lnTo>
                  <a:pt x="827" y="108"/>
                </a:lnTo>
                <a:lnTo>
                  <a:pt x="816" y="119"/>
                </a:lnTo>
                <a:lnTo>
                  <a:pt x="805" y="130"/>
                </a:lnTo>
                <a:lnTo>
                  <a:pt x="783" y="130"/>
                </a:lnTo>
                <a:lnTo>
                  <a:pt x="751" y="141"/>
                </a:lnTo>
                <a:lnTo>
                  <a:pt x="718" y="151"/>
                </a:lnTo>
                <a:lnTo>
                  <a:pt x="675" y="173"/>
                </a:lnTo>
                <a:lnTo>
                  <a:pt x="620" y="184"/>
                </a:lnTo>
                <a:lnTo>
                  <a:pt x="566" y="206"/>
                </a:lnTo>
                <a:lnTo>
                  <a:pt x="500" y="227"/>
                </a:lnTo>
                <a:lnTo>
                  <a:pt x="424" y="238"/>
                </a:lnTo>
                <a:lnTo>
                  <a:pt x="370" y="260"/>
                </a:lnTo>
                <a:lnTo>
                  <a:pt x="315" y="270"/>
                </a:lnTo>
                <a:lnTo>
                  <a:pt x="272" y="281"/>
                </a:lnTo>
                <a:lnTo>
                  <a:pt x="228" y="292"/>
                </a:lnTo>
                <a:lnTo>
                  <a:pt x="196" y="292"/>
                </a:lnTo>
                <a:lnTo>
                  <a:pt x="163" y="292"/>
                </a:lnTo>
                <a:lnTo>
                  <a:pt x="141" y="292"/>
                </a:lnTo>
                <a:lnTo>
                  <a:pt x="109" y="281"/>
                </a:lnTo>
                <a:lnTo>
                  <a:pt x="87" y="270"/>
                </a:lnTo>
                <a:lnTo>
                  <a:pt x="65" y="260"/>
                </a:lnTo>
                <a:lnTo>
                  <a:pt x="32" y="249"/>
                </a:lnTo>
                <a:lnTo>
                  <a:pt x="11" y="227"/>
                </a:lnTo>
                <a:lnTo>
                  <a:pt x="0" y="216"/>
                </a:lnTo>
                <a:lnTo>
                  <a:pt x="0" y="206"/>
                </a:lnTo>
                <a:lnTo>
                  <a:pt x="11" y="195"/>
                </a:lnTo>
                <a:lnTo>
                  <a:pt x="21" y="195"/>
                </a:lnTo>
                <a:lnTo>
                  <a:pt x="32" y="195"/>
                </a:lnTo>
                <a:lnTo>
                  <a:pt x="43" y="195"/>
                </a:lnTo>
                <a:lnTo>
                  <a:pt x="76" y="184"/>
                </a:lnTo>
                <a:lnTo>
                  <a:pt x="109" y="162"/>
                </a:lnTo>
                <a:lnTo>
                  <a:pt x="130" y="162"/>
                </a:lnTo>
                <a:lnTo>
                  <a:pt x="163" y="151"/>
                </a:lnTo>
                <a:lnTo>
                  <a:pt x="185" y="141"/>
                </a:lnTo>
                <a:lnTo>
                  <a:pt x="217" y="130"/>
                </a:lnTo>
                <a:lnTo>
                  <a:pt x="261" y="119"/>
                </a:lnTo>
                <a:lnTo>
                  <a:pt x="304" y="108"/>
                </a:lnTo>
                <a:lnTo>
                  <a:pt x="348" y="87"/>
                </a:lnTo>
                <a:lnTo>
                  <a:pt x="392" y="65"/>
                </a:lnTo>
                <a:lnTo>
                  <a:pt x="446" y="43"/>
                </a:lnTo>
                <a:lnTo>
                  <a:pt x="489" y="32"/>
                </a:lnTo>
                <a:lnTo>
                  <a:pt x="522" y="22"/>
                </a:lnTo>
                <a:lnTo>
                  <a:pt x="566" y="11"/>
                </a:lnTo>
                <a:lnTo>
                  <a:pt x="598" y="11"/>
                </a:lnTo>
                <a:lnTo>
                  <a:pt x="620" y="0"/>
                </a:lnTo>
                <a:lnTo>
                  <a:pt x="653" y="0"/>
                </a:lnTo>
                <a:lnTo>
                  <a:pt x="675" y="0"/>
                </a:lnTo>
                <a:lnTo>
                  <a:pt x="707" y="0"/>
                </a:lnTo>
                <a:lnTo>
                  <a:pt x="740" y="11"/>
                </a:lnTo>
                <a:lnTo>
                  <a:pt x="762" y="32"/>
                </a:lnTo>
                <a:lnTo>
                  <a:pt x="794" y="5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70" name="Freeform 78"/>
          <p:cNvSpPr>
            <a:spLocks noChangeArrowheads="1"/>
          </p:cNvSpPr>
          <p:nvPr/>
        </p:nvSpPr>
        <p:spPr bwMode="auto">
          <a:xfrm>
            <a:off x="6773863" y="2338388"/>
            <a:ext cx="836612" cy="206375"/>
          </a:xfrm>
          <a:custGeom>
            <a:avLst/>
            <a:gdLst>
              <a:gd name="T0" fmla="*/ 33 w 1317"/>
              <a:gd name="T1" fmla="*/ 271 h 325"/>
              <a:gd name="T2" fmla="*/ 11 w 1317"/>
              <a:gd name="T3" fmla="*/ 238 h 325"/>
              <a:gd name="T4" fmla="*/ 0 w 1317"/>
              <a:gd name="T5" fmla="*/ 217 h 325"/>
              <a:gd name="T6" fmla="*/ 22 w 1317"/>
              <a:gd name="T7" fmla="*/ 206 h 325"/>
              <a:gd name="T8" fmla="*/ 55 w 1317"/>
              <a:gd name="T9" fmla="*/ 206 h 325"/>
              <a:gd name="T10" fmla="*/ 98 w 1317"/>
              <a:gd name="T11" fmla="*/ 195 h 325"/>
              <a:gd name="T12" fmla="*/ 175 w 1317"/>
              <a:gd name="T13" fmla="*/ 195 h 325"/>
              <a:gd name="T14" fmla="*/ 273 w 1317"/>
              <a:gd name="T15" fmla="*/ 173 h 325"/>
              <a:gd name="T16" fmla="*/ 458 w 1317"/>
              <a:gd name="T17" fmla="*/ 152 h 325"/>
              <a:gd name="T18" fmla="*/ 708 w 1317"/>
              <a:gd name="T19" fmla="*/ 98 h 325"/>
              <a:gd name="T20" fmla="*/ 904 w 1317"/>
              <a:gd name="T21" fmla="*/ 54 h 325"/>
              <a:gd name="T22" fmla="*/ 1013 w 1317"/>
              <a:gd name="T23" fmla="*/ 22 h 325"/>
              <a:gd name="T24" fmla="*/ 1089 w 1317"/>
              <a:gd name="T25" fmla="*/ 11 h 325"/>
              <a:gd name="T26" fmla="*/ 1132 w 1317"/>
              <a:gd name="T27" fmla="*/ 0 h 325"/>
              <a:gd name="T28" fmla="*/ 1176 w 1317"/>
              <a:gd name="T29" fmla="*/ 0 h 325"/>
              <a:gd name="T30" fmla="*/ 1230 w 1317"/>
              <a:gd name="T31" fmla="*/ 22 h 325"/>
              <a:gd name="T32" fmla="*/ 1285 w 1317"/>
              <a:gd name="T33" fmla="*/ 65 h 325"/>
              <a:gd name="T34" fmla="*/ 1317 w 1317"/>
              <a:gd name="T35" fmla="*/ 98 h 325"/>
              <a:gd name="T36" fmla="*/ 1317 w 1317"/>
              <a:gd name="T37" fmla="*/ 130 h 325"/>
              <a:gd name="T38" fmla="*/ 1285 w 1317"/>
              <a:gd name="T39" fmla="*/ 152 h 325"/>
              <a:gd name="T40" fmla="*/ 1230 w 1317"/>
              <a:gd name="T41" fmla="*/ 163 h 325"/>
              <a:gd name="T42" fmla="*/ 1176 w 1317"/>
              <a:gd name="T43" fmla="*/ 173 h 325"/>
              <a:gd name="T44" fmla="*/ 1100 w 1317"/>
              <a:gd name="T45" fmla="*/ 184 h 325"/>
              <a:gd name="T46" fmla="*/ 1002 w 1317"/>
              <a:gd name="T47" fmla="*/ 195 h 325"/>
              <a:gd name="T48" fmla="*/ 697 w 1317"/>
              <a:gd name="T49" fmla="*/ 238 h 325"/>
              <a:gd name="T50" fmla="*/ 436 w 1317"/>
              <a:gd name="T51" fmla="*/ 282 h 325"/>
              <a:gd name="T52" fmla="*/ 327 w 1317"/>
              <a:gd name="T53" fmla="*/ 303 h 325"/>
              <a:gd name="T54" fmla="*/ 240 w 1317"/>
              <a:gd name="T55" fmla="*/ 314 h 325"/>
              <a:gd name="T56" fmla="*/ 175 w 1317"/>
              <a:gd name="T57" fmla="*/ 325 h 325"/>
              <a:gd name="T58" fmla="*/ 142 w 1317"/>
              <a:gd name="T59" fmla="*/ 325 h 325"/>
              <a:gd name="T60" fmla="*/ 109 w 1317"/>
              <a:gd name="T61" fmla="*/ 314 h 325"/>
              <a:gd name="T62" fmla="*/ 55 w 1317"/>
              <a:gd name="T63" fmla="*/ 292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17" h="325">
                <a:moveTo>
                  <a:pt x="55" y="292"/>
                </a:moveTo>
                <a:lnTo>
                  <a:pt x="33" y="271"/>
                </a:lnTo>
                <a:lnTo>
                  <a:pt x="22" y="249"/>
                </a:lnTo>
                <a:lnTo>
                  <a:pt x="11" y="238"/>
                </a:lnTo>
                <a:lnTo>
                  <a:pt x="0" y="227"/>
                </a:lnTo>
                <a:lnTo>
                  <a:pt x="0" y="217"/>
                </a:lnTo>
                <a:lnTo>
                  <a:pt x="11" y="217"/>
                </a:lnTo>
                <a:lnTo>
                  <a:pt x="22" y="206"/>
                </a:lnTo>
                <a:lnTo>
                  <a:pt x="44" y="206"/>
                </a:lnTo>
                <a:lnTo>
                  <a:pt x="55" y="206"/>
                </a:lnTo>
                <a:lnTo>
                  <a:pt x="77" y="206"/>
                </a:lnTo>
                <a:lnTo>
                  <a:pt x="98" y="195"/>
                </a:lnTo>
                <a:lnTo>
                  <a:pt x="131" y="195"/>
                </a:lnTo>
                <a:lnTo>
                  <a:pt x="175" y="195"/>
                </a:lnTo>
                <a:lnTo>
                  <a:pt x="218" y="184"/>
                </a:lnTo>
                <a:lnTo>
                  <a:pt x="273" y="173"/>
                </a:lnTo>
                <a:lnTo>
                  <a:pt x="327" y="173"/>
                </a:lnTo>
                <a:lnTo>
                  <a:pt x="458" y="152"/>
                </a:lnTo>
                <a:lnTo>
                  <a:pt x="577" y="130"/>
                </a:lnTo>
                <a:lnTo>
                  <a:pt x="708" y="98"/>
                </a:lnTo>
                <a:lnTo>
                  <a:pt x="849" y="65"/>
                </a:lnTo>
                <a:lnTo>
                  <a:pt x="904" y="54"/>
                </a:lnTo>
                <a:lnTo>
                  <a:pt x="958" y="33"/>
                </a:lnTo>
                <a:lnTo>
                  <a:pt x="1013" y="22"/>
                </a:lnTo>
                <a:lnTo>
                  <a:pt x="1056" y="11"/>
                </a:lnTo>
                <a:lnTo>
                  <a:pt x="1089" y="11"/>
                </a:lnTo>
                <a:lnTo>
                  <a:pt x="1111" y="0"/>
                </a:lnTo>
                <a:lnTo>
                  <a:pt x="1132" y="0"/>
                </a:lnTo>
                <a:lnTo>
                  <a:pt x="1154" y="0"/>
                </a:lnTo>
                <a:lnTo>
                  <a:pt x="1176" y="0"/>
                </a:lnTo>
                <a:lnTo>
                  <a:pt x="1209" y="11"/>
                </a:lnTo>
                <a:lnTo>
                  <a:pt x="1230" y="22"/>
                </a:lnTo>
                <a:lnTo>
                  <a:pt x="1263" y="44"/>
                </a:lnTo>
                <a:lnTo>
                  <a:pt x="1285" y="65"/>
                </a:lnTo>
                <a:lnTo>
                  <a:pt x="1307" y="87"/>
                </a:lnTo>
                <a:lnTo>
                  <a:pt x="1317" y="98"/>
                </a:lnTo>
                <a:lnTo>
                  <a:pt x="1317" y="108"/>
                </a:lnTo>
                <a:lnTo>
                  <a:pt x="1317" y="130"/>
                </a:lnTo>
                <a:lnTo>
                  <a:pt x="1296" y="141"/>
                </a:lnTo>
                <a:lnTo>
                  <a:pt x="1285" y="152"/>
                </a:lnTo>
                <a:lnTo>
                  <a:pt x="1252" y="163"/>
                </a:lnTo>
                <a:lnTo>
                  <a:pt x="1230" y="163"/>
                </a:lnTo>
                <a:lnTo>
                  <a:pt x="1198" y="173"/>
                </a:lnTo>
                <a:lnTo>
                  <a:pt x="1176" y="173"/>
                </a:lnTo>
                <a:lnTo>
                  <a:pt x="1132" y="184"/>
                </a:lnTo>
                <a:lnTo>
                  <a:pt x="1100" y="184"/>
                </a:lnTo>
                <a:lnTo>
                  <a:pt x="1045" y="195"/>
                </a:lnTo>
                <a:lnTo>
                  <a:pt x="1002" y="195"/>
                </a:lnTo>
                <a:lnTo>
                  <a:pt x="947" y="206"/>
                </a:lnTo>
                <a:lnTo>
                  <a:pt x="697" y="238"/>
                </a:lnTo>
                <a:lnTo>
                  <a:pt x="566" y="260"/>
                </a:lnTo>
                <a:lnTo>
                  <a:pt x="436" y="282"/>
                </a:lnTo>
                <a:lnTo>
                  <a:pt x="381" y="292"/>
                </a:lnTo>
                <a:lnTo>
                  <a:pt x="327" y="303"/>
                </a:lnTo>
                <a:lnTo>
                  <a:pt x="273" y="314"/>
                </a:lnTo>
                <a:lnTo>
                  <a:pt x="240" y="314"/>
                </a:lnTo>
                <a:lnTo>
                  <a:pt x="196" y="325"/>
                </a:lnTo>
                <a:lnTo>
                  <a:pt x="175" y="325"/>
                </a:lnTo>
                <a:lnTo>
                  <a:pt x="153" y="325"/>
                </a:lnTo>
                <a:lnTo>
                  <a:pt x="142" y="325"/>
                </a:lnTo>
                <a:lnTo>
                  <a:pt x="131" y="325"/>
                </a:lnTo>
                <a:lnTo>
                  <a:pt x="109" y="314"/>
                </a:lnTo>
                <a:lnTo>
                  <a:pt x="77" y="314"/>
                </a:lnTo>
                <a:lnTo>
                  <a:pt x="55" y="29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72" name="Freeform 80"/>
          <p:cNvSpPr>
            <a:spLocks noChangeArrowheads="1"/>
          </p:cNvSpPr>
          <p:nvPr/>
        </p:nvSpPr>
        <p:spPr bwMode="auto">
          <a:xfrm>
            <a:off x="6718300" y="2503488"/>
            <a:ext cx="657225" cy="541337"/>
          </a:xfrm>
          <a:custGeom>
            <a:avLst/>
            <a:gdLst>
              <a:gd name="T0" fmla="*/ 468 w 1034"/>
              <a:gd name="T1" fmla="*/ 0 h 854"/>
              <a:gd name="T2" fmla="*/ 534 w 1034"/>
              <a:gd name="T3" fmla="*/ 11 h 854"/>
              <a:gd name="T4" fmla="*/ 588 w 1034"/>
              <a:gd name="T5" fmla="*/ 54 h 854"/>
              <a:gd name="T6" fmla="*/ 621 w 1034"/>
              <a:gd name="T7" fmla="*/ 76 h 854"/>
              <a:gd name="T8" fmla="*/ 643 w 1034"/>
              <a:gd name="T9" fmla="*/ 108 h 854"/>
              <a:gd name="T10" fmla="*/ 653 w 1034"/>
              <a:gd name="T11" fmla="*/ 130 h 854"/>
              <a:gd name="T12" fmla="*/ 643 w 1034"/>
              <a:gd name="T13" fmla="*/ 162 h 854"/>
              <a:gd name="T14" fmla="*/ 621 w 1034"/>
              <a:gd name="T15" fmla="*/ 205 h 854"/>
              <a:gd name="T16" fmla="*/ 577 w 1034"/>
              <a:gd name="T17" fmla="*/ 259 h 854"/>
              <a:gd name="T18" fmla="*/ 523 w 1034"/>
              <a:gd name="T19" fmla="*/ 324 h 854"/>
              <a:gd name="T20" fmla="*/ 447 w 1034"/>
              <a:gd name="T21" fmla="*/ 422 h 854"/>
              <a:gd name="T22" fmla="*/ 381 w 1034"/>
              <a:gd name="T23" fmla="*/ 487 h 854"/>
              <a:gd name="T24" fmla="*/ 338 w 1034"/>
              <a:gd name="T25" fmla="*/ 541 h 854"/>
              <a:gd name="T26" fmla="*/ 327 w 1034"/>
              <a:gd name="T27" fmla="*/ 573 h 854"/>
              <a:gd name="T28" fmla="*/ 327 w 1034"/>
              <a:gd name="T29" fmla="*/ 584 h 854"/>
              <a:gd name="T30" fmla="*/ 360 w 1034"/>
              <a:gd name="T31" fmla="*/ 584 h 854"/>
              <a:gd name="T32" fmla="*/ 414 w 1034"/>
              <a:gd name="T33" fmla="*/ 584 h 854"/>
              <a:gd name="T34" fmla="*/ 479 w 1034"/>
              <a:gd name="T35" fmla="*/ 562 h 854"/>
              <a:gd name="T36" fmla="*/ 577 w 1034"/>
              <a:gd name="T37" fmla="*/ 552 h 854"/>
              <a:gd name="T38" fmla="*/ 697 w 1034"/>
              <a:gd name="T39" fmla="*/ 530 h 854"/>
              <a:gd name="T40" fmla="*/ 849 w 1034"/>
              <a:gd name="T41" fmla="*/ 497 h 854"/>
              <a:gd name="T42" fmla="*/ 1023 w 1034"/>
              <a:gd name="T43" fmla="*/ 465 h 854"/>
              <a:gd name="T44" fmla="*/ 936 w 1034"/>
              <a:gd name="T45" fmla="*/ 584 h 854"/>
              <a:gd name="T46" fmla="*/ 773 w 1034"/>
              <a:gd name="T47" fmla="*/ 627 h 854"/>
              <a:gd name="T48" fmla="*/ 632 w 1034"/>
              <a:gd name="T49" fmla="*/ 660 h 854"/>
              <a:gd name="T50" fmla="*/ 523 w 1034"/>
              <a:gd name="T51" fmla="*/ 692 h 854"/>
              <a:gd name="T52" fmla="*/ 425 w 1034"/>
              <a:gd name="T53" fmla="*/ 714 h 854"/>
              <a:gd name="T54" fmla="*/ 349 w 1034"/>
              <a:gd name="T55" fmla="*/ 735 h 854"/>
              <a:gd name="T56" fmla="*/ 283 w 1034"/>
              <a:gd name="T57" fmla="*/ 768 h 854"/>
              <a:gd name="T58" fmla="*/ 229 w 1034"/>
              <a:gd name="T59" fmla="*/ 790 h 854"/>
              <a:gd name="T60" fmla="*/ 174 w 1034"/>
              <a:gd name="T61" fmla="*/ 822 h 854"/>
              <a:gd name="T62" fmla="*/ 120 w 1034"/>
              <a:gd name="T63" fmla="*/ 844 h 854"/>
              <a:gd name="T64" fmla="*/ 98 w 1034"/>
              <a:gd name="T65" fmla="*/ 854 h 854"/>
              <a:gd name="T66" fmla="*/ 66 w 1034"/>
              <a:gd name="T67" fmla="*/ 844 h 854"/>
              <a:gd name="T68" fmla="*/ 33 w 1034"/>
              <a:gd name="T69" fmla="*/ 800 h 854"/>
              <a:gd name="T70" fmla="*/ 11 w 1034"/>
              <a:gd name="T71" fmla="*/ 757 h 854"/>
              <a:gd name="T72" fmla="*/ 0 w 1034"/>
              <a:gd name="T73" fmla="*/ 725 h 854"/>
              <a:gd name="T74" fmla="*/ 22 w 1034"/>
              <a:gd name="T75" fmla="*/ 692 h 854"/>
              <a:gd name="T76" fmla="*/ 66 w 1034"/>
              <a:gd name="T77" fmla="*/ 660 h 854"/>
              <a:gd name="T78" fmla="*/ 98 w 1034"/>
              <a:gd name="T79" fmla="*/ 638 h 854"/>
              <a:gd name="T80" fmla="*/ 142 w 1034"/>
              <a:gd name="T81" fmla="*/ 595 h 854"/>
              <a:gd name="T82" fmla="*/ 185 w 1034"/>
              <a:gd name="T83" fmla="*/ 552 h 854"/>
              <a:gd name="T84" fmla="*/ 229 w 1034"/>
              <a:gd name="T85" fmla="*/ 497 h 854"/>
              <a:gd name="T86" fmla="*/ 316 w 1034"/>
              <a:gd name="T87" fmla="*/ 368 h 854"/>
              <a:gd name="T88" fmla="*/ 425 w 1034"/>
              <a:gd name="T89" fmla="*/ 184 h 854"/>
              <a:gd name="T90" fmla="*/ 447 w 1034"/>
              <a:gd name="T91" fmla="*/ 140 h 854"/>
              <a:gd name="T92" fmla="*/ 457 w 1034"/>
              <a:gd name="T93" fmla="*/ 97 h 854"/>
              <a:gd name="T94" fmla="*/ 447 w 1034"/>
              <a:gd name="T95" fmla="*/ 65 h 854"/>
              <a:gd name="T96" fmla="*/ 447 w 1034"/>
              <a:gd name="T97" fmla="*/ 22 h 854"/>
              <a:gd name="T98" fmla="*/ 447 w 1034"/>
              <a:gd name="T99" fmla="*/ 0 h 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34" h="854">
                <a:moveTo>
                  <a:pt x="447" y="0"/>
                </a:moveTo>
                <a:lnTo>
                  <a:pt x="468" y="0"/>
                </a:lnTo>
                <a:lnTo>
                  <a:pt x="501" y="0"/>
                </a:lnTo>
                <a:lnTo>
                  <a:pt x="534" y="11"/>
                </a:lnTo>
                <a:lnTo>
                  <a:pt x="566" y="32"/>
                </a:lnTo>
                <a:lnTo>
                  <a:pt x="588" y="54"/>
                </a:lnTo>
                <a:lnTo>
                  <a:pt x="610" y="65"/>
                </a:lnTo>
                <a:lnTo>
                  <a:pt x="621" y="76"/>
                </a:lnTo>
                <a:lnTo>
                  <a:pt x="632" y="97"/>
                </a:lnTo>
                <a:lnTo>
                  <a:pt x="643" y="108"/>
                </a:lnTo>
                <a:lnTo>
                  <a:pt x="653" y="119"/>
                </a:lnTo>
                <a:lnTo>
                  <a:pt x="653" y="130"/>
                </a:lnTo>
                <a:lnTo>
                  <a:pt x="643" y="151"/>
                </a:lnTo>
                <a:lnTo>
                  <a:pt x="643" y="162"/>
                </a:lnTo>
                <a:lnTo>
                  <a:pt x="632" y="184"/>
                </a:lnTo>
                <a:lnTo>
                  <a:pt x="621" y="205"/>
                </a:lnTo>
                <a:lnTo>
                  <a:pt x="599" y="227"/>
                </a:lnTo>
                <a:lnTo>
                  <a:pt x="577" y="259"/>
                </a:lnTo>
                <a:lnTo>
                  <a:pt x="545" y="292"/>
                </a:lnTo>
                <a:lnTo>
                  <a:pt x="523" y="324"/>
                </a:lnTo>
                <a:lnTo>
                  <a:pt x="479" y="378"/>
                </a:lnTo>
                <a:lnTo>
                  <a:pt x="447" y="422"/>
                </a:lnTo>
                <a:lnTo>
                  <a:pt x="414" y="454"/>
                </a:lnTo>
                <a:lnTo>
                  <a:pt x="381" y="487"/>
                </a:lnTo>
                <a:lnTo>
                  <a:pt x="360" y="519"/>
                </a:lnTo>
                <a:lnTo>
                  <a:pt x="338" y="541"/>
                </a:lnTo>
                <a:lnTo>
                  <a:pt x="327" y="562"/>
                </a:lnTo>
                <a:lnTo>
                  <a:pt x="327" y="573"/>
                </a:lnTo>
                <a:lnTo>
                  <a:pt x="316" y="573"/>
                </a:lnTo>
                <a:lnTo>
                  <a:pt x="327" y="584"/>
                </a:lnTo>
                <a:lnTo>
                  <a:pt x="338" y="584"/>
                </a:lnTo>
                <a:lnTo>
                  <a:pt x="360" y="584"/>
                </a:lnTo>
                <a:lnTo>
                  <a:pt x="381" y="584"/>
                </a:lnTo>
                <a:lnTo>
                  <a:pt x="414" y="584"/>
                </a:lnTo>
                <a:lnTo>
                  <a:pt x="447" y="573"/>
                </a:lnTo>
                <a:lnTo>
                  <a:pt x="479" y="562"/>
                </a:lnTo>
                <a:lnTo>
                  <a:pt x="523" y="562"/>
                </a:lnTo>
                <a:lnTo>
                  <a:pt x="577" y="552"/>
                </a:lnTo>
                <a:lnTo>
                  <a:pt x="632" y="541"/>
                </a:lnTo>
                <a:lnTo>
                  <a:pt x="697" y="530"/>
                </a:lnTo>
                <a:lnTo>
                  <a:pt x="773" y="519"/>
                </a:lnTo>
                <a:lnTo>
                  <a:pt x="849" y="497"/>
                </a:lnTo>
                <a:lnTo>
                  <a:pt x="926" y="487"/>
                </a:lnTo>
                <a:lnTo>
                  <a:pt x="1023" y="465"/>
                </a:lnTo>
                <a:lnTo>
                  <a:pt x="1034" y="562"/>
                </a:lnTo>
                <a:lnTo>
                  <a:pt x="936" y="584"/>
                </a:lnTo>
                <a:lnTo>
                  <a:pt x="860" y="606"/>
                </a:lnTo>
                <a:lnTo>
                  <a:pt x="773" y="627"/>
                </a:lnTo>
                <a:lnTo>
                  <a:pt x="708" y="638"/>
                </a:lnTo>
                <a:lnTo>
                  <a:pt x="632" y="660"/>
                </a:lnTo>
                <a:lnTo>
                  <a:pt x="577" y="671"/>
                </a:lnTo>
                <a:lnTo>
                  <a:pt x="523" y="692"/>
                </a:lnTo>
                <a:lnTo>
                  <a:pt x="468" y="703"/>
                </a:lnTo>
                <a:lnTo>
                  <a:pt x="425" y="714"/>
                </a:lnTo>
                <a:lnTo>
                  <a:pt x="392" y="725"/>
                </a:lnTo>
                <a:lnTo>
                  <a:pt x="349" y="735"/>
                </a:lnTo>
                <a:lnTo>
                  <a:pt x="316" y="757"/>
                </a:lnTo>
                <a:lnTo>
                  <a:pt x="283" y="768"/>
                </a:lnTo>
                <a:lnTo>
                  <a:pt x="262" y="779"/>
                </a:lnTo>
                <a:lnTo>
                  <a:pt x="229" y="790"/>
                </a:lnTo>
                <a:lnTo>
                  <a:pt x="207" y="800"/>
                </a:lnTo>
                <a:lnTo>
                  <a:pt x="174" y="822"/>
                </a:lnTo>
                <a:lnTo>
                  <a:pt x="142" y="844"/>
                </a:lnTo>
                <a:lnTo>
                  <a:pt x="120" y="844"/>
                </a:lnTo>
                <a:lnTo>
                  <a:pt x="109" y="844"/>
                </a:lnTo>
                <a:lnTo>
                  <a:pt x="98" y="854"/>
                </a:lnTo>
                <a:lnTo>
                  <a:pt x="87" y="844"/>
                </a:lnTo>
                <a:lnTo>
                  <a:pt x="66" y="844"/>
                </a:lnTo>
                <a:lnTo>
                  <a:pt x="55" y="822"/>
                </a:lnTo>
                <a:lnTo>
                  <a:pt x="33" y="800"/>
                </a:lnTo>
                <a:lnTo>
                  <a:pt x="22" y="779"/>
                </a:lnTo>
                <a:lnTo>
                  <a:pt x="11" y="757"/>
                </a:lnTo>
                <a:lnTo>
                  <a:pt x="0" y="746"/>
                </a:lnTo>
                <a:lnTo>
                  <a:pt x="0" y="725"/>
                </a:lnTo>
                <a:lnTo>
                  <a:pt x="0" y="703"/>
                </a:lnTo>
                <a:lnTo>
                  <a:pt x="22" y="692"/>
                </a:lnTo>
                <a:lnTo>
                  <a:pt x="33" y="671"/>
                </a:lnTo>
                <a:lnTo>
                  <a:pt x="66" y="660"/>
                </a:lnTo>
                <a:lnTo>
                  <a:pt x="87" y="649"/>
                </a:lnTo>
                <a:lnTo>
                  <a:pt x="98" y="638"/>
                </a:lnTo>
                <a:lnTo>
                  <a:pt x="120" y="616"/>
                </a:lnTo>
                <a:lnTo>
                  <a:pt x="142" y="595"/>
                </a:lnTo>
                <a:lnTo>
                  <a:pt x="164" y="573"/>
                </a:lnTo>
                <a:lnTo>
                  <a:pt x="185" y="552"/>
                </a:lnTo>
                <a:lnTo>
                  <a:pt x="207" y="530"/>
                </a:lnTo>
                <a:lnTo>
                  <a:pt x="229" y="497"/>
                </a:lnTo>
                <a:lnTo>
                  <a:pt x="272" y="433"/>
                </a:lnTo>
                <a:lnTo>
                  <a:pt x="316" y="368"/>
                </a:lnTo>
                <a:lnTo>
                  <a:pt x="392" y="238"/>
                </a:lnTo>
                <a:lnTo>
                  <a:pt x="425" y="184"/>
                </a:lnTo>
                <a:lnTo>
                  <a:pt x="436" y="162"/>
                </a:lnTo>
                <a:lnTo>
                  <a:pt x="447" y="140"/>
                </a:lnTo>
                <a:lnTo>
                  <a:pt x="447" y="119"/>
                </a:lnTo>
                <a:lnTo>
                  <a:pt x="457" y="97"/>
                </a:lnTo>
                <a:lnTo>
                  <a:pt x="457" y="86"/>
                </a:lnTo>
                <a:lnTo>
                  <a:pt x="447" y="65"/>
                </a:lnTo>
                <a:lnTo>
                  <a:pt x="447" y="43"/>
                </a:lnTo>
                <a:lnTo>
                  <a:pt x="447" y="22"/>
                </a:lnTo>
                <a:lnTo>
                  <a:pt x="447" y="11"/>
                </a:lnTo>
                <a:lnTo>
                  <a:pt x="447" y="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63" name="Freeform 71"/>
          <p:cNvSpPr>
            <a:spLocks noChangeArrowheads="1"/>
          </p:cNvSpPr>
          <p:nvPr/>
        </p:nvSpPr>
        <p:spPr bwMode="auto">
          <a:xfrm>
            <a:off x="6400800" y="1698625"/>
            <a:ext cx="173038" cy="1649413"/>
          </a:xfrm>
          <a:custGeom>
            <a:avLst/>
            <a:gdLst>
              <a:gd name="T0" fmla="*/ 217 w 272"/>
              <a:gd name="T1" fmla="*/ 768 h 2596"/>
              <a:gd name="T2" fmla="*/ 206 w 272"/>
              <a:gd name="T3" fmla="*/ 1006 h 2596"/>
              <a:gd name="T4" fmla="*/ 196 w 272"/>
              <a:gd name="T5" fmla="*/ 1244 h 2596"/>
              <a:gd name="T6" fmla="*/ 196 w 272"/>
              <a:gd name="T7" fmla="*/ 1504 h 2596"/>
              <a:gd name="T8" fmla="*/ 196 w 272"/>
              <a:gd name="T9" fmla="*/ 1709 h 2596"/>
              <a:gd name="T10" fmla="*/ 185 w 272"/>
              <a:gd name="T11" fmla="*/ 1828 h 2596"/>
              <a:gd name="T12" fmla="*/ 185 w 272"/>
              <a:gd name="T13" fmla="*/ 1937 h 2596"/>
              <a:gd name="T14" fmla="*/ 185 w 272"/>
              <a:gd name="T15" fmla="*/ 2034 h 2596"/>
              <a:gd name="T16" fmla="*/ 174 w 272"/>
              <a:gd name="T17" fmla="*/ 2120 h 2596"/>
              <a:gd name="T18" fmla="*/ 174 w 272"/>
              <a:gd name="T19" fmla="*/ 2196 h 2596"/>
              <a:gd name="T20" fmla="*/ 163 w 272"/>
              <a:gd name="T21" fmla="*/ 2250 h 2596"/>
              <a:gd name="T22" fmla="*/ 163 w 272"/>
              <a:gd name="T23" fmla="*/ 2293 h 2596"/>
              <a:gd name="T24" fmla="*/ 152 w 272"/>
              <a:gd name="T25" fmla="*/ 2369 h 2596"/>
              <a:gd name="T26" fmla="*/ 130 w 272"/>
              <a:gd name="T27" fmla="*/ 2477 h 2596"/>
              <a:gd name="T28" fmla="*/ 108 w 272"/>
              <a:gd name="T29" fmla="*/ 2542 h 2596"/>
              <a:gd name="T30" fmla="*/ 98 w 272"/>
              <a:gd name="T31" fmla="*/ 2575 h 2596"/>
              <a:gd name="T32" fmla="*/ 87 w 272"/>
              <a:gd name="T33" fmla="*/ 2586 h 2596"/>
              <a:gd name="T34" fmla="*/ 76 w 272"/>
              <a:gd name="T35" fmla="*/ 2596 h 2596"/>
              <a:gd name="T36" fmla="*/ 54 w 272"/>
              <a:gd name="T37" fmla="*/ 2575 h 2596"/>
              <a:gd name="T38" fmla="*/ 43 w 272"/>
              <a:gd name="T39" fmla="*/ 2542 h 2596"/>
              <a:gd name="T40" fmla="*/ 32 w 272"/>
              <a:gd name="T41" fmla="*/ 2499 h 2596"/>
              <a:gd name="T42" fmla="*/ 21 w 272"/>
              <a:gd name="T43" fmla="*/ 2445 h 2596"/>
              <a:gd name="T44" fmla="*/ 0 w 272"/>
              <a:gd name="T45" fmla="*/ 2348 h 2596"/>
              <a:gd name="T46" fmla="*/ 11 w 272"/>
              <a:gd name="T47" fmla="*/ 2283 h 2596"/>
              <a:gd name="T48" fmla="*/ 21 w 272"/>
              <a:gd name="T49" fmla="*/ 2207 h 2596"/>
              <a:gd name="T50" fmla="*/ 43 w 272"/>
              <a:gd name="T51" fmla="*/ 2131 h 2596"/>
              <a:gd name="T52" fmla="*/ 54 w 272"/>
              <a:gd name="T53" fmla="*/ 2023 h 2596"/>
              <a:gd name="T54" fmla="*/ 65 w 272"/>
              <a:gd name="T55" fmla="*/ 1872 h 2596"/>
              <a:gd name="T56" fmla="*/ 76 w 272"/>
              <a:gd name="T57" fmla="*/ 1699 h 2596"/>
              <a:gd name="T58" fmla="*/ 87 w 272"/>
              <a:gd name="T59" fmla="*/ 1385 h 2596"/>
              <a:gd name="T60" fmla="*/ 98 w 272"/>
              <a:gd name="T61" fmla="*/ 985 h 2596"/>
              <a:gd name="T62" fmla="*/ 98 w 272"/>
              <a:gd name="T63" fmla="*/ 693 h 2596"/>
              <a:gd name="T64" fmla="*/ 98 w 272"/>
              <a:gd name="T65" fmla="*/ 530 h 2596"/>
              <a:gd name="T66" fmla="*/ 98 w 272"/>
              <a:gd name="T67" fmla="*/ 390 h 2596"/>
              <a:gd name="T68" fmla="*/ 87 w 272"/>
              <a:gd name="T69" fmla="*/ 292 h 2596"/>
              <a:gd name="T70" fmla="*/ 76 w 272"/>
              <a:gd name="T71" fmla="*/ 206 h 2596"/>
              <a:gd name="T72" fmla="*/ 76 w 272"/>
              <a:gd name="T73" fmla="*/ 141 h 2596"/>
              <a:gd name="T74" fmla="*/ 54 w 272"/>
              <a:gd name="T75" fmla="*/ 98 h 2596"/>
              <a:gd name="T76" fmla="*/ 43 w 272"/>
              <a:gd name="T77" fmla="*/ 65 h 2596"/>
              <a:gd name="T78" fmla="*/ 21 w 272"/>
              <a:gd name="T79" fmla="*/ 44 h 2596"/>
              <a:gd name="T80" fmla="*/ 11 w 272"/>
              <a:gd name="T81" fmla="*/ 33 h 2596"/>
              <a:gd name="T82" fmla="*/ 21 w 272"/>
              <a:gd name="T83" fmla="*/ 11 h 2596"/>
              <a:gd name="T84" fmla="*/ 54 w 272"/>
              <a:gd name="T85" fmla="*/ 0 h 2596"/>
              <a:gd name="T86" fmla="*/ 108 w 272"/>
              <a:gd name="T87" fmla="*/ 11 h 2596"/>
              <a:gd name="T88" fmla="*/ 185 w 272"/>
              <a:gd name="T89" fmla="*/ 33 h 2596"/>
              <a:gd name="T90" fmla="*/ 239 w 272"/>
              <a:gd name="T91" fmla="*/ 65 h 2596"/>
              <a:gd name="T92" fmla="*/ 250 w 272"/>
              <a:gd name="T93" fmla="*/ 76 h 2596"/>
              <a:gd name="T94" fmla="*/ 272 w 272"/>
              <a:gd name="T95" fmla="*/ 108 h 2596"/>
              <a:gd name="T96" fmla="*/ 272 w 272"/>
              <a:gd name="T97" fmla="*/ 152 h 2596"/>
              <a:gd name="T98" fmla="*/ 261 w 272"/>
              <a:gd name="T99" fmla="*/ 184 h 2596"/>
              <a:gd name="T100" fmla="*/ 250 w 272"/>
              <a:gd name="T101" fmla="*/ 217 h 2596"/>
              <a:gd name="T102" fmla="*/ 250 w 272"/>
              <a:gd name="T103" fmla="*/ 249 h 2596"/>
              <a:gd name="T104" fmla="*/ 239 w 272"/>
              <a:gd name="T105" fmla="*/ 303 h 2596"/>
              <a:gd name="T106" fmla="*/ 239 w 272"/>
              <a:gd name="T107" fmla="*/ 357 h 2596"/>
              <a:gd name="T108" fmla="*/ 228 w 272"/>
              <a:gd name="T109" fmla="*/ 433 h 2596"/>
              <a:gd name="T110" fmla="*/ 228 w 272"/>
              <a:gd name="T111" fmla="*/ 519 h 2596"/>
              <a:gd name="T112" fmla="*/ 217 w 272"/>
              <a:gd name="T113" fmla="*/ 617 h 2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72" h="2596">
                <a:moveTo>
                  <a:pt x="217" y="660"/>
                </a:moveTo>
                <a:lnTo>
                  <a:pt x="217" y="768"/>
                </a:lnTo>
                <a:lnTo>
                  <a:pt x="206" y="887"/>
                </a:lnTo>
                <a:lnTo>
                  <a:pt x="206" y="1006"/>
                </a:lnTo>
                <a:lnTo>
                  <a:pt x="206" y="1125"/>
                </a:lnTo>
                <a:lnTo>
                  <a:pt x="196" y="1244"/>
                </a:lnTo>
                <a:lnTo>
                  <a:pt x="196" y="1374"/>
                </a:lnTo>
                <a:lnTo>
                  <a:pt x="196" y="1504"/>
                </a:lnTo>
                <a:lnTo>
                  <a:pt x="196" y="1644"/>
                </a:lnTo>
                <a:lnTo>
                  <a:pt x="196" y="1709"/>
                </a:lnTo>
                <a:lnTo>
                  <a:pt x="196" y="1774"/>
                </a:lnTo>
                <a:lnTo>
                  <a:pt x="185" y="1828"/>
                </a:lnTo>
                <a:lnTo>
                  <a:pt x="185" y="1882"/>
                </a:lnTo>
                <a:lnTo>
                  <a:pt x="185" y="1937"/>
                </a:lnTo>
                <a:lnTo>
                  <a:pt x="185" y="1991"/>
                </a:lnTo>
                <a:lnTo>
                  <a:pt x="185" y="2034"/>
                </a:lnTo>
                <a:lnTo>
                  <a:pt x="174" y="2077"/>
                </a:lnTo>
                <a:lnTo>
                  <a:pt x="174" y="2120"/>
                </a:lnTo>
                <a:lnTo>
                  <a:pt x="174" y="2153"/>
                </a:lnTo>
                <a:lnTo>
                  <a:pt x="174" y="2196"/>
                </a:lnTo>
                <a:lnTo>
                  <a:pt x="174" y="2218"/>
                </a:lnTo>
                <a:lnTo>
                  <a:pt x="163" y="2250"/>
                </a:lnTo>
                <a:lnTo>
                  <a:pt x="163" y="2272"/>
                </a:lnTo>
                <a:lnTo>
                  <a:pt x="163" y="2293"/>
                </a:lnTo>
                <a:lnTo>
                  <a:pt x="163" y="2304"/>
                </a:lnTo>
                <a:lnTo>
                  <a:pt x="152" y="2369"/>
                </a:lnTo>
                <a:lnTo>
                  <a:pt x="141" y="2423"/>
                </a:lnTo>
                <a:lnTo>
                  <a:pt x="130" y="2477"/>
                </a:lnTo>
                <a:lnTo>
                  <a:pt x="119" y="2521"/>
                </a:lnTo>
                <a:lnTo>
                  <a:pt x="108" y="2542"/>
                </a:lnTo>
                <a:lnTo>
                  <a:pt x="108" y="2564"/>
                </a:lnTo>
                <a:lnTo>
                  <a:pt x="98" y="2575"/>
                </a:lnTo>
                <a:lnTo>
                  <a:pt x="98" y="2586"/>
                </a:lnTo>
                <a:lnTo>
                  <a:pt x="87" y="2586"/>
                </a:lnTo>
                <a:lnTo>
                  <a:pt x="87" y="2596"/>
                </a:lnTo>
                <a:lnTo>
                  <a:pt x="76" y="2596"/>
                </a:lnTo>
                <a:lnTo>
                  <a:pt x="65" y="2586"/>
                </a:lnTo>
                <a:lnTo>
                  <a:pt x="54" y="2575"/>
                </a:lnTo>
                <a:lnTo>
                  <a:pt x="54" y="2564"/>
                </a:lnTo>
                <a:lnTo>
                  <a:pt x="43" y="2542"/>
                </a:lnTo>
                <a:lnTo>
                  <a:pt x="32" y="2521"/>
                </a:lnTo>
                <a:lnTo>
                  <a:pt x="32" y="2499"/>
                </a:lnTo>
                <a:lnTo>
                  <a:pt x="21" y="2477"/>
                </a:lnTo>
                <a:lnTo>
                  <a:pt x="21" y="2445"/>
                </a:lnTo>
                <a:lnTo>
                  <a:pt x="11" y="2380"/>
                </a:lnTo>
                <a:lnTo>
                  <a:pt x="0" y="2348"/>
                </a:lnTo>
                <a:lnTo>
                  <a:pt x="0" y="2315"/>
                </a:lnTo>
                <a:lnTo>
                  <a:pt x="11" y="2283"/>
                </a:lnTo>
                <a:lnTo>
                  <a:pt x="11" y="2250"/>
                </a:lnTo>
                <a:lnTo>
                  <a:pt x="21" y="2207"/>
                </a:lnTo>
                <a:lnTo>
                  <a:pt x="32" y="2175"/>
                </a:lnTo>
                <a:lnTo>
                  <a:pt x="43" y="2131"/>
                </a:lnTo>
                <a:lnTo>
                  <a:pt x="43" y="2077"/>
                </a:lnTo>
                <a:lnTo>
                  <a:pt x="54" y="2023"/>
                </a:lnTo>
                <a:lnTo>
                  <a:pt x="65" y="1947"/>
                </a:lnTo>
                <a:lnTo>
                  <a:pt x="65" y="1872"/>
                </a:lnTo>
                <a:lnTo>
                  <a:pt x="76" y="1785"/>
                </a:lnTo>
                <a:lnTo>
                  <a:pt x="76" y="1699"/>
                </a:lnTo>
                <a:lnTo>
                  <a:pt x="87" y="1590"/>
                </a:lnTo>
                <a:lnTo>
                  <a:pt x="87" y="1385"/>
                </a:lnTo>
                <a:lnTo>
                  <a:pt x="98" y="1179"/>
                </a:lnTo>
                <a:lnTo>
                  <a:pt x="98" y="985"/>
                </a:lnTo>
                <a:lnTo>
                  <a:pt x="98" y="790"/>
                </a:lnTo>
                <a:lnTo>
                  <a:pt x="98" y="693"/>
                </a:lnTo>
                <a:lnTo>
                  <a:pt x="98" y="606"/>
                </a:lnTo>
                <a:lnTo>
                  <a:pt x="98" y="530"/>
                </a:lnTo>
                <a:lnTo>
                  <a:pt x="98" y="455"/>
                </a:lnTo>
                <a:lnTo>
                  <a:pt x="98" y="390"/>
                </a:lnTo>
                <a:lnTo>
                  <a:pt x="87" y="336"/>
                </a:lnTo>
                <a:lnTo>
                  <a:pt x="87" y="292"/>
                </a:lnTo>
                <a:lnTo>
                  <a:pt x="87" y="249"/>
                </a:lnTo>
                <a:lnTo>
                  <a:pt x="76" y="206"/>
                </a:lnTo>
                <a:lnTo>
                  <a:pt x="76" y="173"/>
                </a:lnTo>
                <a:lnTo>
                  <a:pt x="76" y="141"/>
                </a:lnTo>
                <a:lnTo>
                  <a:pt x="65" y="119"/>
                </a:lnTo>
                <a:lnTo>
                  <a:pt x="54" y="98"/>
                </a:lnTo>
                <a:lnTo>
                  <a:pt x="54" y="76"/>
                </a:lnTo>
                <a:lnTo>
                  <a:pt x="43" y="65"/>
                </a:lnTo>
                <a:lnTo>
                  <a:pt x="32" y="54"/>
                </a:lnTo>
                <a:lnTo>
                  <a:pt x="21" y="44"/>
                </a:lnTo>
                <a:lnTo>
                  <a:pt x="11" y="44"/>
                </a:lnTo>
                <a:lnTo>
                  <a:pt x="11" y="33"/>
                </a:lnTo>
                <a:lnTo>
                  <a:pt x="11" y="22"/>
                </a:lnTo>
                <a:lnTo>
                  <a:pt x="21" y="11"/>
                </a:lnTo>
                <a:lnTo>
                  <a:pt x="32" y="11"/>
                </a:lnTo>
                <a:lnTo>
                  <a:pt x="54" y="0"/>
                </a:lnTo>
                <a:lnTo>
                  <a:pt x="76" y="0"/>
                </a:lnTo>
                <a:lnTo>
                  <a:pt x="108" y="11"/>
                </a:lnTo>
                <a:lnTo>
                  <a:pt x="152" y="22"/>
                </a:lnTo>
                <a:lnTo>
                  <a:pt x="185" y="33"/>
                </a:lnTo>
                <a:lnTo>
                  <a:pt x="217" y="54"/>
                </a:lnTo>
                <a:lnTo>
                  <a:pt x="239" y="65"/>
                </a:lnTo>
                <a:lnTo>
                  <a:pt x="250" y="65"/>
                </a:lnTo>
                <a:lnTo>
                  <a:pt x="250" y="76"/>
                </a:lnTo>
                <a:lnTo>
                  <a:pt x="261" y="87"/>
                </a:lnTo>
                <a:lnTo>
                  <a:pt x="272" y="108"/>
                </a:lnTo>
                <a:lnTo>
                  <a:pt x="272" y="130"/>
                </a:lnTo>
                <a:lnTo>
                  <a:pt x="272" y="152"/>
                </a:lnTo>
                <a:lnTo>
                  <a:pt x="261" y="173"/>
                </a:lnTo>
                <a:lnTo>
                  <a:pt x="261" y="184"/>
                </a:lnTo>
                <a:lnTo>
                  <a:pt x="261" y="195"/>
                </a:lnTo>
                <a:lnTo>
                  <a:pt x="250" y="217"/>
                </a:lnTo>
                <a:lnTo>
                  <a:pt x="250" y="227"/>
                </a:lnTo>
                <a:lnTo>
                  <a:pt x="250" y="249"/>
                </a:lnTo>
                <a:lnTo>
                  <a:pt x="239" y="271"/>
                </a:lnTo>
                <a:lnTo>
                  <a:pt x="239" y="303"/>
                </a:lnTo>
                <a:lnTo>
                  <a:pt x="239" y="325"/>
                </a:lnTo>
                <a:lnTo>
                  <a:pt x="239" y="357"/>
                </a:lnTo>
                <a:lnTo>
                  <a:pt x="228" y="401"/>
                </a:lnTo>
                <a:lnTo>
                  <a:pt x="228" y="433"/>
                </a:lnTo>
                <a:lnTo>
                  <a:pt x="228" y="476"/>
                </a:lnTo>
                <a:lnTo>
                  <a:pt x="228" y="519"/>
                </a:lnTo>
                <a:lnTo>
                  <a:pt x="217" y="563"/>
                </a:lnTo>
                <a:lnTo>
                  <a:pt x="217" y="617"/>
                </a:lnTo>
                <a:lnTo>
                  <a:pt x="217" y="66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67" name="Freeform 75"/>
          <p:cNvSpPr>
            <a:spLocks noChangeArrowheads="1"/>
          </p:cNvSpPr>
          <p:nvPr/>
        </p:nvSpPr>
        <p:spPr bwMode="auto">
          <a:xfrm>
            <a:off x="5972175" y="2563813"/>
            <a:ext cx="517525" cy="522287"/>
          </a:xfrm>
          <a:custGeom>
            <a:avLst/>
            <a:gdLst>
              <a:gd name="T0" fmla="*/ 413 w 816"/>
              <a:gd name="T1" fmla="*/ 574 h 822"/>
              <a:gd name="T2" fmla="*/ 337 w 816"/>
              <a:gd name="T3" fmla="*/ 628 h 822"/>
              <a:gd name="T4" fmla="*/ 272 w 816"/>
              <a:gd name="T5" fmla="*/ 682 h 822"/>
              <a:gd name="T6" fmla="*/ 207 w 816"/>
              <a:gd name="T7" fmla="*/ 725 h 822"/>
              <a:gd name="T8" fmla="*/ 130 w 816"/>
              <a:gd name="T9" fmla="*/ 768 h 822"/>
              <a:gd name="T10" fmla="*/ 109 w 816"/>
              <a:gd name="T11" fmla="*/ 779 h 822"/>
              <a:gd name="T12" fmla="*/ 76 w 816"/>
              <a:gd name="T13" fmla="*/ 801 h 822"/>
              <a:gd name="T14" fmla="*/ 54 w 816"/>
              <a:gd name="T15" fmla="*/ 812 h 822"/>
              <a:gd name="T16" fmla="*/ 32 w 816"/>
              <a:gd name="T17" fmla="*/ 812 h 822"/>
              <a:gd name="T18" fmla="*/ 22 w 816"/>
              <a:gd name="T19" fmla="*/ 822 h 822"/>
              <a:gd name="T20" fmla="*/ 11 w 816"/>
              <a:gd name="T21" fmla="*/ 822 h 822"/>
              <a:gd name="T22" fmla="*/ 11 w 816"/>
              <a:gd name="T23" fmla="*/ 812 h 822"/>
              <a:gd name="T24" fmla="*/ 0 w 816"/>
              <a:gd name="T25" fmla="*/ 812 h 822"/>
              <a:gd name="T26" fmla="*/ 11 w 816"/>
              <a:gd name="T27" fmla="*/ 801 h 822"/>
              <a:gd name="T28" fmla="*/ 11 w 816"/>
              <a:gd name="T29" fmla="*/ 790 h 822"/>
              <a:gd name="T30" fmla="*/ 32 w 816"/>
              <a:gd name="T31" fmla="*/ 779 h 822"/>
              <a:gd name="T32" fmla="*/ 43 w 816"/>
              <a:gd name="T33" fmla="*/ 757 h 822"/>
              <a:gd name="T34" fmla="*/ 76 w 816"/>
              <a:gd name="T35" fmla="*/ 736 h 822"/>
              <a:gd name="T36" fmla="*/ 98 w 816"/>
              <a:gd name="T37" fmla="*/ 703 h 822"/>
              <a:gd name="T38" fmla="*/ 141 w 816"/>
              <a:gd name="T39" fmla="*/ 671 h 822"/>
              <a:gd name="T40" fmla="*/ 174 w 816"/>
              <a:gd name="T41" fmla="*/ 638 h 822"/>
              <a:gd name="T42" fmla="*/ 207 w 816"/>
              <a:gd name="T43" fmla="*/ 617 h 822"/>
              <a:gd name="T44" fmla="*/ 228 w 816"/>
              <a:gd name="T45" fmla="*/ 595 h 822"/>
              <a:gd name="T46" fmla="*/ 250 w 816"/>
              <a:gd name="T47" fmla="*/ 574 h 822"/>
              <a:gd name="T48" fmla="*/ 283 w 816"/>
              <a:gd name="T49" fmla="*/ 552 h 822"/>
              <a:gd name="T50" fmla="*/ 305 w 816"/>
              <a:gd name="T51" fmla="*/ 519 h 822"/>
              <a:gd name="T52" fmla="*/ 337 w 816"/>
              <a:gd name="T53" fmla="*/ 487 h 822"/>
              <a:gd name="T54" fmla="*/ 370 w 816"/>
              <a:gd name="T55" fmla="*/ 455 h 822"/>
              <a:gd name="T56" fmla="*/ 403 w 816"/>
              <a:gd name="T57" fmla="*/ 411 h 822"/>
              <a:gd name="T58" fmla="*/ 435 w 816"/>
              <a:gd name="T59" fmla="*/ 368 h 822"/>
              <a:gd name="T60" fmla="*/ 468 w 816"/>
              <a:gd name="T61" fmla="*/ 325 h 822"/>
              <a:gd name="T62" fmla="*/ 511 w 816"/>
              <a:gd name="T63" fmla="*/ 281 h 822"/>
              <a:gd name="T64" fmla="*/ 544 w 816"/>
              <a:gd name="T65" fmla="*/ 227 h 822"/>
              <a:gd name="T66" fmla="*/ 588 w 816"/>
              <a:gd name="T67" fmla="*/ 173 h 822"/>
              <a:gd name="T68" fmla="*/ 620 w 816"/>
              <a:gd name="T69" fmla="*/ 119 h 822"/>
              <a:gd name="T70" fmla="*/ 664 w 816"/>
              <a:gd name="T71" fmla="*/ 65 h 822"/>
              <a:gd name="T72" fmla="*/ 707 w 816"/>
              <a:gd name="T73" fmla="*/ 0 h 822"/>
              <a:gd name="T74" fmla="*/ 816 w 816"/>
              <a:gd name="T75" fmla="*/ 54 h 822"/>
              <a:gd name="T76" fmla="*/ 783 w 816"/>
              <a:gd name="T77" fmla="*/ 119 h 822"/>
              <a:gd name="T78" fmla="*/ 740 w 816"/>
              <a:gd name="T79" fmla="*/ 184 h 822"/>
              <a:gd name="T80" fmla="*/ 696 w 816"/>
              <a:gd name="T81" fmla="*/ 249 h 822"/>
              <a:gd name="T82" fmla="*/ 653 w 816"/>
              <a:gd name="T83" fmla="*/ 314 h 822"/>
              <a:gd name="T84" fmla="*/ 598 w 816"/>
              <a:gd name="T85" fmla="*/ 379 h 822"/>
              <a:gd name="T86" fmla="*/ 544 w 816"/>
              <a:gd name="T87" fmla="*/ 444 h 822"/>
              <a:gd name="T88" fmla="*/ 479 w 816"/>
              <a:gd name="T89" fmla="*/ 509 h 822"/>
              <a:gd name="T90" fmla="*/ 413 w 816"/>
              <a:gd name="T91" fmla="*/ 574 h 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16" h="822">
                <a:moveTo>
                  <a:pt x="413" y="574"/>
                </a:moveTo>
                <a:lnTo>
                  <a:pt x="337" y="628"/>
                </a:lnTo>
                <a:lnTo>
                  <a:pt x="272" y="682"/>
                </a:lnTo>
                <a:lnTo>
                  <a:pt x="207" y="725"/>
                </a:lnTo>
                <a:lnTo>
                  <a:pt x="130" y="768"/>
                </a:lnTo>
                <a:lnTo>
                  <a:pt x="109" y="779"/>
                </a:lnTo>
                <a:lnTo>
                  <a:pt x="76" y="801"/>
                </a:lnTo>
                <a:lnTo>
                  <a:pt x="54" y="812"/>
                </a:lnTo>
                <a:lnTo>
                  <a:pt x="32" y="812"/>
                </a:lnTo>
                <a:lnTo>
                  <a:pt x="22" y="822"/>
                </a:lnTo>
                <a:lnTo>
                  <a:pt x="11" y="822"/>
                </a:lnTo>
                <a:lnTo>
                  <a:pt x="11" y="812"/>
                </a:lnTo>
                <a:lnTo>
                  <a:pt x="0" y="812"/>
                </a:lnTo>
                <a:lnTo>
                  <a:pt x="11" y="801"/>
                </a:lnTo>
                <a:lnTo>
                  <a:pt x="11" y="790"/>
                </a:lnTo>
                <a:lnTo>
                  <a:pt x="32" y="779"/>
                </a:lnTo>
                <a:lnTo>
                  <a:pt x="43" y="757"/>
                </a:lnTo>
                <a:lnTo>
                  <a:pt x="76" y="736"/>
                </a:lnTo>
                <a:lnTo>
                  <a:pt x="98" y="703"/>
                </a:lnTo>
                <a:lnTo>
                  <a:pt x="141" y="671"/>
                </a:lnTo>
                <a:lnTo>
                  <a:pt x="174" y="638"/>
                </a:lnTo>
                <a:lnTo>
                  <a:pt x="207" y="617"/>
                </a:lnTo>
                <a:lnTo>
                  <a:pt x="228" y="595"/>
                </a:lnTo>
                <a:lnTo>
                  <a:pt x="250" y="574"/>
                </a:lnTo>
                <a:lnTo>
                  <a:pt x="283" y="552"/>
                </a:lnTo>
                <a:lnTo>
                  <a:pt x="305" y="519"/>
                </a:lnTo>
                <a:lnTo>
                  <a:pt x="337" y="487"/>
                </a:lnTo>
                <a:lnTo>
                  <a:pt x="370" y="455"/>
                </a:lnTo>
                <a:lnTo>
                  <a:pt x="403" y="411"/>
                </a:lnTo>
                <a:lnTo>
                  <a:pt x="435" y="368"/>
                </a:lnTo>
                <a:lnTo>
                  <a:pt x="468" y="325"/>
                </a:lnTo>
                <a:lnTo>
                  <a:pt x="511" y="281"/>
                </a:lnTo>
                <a:lnTo>
                  <a:pt x="544" y="227"/>
                </a:lnTo>
                <a:lnTo>
                  <a:pt x="588" y="173"/>
                </a:lnTo>
                <a:lnTo>
                  <a:pt x="620" y="119"/>
                </a:lnTo>
                <a:lnTo>
                  <a:pt x="664" y="65"/>
                </a:lnTo>
                <a:lnTo>
                  <a:pt x="707" y="0"/>
                </a:lnTo>
                <a:lnTo>
                  <a:pt x="816" y="54"/>
                </a:lnTo>
                <a:lnTo>
                  <a:pt x="783" y="119"/>
                </a:lnTo>
                <a:lnTo>
                  <a:pt x="740" y="184"/>
                </a:lnTo>
                <a:lnTo>
                  <a:pt x="696" y="249"/>
                </a:lnTo>
                <a:lnTo>
                  <a:pt x="653" y="314"/>
                </a:lnTo>
                <a:lnTo>
                  <a:pt x="598" y="379"/>
                </a:lnTo>
                <a:lnTo>
                  <a:pt x="544" y="444"/>
                </a:lnTo>
                <a:lnTo>
                  <a:pt x="479" y="509"/>
                </a:lnTo>
                <a:lnTo>
                  <a:pt x="413" y="57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68" name="Freeform 76"/>
          <p:cNvSpPr>
            <a:spLocks noChangeArrowheads="1"/>
          </p:cNvSpPr>
          <p:nvPr/>
        </p:nvSpPr>
        <p:spPr bwMode="auto">
          <a:xfrm>
            <a:off x="6477000" y="2695575"/>
            <a:ext cx="214313" cy="171450"/>
          </a:xfrm>
          <a:custGeom>
            <a:avLst/>
            <a:gdLst>
              <a:gd name="T0" fmla="*/ 251 w 338"/>
              <a:gd name="T1" fmla="*/ 65 h 270"/>
              <a:gd name="T2" fmla="*/ 272 w 338"/>
              <a:gd name="T3" fmla="*/ 75 h 270"/>
              <a:gd name="T4" fmla="*/ 294 w 338"/>
              <a:gd name="T5" fmla="*/ 86 h 270"/>
              <a:gd name="T6" fmla="*/ 316 w 338"/>
              <a:gd name="T7" fmla="*/ 97 h 270"/>
              <a:gd name="T8" fmla="*/ 327 w 338"/>
              <a:gd name="T9" fmla="*/ 119 h 270"/>
              <a:gd name="T10" fmla="*/ 338 w 338"/>
              <a:gd name="T11" fmla="*/ 140 h 270"/>
              <a:gd name="T12" fmla="*/ 338 w 338"/>
              <a:gd name="T13" fmla="*/ 151 h 270"/>
              <a:gd name="T14" fmla="*/ 338 w 338"/>
              <a:gd name="T15" fmla="*/ 173 h 270"/>
              <a:gd name="T16" fmla="*/ 327 w 338"/>
              <a:gd name="T17" fmla="*/ 194 h 270"/>
              <a:gd name="T18" fmla="*/ 316 w 338"/>
              <a:gd name="T19" fmla="*/ 216 h 270"/>
              <a:gd name="T20" fmla="*/ 316 w 338"/>
              <a:gd name="T21" fmla="*/ 227 h 270"/>
              <a:gd name="T22" fmla="*/ 305 w 338"/>
              <a:gd name="T23" fmla="*/ 249 h 270"/>
              <a:gd name="T24" fmla="*/ 294 w 338"/>
              <a:gd name="T25" fmla="*/ 259 h 270"/>
              <a:gd name="T26" fmla="*/ 283 w 338"/>
              <a:gd name="T27" fmla="*/ 270 h 270"/>
              <a:gd name="T28" fmla="*/ 272 w 338"/>
              <a:gd name="T29" fmla="*/ 270 h 270"/>
              <a:gd name="T30" fmla="*/ 262 w 338"/>
              <a:gd name="T31" fmla="*/ 270 h 270"/>
              <a:gd name="T32" fmla="*/ 240 w 338"/>
              <a:gd name="T33" fmla="*/ 259 h 270"/>
              <a:gd name="T34" fmla="*/ 218 w 338"/>
              <a:gd name="T35" fmla="*/ 238 h 270"/>
              <a:gd name="T36" fmla="*/ 185 w 338"/>
              <a:gd name="T37" fmla="*/ 205 h 270"/>
              <a:gd name="T38" fmla="*/ 153 w 338"/>
              <a:gd name="T39" fmla="*/ 173 h 270"/>
              <a:gd name="T40" fmla="*/ 109 w 338"/>
              <a:gd name="T41" fmla="*/ 119 h 270"/>
              <a:gd name="T42" fmla="*/ 55 w 338"/>
              <a:gd name="T43" fmla="*/ 65 h 270"/>
              <a:gd name="T44" fmla="*/ 0 w 338"/>
              <a:gd name="T45" fmla="*/ 0 h 270"/>
              <a:gd name="T46" fmla="*/ 33 w 338"/>
              <a:gd name="T47" fmla="*/ 0 h 270"/>
              <a:gd name="T48" fmla="*/ 66 w 338"/>
              <a:gd name="T49" fmla="*/ 0 h 270"/>
              <a:gd name="T50" fmla="*/ 98 w 338"/>
              <a:gd name="T51" fmla="*/ 0 h 270"/>
              <a:gd name="T52" fmla="*/ 131 w 338"/>
              <a:gd name="T53" fmla="*/ 11 h 270"/>
              <a:gd name="T54" fmla="*/ 164 w 338"/>
              <a:gd name="T55" fmla="*/ 21 h 270"/>
              <a:gd name="T56" fmla="*/ 196 w 338"/>
              <a:gd name="T57" fmla="*/ 32 h 270"/>
              <a:gd name="T58" fmla="*/ 218 w 338"/>
              <a:gd name="T59" fmla="*/ 43 h 270"/>
              <a:gd name="T60" fmla="*/ 251 w 338"/>
              <a:gd name="T61" fmla="*/ 65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38" h="270">
                <a:moveTo>
                  <a:pt x="251" y="65"/>
                </a:moveTo>
                <a:lnTo>
                  <a:pt x="272" y="75"/>
                </a:lnTo>
                <a:lnTo>
                  <a:pt x="294" y="86"/>
                </a:lnTo>
                <a:lnTo>
                  <a:pt x="316" y="97"/>
                </a:lnTo>
                <a:lnTo>
                  <a:pt x="327" y="119"/>
                </a:lnTo>
                <a:lnTo>
                  <a:pt x="338" y="140"/>
                </a:lnTo>
                <a:lnTo>
                  <a:pt x="338" y="151"/>
                </a:lnTo>
                <a:lnTo>
                  <a:pt x="338" y="173"/>
                </a:lnTo>
                <a:lnTo>
                  <a:pt x="327" y="194"/>
                </a:lnTo>
                <a:lnTo>
                  <a:pt x="316" y="216"/>
                </a:lnTo>
                <a:lnTo>
                  <a:pt x="316" y="227"/>
                </a:lnTo>
                <a:lnTo>
                  <a:pt x="305" y="249"/>
                </a:lnTo>
                <a:lnTo>
                  <a:pt x="294" y="259"/>
                </a:lnTo>
                <a:lnTo>
                  <a:pt x="283" y="270"/>
                </a:lnTo>
                <a:lnTo>
                  <a:pt x="272" y="270"/>
                </a:lnTo>
                <a:lnTo>
                  <a:pt x="262" y="270"/>
                </a:lnTo>
                <a:lnTo>
                  <a:pt x="240" y="259"/>
                </a:lnTo>
                <a:lnTo>
                  <a:pt x="218" y="238"/>
                </a:lnTo>
                <a:lnTo>
                  <a:pt x="185" y="205"/>
                </a:lnTo>
                <a:lnTo>
                  <a:pt x="153" y="173"/>
                </a:lnTo>
                <a:lnTo>
                  <a:pt x="109" y="119"/>
                </a:lnTo>
                <a:lnTo>
                  <a:pt x="55" y="65"/>
                </a:lnTo>
                <a:lnTo>
                  <a:pt x="0" y="0"/>
                </a:lnTo>
                <a:lnTo>
                  <a:pt x="33" y="0"/>
                </a:lnTo>
                <a:lnTo>
                  <a:pt x="66" y="0"/>
                </a:lnTo>
                <a:lnTo>
                  <a:pt x="98" y="0"/>
                </a:lnTo>
                <a:lnTo>
                  <a:pt x="131" y="11"/>
                </a:lnTo>
                <a:lnTo>
                  <a:pt x="164" y="21"/>
                </a:lnTo>
                <a:lnTo>
                  <a:pt x="196" y="32"/>
                </a:lnTo>
                <a:lnTo>
                  <a:pt x="218" y="43"/>
                </a:lnTo>
                <a:lnTo>
                  <a:pt x="251" y="6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71" name="Freeform 79"/>
          <p:cNvSpPr>
            <a:spLocks noChangeArrowheads="1"/>
          </p:cNvSpPr>
          <p:nvPr/>
        </p:nvSpPr>
        <p:spPr bwMode="auto">
          <a:xfrm>
            <a:off x="7243763" y="2681288"/>
            <a:ext cx="261937" cy="404812"/>
          </a:xfrm>
          <a:custGeom>
            <a:avLst/>
            <a:gdLst>
              <a:gd name="T0" fmla="*/ 413 w 413"/>
              <a:gd name="T1" fmla="*/ 573 h 638"/>
              <a:gd name="T2" fmla="*/ 402 w 413"/>
              <a:gd name="T3" fmla="*/ 595 h 638"/>
              <a:gd name="T4" fmla="*/ 391 w 413"/>
              <a:gd name="T5" fmla="*/ 617 h 638"/>
              <a:gd name="T6" fmla="*/ 391 w 413"/>
              <a:gd name="T7" fmla="*/ 628 h 638"/>
              <a:gd name="T8" fmla="*/ 381 w 413"/>
              <a:gd name="T9" fmla="*/ 638 h 638"/>
              <a:gd name="T10" fmla="*/ 370 w 413"/>
              <a:gd name="T11" fmla="*/ 638 h 638"/>
              <a:gd name="T12" fmla="*/ 359 w 413"/>
              <a:gd name="T13" fmla="*/ 628 h 638"/>
              <a:gd name="T14" fmla="*/ 348 w 413"/>
              <a:gd name="T15" fmla="*/ 617 h 638"/>
              <a:gd name="T16" fmla="*/ 326 w 413"/>
              <a:gd name="T17" fmla="*/ 595 h 638"/>
              <a:gd name="T18" fmla="*/ 315 w 413"/>
              <a:gd name="T19" fmla="*/ 573 h 638"/>
              <a:gd name="T20" fmla="*/ 293 w 413"/>
              <a:gd name="T21" fmla="*/ 541 h 638"/>
              <a:gd name="T22" fmla="*/ 272 w 413"/>
              <a:gd name="T23" fmla="*/ 519 h 638"/>
              <a:gd name="T24" fmla="*/ 250 w 413"/>
              <a:gd name="T25" fmla="*/ 476 h 638"/>
              <a:gd name="T26" fmla="*/ 195 w 413"/>
              <a:gd name="T27" fmla="*/ 400 h 638"/>
              <a:gd name="T28" fmla="*/ 152 w 413"/>
              <a:gd name="T29" fmla="*/ 335 h 638"/>
              <a:gd name="T30" fmla="*/ 108 w 413"/>
              <a:gd name="T31" fmla="*/ 260 h 638"/>
              <a:gd name="T32" fmla="*/ 76 w 413"/>
              <a:gd name="T33" fmla="*/ 195 h 638"/>
              <a:gd name="T34" fmla="*/ 54 w 413"/>
              <a:gd name="T35" fmla="*/ 162 h 638"/>
              <a:gd name="T36" fmla="*/ 32 w 413"/>
              <a:gd name="T37" fmla="*/ 130 h 638"/>
              <a:gd name="T38" fmla="*/ 21 w 413"/>
              <a:gd name="T39" fmla="*/ 108 h 638"/>
              <a:gd name="T40" fmla="*/ 10 w 413"/>
              <a:gd name="T41" fmla="*/ 87 h 638"/>
              <a:gd name="T42" fmla="*/ 10 w 413"/>
              <a:gd name="T43" fmla="*/ 65 h 638"/>
              <a:gd name="T44" fmla="*/ 0 w 413"/>
              <a:gd name="T45" fmla="*/ 43 h 638"/>
              <a:gd name="T46" fmla="*/ 0 w 413"/>
              <a:gd name="T47" fmla="*/ 33 h 638"/>
              <a:gd name="T48" fmla="*/ 0 w 413"/>
              <a:gd name="T49" fmla="*/ 22 h 638"/>
              <a:gd name="T50" fmla="*/ 0 w 413"/>
              <a:gd name="T51" fmla="*/ 11 h 638"/>
              <a:gd name="T52" fmla="*/ 10 w 413"/>
              <a:gd name="T53" fmla="*/ 0 h 638"/>
              <a:gd name="T54" fmla="*/ 32 w 413"/>
              <a:gd name="T55" fmla="*/ 0 h 638"/>
              <a:gd name="T56" fmla="*/ 43 w 413"/>
              <a:gd name="T57" fmla="*/ 11 h 638"/>
              <a:gd name="T58" fmla="*/ 65 w 413"/>
              <a:gd name="T59" fmla="*/ 11 h 638"/>
              <a:gd name="T60" fmla="*/ 87 w 413"/>
              <a:gd name="T61" fmla="*/ 22 h 638"/>
              <a:gd name="T62" fmla="*/ 108 w 413"/>
              <a:gd name="T63" fmla="*/ 43 h 638"/>
              <a:gd name="T64" fmla="*/ 141 w 413"/>
              <a:gd name="T65" fmla="*/ 54 h 638"/>
              <a:gd name="T66" fmla="*/ 163 w 413"/>
              <a:gd name="T67" fmla="*/ 76 h 638"/>
              <a:gd name="T68" fmla="*/ 206 w 413"/>
              <a:gd name="T69" fmla="*/ 108 h 638"/>
              <a:gd name="T70" fmla="*/ 239 w 413"/>
              <a:gd name="T71" fmla="*/ 130 h 638"/>
              <a:gd name="T72" fmla="*/ 272 w 413"/>
              <a:gd name="T73" fmla="*/ 162 h 638"/>
              <a:gd name="T74" fmla="*/ 293 w 413"/>
              <a:gd name="T75" fmla="*/ 195 h 638"/>
              <a:gd name="T76" fmla="*/ 326 w 413"/>
              <a:gd name="T77" fmla="*/ 227 h 638"/>
              <a:gd name="T78" fmla="*/ 337 w 413"/>
              <a:gd name="T79" fmla="*/ 260 h 638"/>
              <a:gd name="T80" fmla="*/ 359 w 413"/>
              <a:gd name="T81" fmla="*/ 292 h 638"/>
              <a:gd name="T82" fmla="*/ 381 w 413"/>
              <a:gd name="T83" fmla="*/ 325 h 638"/>
              <a:gd name="T84" fmla="*/ 391 w 413"/>
              <a:gd name="T85" fmla="*/ 357 h 638"/>
              <a:gd name="T86" fmla="*/ 402 w 413"/>
              <a:gd name="T87" fmla="*/ 390 h 638"/>
              <a:gd name="T88" fmla="*/ 413 w 413"/>
              <a:gd name="T89" fmla="*/ 422 h 638"/>
              <a:gd name="T90" fmla="*/ 413 w 413"/>
              <a:gd name="T91" fmla="*/ 454 h 638"/>
              <a:gd name="T92" fmla="*/ 413 w 413"/>
              <a:gd name="T93" fmla="*/ 487 h 638"/>
              <a:gd name="T94" fmla="*/ 413 w 413"/>
              <a:gd name="T95" fmla="*/ 509 h 638"/>
              <a:gd name="T96" fmla="*/ 413 w 413"/>
              <a:gd name="T97" fmla="*/ 530 h 638"/>
              <a:gd name="T98" fmla="*/ 413 w 413"/>
              <a:gd name="T99" fmla="*/ 552 h 638"/>
              <a:gd name="T100" fmla="*/ 413 w 413"/>
              <a:gd name="T101" fmla="*/ 573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13" h="638">
                <a:moveTo>
                  <a:pt x="413" y="573"/>
                </a:moveTo>
                <a:lnTo>
                  <a:pt x="402" y="595"/>
                </a:lnTo>
                <a:lnTo>
                  <a:pt x="391" y="617"/>
                </a:lnTo>
                <a:lnTo>
                  <a:pt x="391" y="628"/>
                </a:lnTo>
                <a:lnTo>
                  <a:pt x="381" y="638"/>
                </a:lnTo>
                <a:lnTo>
                  <a:pt x="370" y="638"/>
                </a:lnTo>
                <a:lnTo>
                  <a:pt x="359" y="628"/>
                </a:lnTo>
                <a:lnTo>
                  <a:pt x="348" y="617"/>
                </a:lnTo>
                <a:lnTo>
                  <a:pt x="326" y="595"/>
                </a:lnTo>
                <a:lnTo>
                  <a:pt x="315" y="573"/>
                </a:lnTo>
                <a:lnTo>
                  <a:pt x="293" y="541"/>
                </a:lnTo>
                <a:lnTo>
                  <a:pt x="272" y="519"/>
                </a:lnTo>
                <a:lnTo>
                  <a:pt x="250" y="476"/>
                </a:lnTo>
                <a:lnTo>
                  <a:pt x="195" y="400"/>
                </a:lnTo>
                <a:lnTo>
                  <a:pt x="152" y="335"/>
                </a:lnTo>
                <a:lnTo>
                  <a:pt x="108" y="260"/>
                </a:lnTo>
                <a:lnTo>
                  <a:pt x="76" y="195"/>
                </a:lnTo>
                <a:lnTo>
                  <a:pt x="54" y="162"/>
                </a:lnTo>
                <a:lnTo>
                  <a:pt x="32" y="130"/>
                </a:lnTo>
                <a:lnTo>
                  <a:pt x="21" y="108"/>
                </a:lnTo>
                <a:lnTo>
                  <a:pt x="10" y="87"/>
                </a:lnTo>
                <a:lnTo>
                  <a:pt x="10" y="65"/>
                </a:lnTo>
                <a:lnTo>
                  <a:pt x="0" y="43"/>
                </a:lnTo>
                <a:lnTo>
                  <a:pt x="0" y="33"/>
                </a:lnTo>
                <a:lnTo>
                  <a:pt x="0" y="22"/>
                </a:lnTo>
                <a:lnTo>
                  <a:pt x="0" y="11"/>
                </a:lnTo>
                <a:lnTo>
                  <a:pt x="10" y="0"/>
                </a:lnTo>
                <a:lnTo>
                  <a:pt x="32" y="0"/>
                </a:lnTo>
                <a:lnTo>
                  <a:pt x="43" y="11"/>
                </a:lnTo>
                <a:lnTo>
                  <a:pt x="65" y="11"/>
                </a:lnTo>
                <a:lnTo>
                  <a:pt x="87" y="22"/>
                </a:lnTo>
                <a:lnTo>
                  <a:pt x="108" y="43"/>
                </a:lnTo>
                <a:lnTo>
                  <a:pt x="141" y="54"/>
                </a:lnTo>
                <a:lnTo>
                  <a:pt x="163" y="76"/>
                </a:lnTo>
                <a:lnTo>
                  <a:pt x="206" y="108"/>
                </a:lnTo>
                <a:lnTo>
                  <a:pt x="239" y="130"/>
                </a:lnTo>
                <a:lnTo>
                  <a:pt x="272" y="162"/>
                </a:lnTo>
                <a:lnTo>
                  <a:pt x="293" y="195"/>
                </a:lnTo>
                <a:lnTo>
                  <a:pt x="326" y="227"/>
                </a:lnTo>
                <a:lnTo>
                  <a:pt x="337" y="260"/>
                </a:lnTo>
                <a:lnTo>
                  <a:pt x="359" y="292"/>
                </a:lnTo>
                <a:lnTo>
                  <a:pt x="381" y="325"/>
                </a:lnTo>
                <a:lnTo>
                  <a:pt x="391" y="357"/>
                </a:lnTo>
                <a:lnTo>
                  <a:pt x="402" y="390"/>
                </a:lnTo>
                <a:lnTo>
                  <a:pt x="413" y="422"/>
                </a:lnTo>
                <a:lnTo>
                  <a:pt x="413" y="454"/>
                </a:lnTo>
                <a:lnTo>
                  <a:pt x="413" y="487"/>
                </a:lnTo>
                <a:lnTo>
                  <a:pt x="413" y="509"/>
                </a:lnTo>
                <a:lnTo>
                  <a:pt x="413" y="530"/>
                </a:lnTo>
                <a:lnTo>
                  <a:pt x="413" y="552"/>
                </a:lnTo>
                <a:lnTo>
                  <a:pt x="413" y="57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22" name="TextBox 2"/>
          <p:cNvSpPr txBox="1">
            <a:spLocks noChangeArrowheads="1"/>
          </p:cNvSpPr>
          <p:nvPr/>
        </p:nvSpPr>
        <p:spPr bwMode="auto">
          <a:xfrm>
            <a:off x="604838" y="1752600"/>
            <a:ext cx="20431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耘</a:t>
            </a:r>
            <a:r>
              <a:rPr lang="zh-CN" altLang="en-US" sz="6000">
                <a:latin typeface="楷体" pitchFamily="49" charset="-122"/>
                <a:ea typeface="楷体" pitchFamily="49" charset="-122"/>
              </a:rPr>
              <a:t>田</a:t>
            </a:r>
            <a:endParaRPr lang="zh-CN" altLang="en-US" sz="60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矩形 2"/>
          <p:cNvSpPr>
            <a:spLocks noChangeArrowheads="1"/>
          </p:cNvSpPr>
          <p:nvPr/>
        </p:nvSpPr>
        <p:spPr bwMode="auto">
          <a:xfrm>
            <a:off x="5118100" y="3654425"/>
            <a:ext cx="3683000" cy="11080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宋体" panose="02010600030101010101" pitchFamily="2" charset="-122"/>
              </a:rPr>
              <a:t>书写指导：</a:t>
            </a:r>
            <a:r>
              <a:rPr lang="zh-CN" altLang="en-US" sz="2200" b="1" dirty="0">
                <a:solidFill>
                  <a:schemeClr val="tx1"/>
                </a:solidFill>
                <a:latin typeface="宋体" panose="02010600030101010101" pitchFamily="2" charset="-122"/>
              </a:rPr>
              <a:t>三横紧凑靠上、并稍向上提，下横和中竖要长，云字稍扁宽、点要有力。</a:t>
            </a:r>
          </a:p>
        </p:txBody>
      </p:sp>
      <p:sp>
        <p:nvSpPr>
          <p:cNvPr id="24" name="矩形 4"/>
          <p:cNvSpPr>
            <a:spLocks noChangeArrowheads="1"/>
          </p:cNvSpPr>
          <p:nvPr/>
        </p:nvSpPr>
        <p:spPr bwMode="auto">
          <a:xfrm>
            <a:off x="2635250" y="1914525"/>
            <a:ext cx="12160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耘</a:t>
            </a: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2687638" y="1189038"/>
            <a:ext cx="22320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yún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44525" y="2990850"/>
            <a:ext cx="23399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结构：</a:t>
            </a:r>
            <a:r>
              <a:rPr lang="zh-CN" altLang="en-US" sz="2200" b="1" dirty="0">
                <a:latin typeface="宋体" pitchFamily="2" charset="-122"/>
              </a:rPr>
              <a:t>左右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44525" y="3735388"/>
            <a:ext cx="349726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耕耘   春耕夏耘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44525" y="4132263"/>
            <a:ext cx="41671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200" b="1" dirty="0">
                <a:latin typeface="宋体" pitchFamily="2" charset="-122"/>
              </a:rPr>
              <a:t>每到周末，我都会回老家</a:t>
            </a:r>
            <a:endParaRPr lang="en-US" altLang="zh-CN" sz="2200" b="1" dirty="0">
              <a:latin typeface="宋体" pitchFamily="2" charset="-122"/>
            </a:endParaRPr>
          </a:p>
          <a:p>
            <a:r>
              <a:rPr lang="en-US" altLang="zh-CN" sz="2200" b="1" dirty="0">
                <a:latin typeface="宋体" pitchFamily="2" charset="-122"/>
              </a:rPr>
              <a:t>      </a:t>
            </a:r>
            <a:r>
              <a:rPr lang="zh-CN" altLang="en-US" sz="2200" b="1" dirty="0">
                <a:latin typeface="宋体" pitchFamily="2" charset="-122"/>
              </a:rPr>
              <a:t>帮助爷爷去耘田。 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44525" y="3348038"/>
            <a:ext cx="29051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200" b="1" dirty="0">
                <a:latin typeface="宋体" pitchFamily="2" charset="-122"/>
              </a:rPr>
              <a:t>Y  </a:t>
            </a:r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200" b="1" dirty="0">
                <a:latin typeface="宋体" pitchFamily="2" charset="-122"/>
              </a:rPr>
              <a:t>耒</a:t>
            </a:r>
          </a:p>
        </p:txBody>
      </p:sp>
      <p:grpSp>
        <p:nvGrpSpPr>
          <p:cNvPr id="25630" name="组合 26"/>
          <p:cNvGrpSpPr>
            <a:grpSpLocks/>
          </p:cNvGrpSpPr>
          <p:nvPr/>
        </p:nvGrpSpPr>
        <p:grpSpPr bwMode="auto">
          <a:xfrm>
            <a:off x="579438" y="771525"/>
            <a:ext cx="1331912" cy="530225"/>
            <a:chOff x="579880" y="770997"/>
            <a:chExt cx="1331484" cy="531209"/>
          </a:xfrm>
        </p:grpSpPr>
        <p:sp>
          <p:nvSpPr>
            <p:cNvPr id="33" name="圆角矩形 32"/>
            <p:cNvSpPr/>
            <p:nvPr/>
          </p:nvSpPr>
          <p:spPr>
            <a:xfrm>
              <a:off x="590550" y="770997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我会写</a:t>
              </a:r>
            </a:p>
          </p:txBody>
        </p:sp>
        <p:sp>
          <p:nvSpPr>
            <p:cNvPr id="34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b="1"/>
            </a:p>
          </p:txBody>
        </p:sp>
      </p:grpSp>
      <p:pic>
        <p:nvPicPr>
          <p:cNvPr id="25633" name="Picture 3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9813" y="704850"/>
            <a:ext cx="901700" cy="512763"/>
          </a:xfrm>
          <a:prstGeom prst="rect">
            <a:avLst/>
          </a:prstGeom>
          <a:noFill/>
          <a:ln>
            <a:noFill/>
          </a:ln>
          <a:effectLst>
            <a:outerShdw dist="38100" dir="8100000" algn="tr" rotWithShape="0">
              <a:srgbClr val="00000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3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3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3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3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3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3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24" grpId="0"/>
      <p:bldP spid="25" grpId="0"/>
      <p:bldP spid="26" grpId="0"/>
      <p:bldP spid="27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5478463" y="1339850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86" name="Freeform 86"/>
          <p:cNvSpPr>
            <a:spLocks noChangeArrowheads="1"/>
          </p:cNvSpPr>
          <p:nvPr/>
        </p:nvSpPr>
        <p:spPr bwMode="auto">
          <a:xfrm>
            <a:off x="6410325" y="1630363"/>
            <a:ext cx="698500" cy="508000"/>
          </a:xfrm>
          <a:custGeom>
            <a:avLst/>
            <a:gdLst>
              <a:gd name="T0" fmla="*/ 512 w 1099"/>
              <a:gd name="T1" fmla="*/ 649 h 800"/>
              <a:gd name="T2" fmla="*/ 316 w 1099"/>
              <a:gd name="T3" fmla="*/ 725 h 800"/>
              <a:gd name="T4" fmla="*/ 163 w 1099"/>
              <a:gd name="T5" fmla="*/ 768 h 800"/>
              <a:gd name="T6" fmla="*/ 87 w 1099"/>
              <a:gd name="T7" fmla="*/ 789 h 800"/>
              <a:gd name="T8" fmla="*/ 22 w 1099"/>
              <a:gd name="T9" fmla="*/ 800 h 800"/>
              <a:gd name="T10" fmla="*/ 0 w 1099"/>
              <a:gd name="T11" fmla="*/ 789 h 800"/>
              <a:gd name="T12" fmla="*/ 11 w 1099"/>
              <a:gd name="T13" fmla="*/ 768 h 800"/>
              <a:gd name="T14" fmla="*/ 65 w 1099"/>
              <a:gd name="T15" fmla="*/ 735 h 800"/>
              <a:gd name="T16" fmla="*/ 131 w 1099"/>
              <a:gd name="T17" fmla="*/ 703 h 800"/>
              <a:gd name="T18" fmla="*/ 272 w 1099"/>
              <a:gd name="T19" fmla="*/ 638 h 800"/>
              <a:gd name="T20" fmla="*/ 446 w 1099"/>
              <a:gd name="T21" fmla="*/ 551 h 800"/>
              <a:gd name="T22" fmla="*/ 555 w 1099"/>
              <a:gd name="T23" fmla="*/ 476 h 800"/>
              <a:gd name="T24" fmla="*/ 620 w 1099"/>
              <a:gd name="T25" fmla="*/ 422 h 800"/>
              <a:gd name="T26" fmla="*/ 697 w 1099"/>
              <a:gd name="T27" fmla="*/ 346 h 800"/>
              <a:gd name="T28" fmla="*/ 762 w 1099"/>
              <a:gd name="T29" fmla="*/ 259 h 800"/>
              <a:gd name="T30" fmla="*/ 784 w 1099"/>
              <a:gd name="T31" fmla="*/ 227 h 800"/>
              <a:gd name="T32" fmla="*/ 806 w 1099"/>
              <a:gd name="T33" fmla="*/ 195 h 800"/>
              <a:gd name="T34" fmla="*/ 806 w 1099"/>
              <a:gd name="T35" fmla="*/ 173 h 800"/>
              <a:gd name="T36" fmla="*/ 795 w 1099"/>
              <a:gd name="T37" fmla="*/ 162 h 800"/>
              <a:gd name="T38" fmla="*/ 751 w 1099"/>
              <a:gd name="T39" fmla="*/ 162 h 800"/>
              <a:gd name="T40" fmla="*/ 697 w 1099"/>
              <a:gd name="T41" fmla="*/ 173 h 800"/>
              <a:gd name="T42" fmla="*/ 620 w 1099"/>
              <a:gd name="T43" fmla="*/ 184 h 800"/>
              <a:gd name="T44" fmla="*/ 446 w 1099"/>
              <a:gd name="T45" fmla="*/ 216 h 800"/>
              <a:gd name="T46" fmla="*/ 305 w 1099"/>
              <a:gd name="T47" fmla="*/ 249 h 800"/>
              <a:gd name="T48" fmla="*/ 218 w 1099"/>
              <a:gd name="T49" fmla="*/ 259 h 800"/>
              <a:gd name="T50" fmla="*/ 163 w 1099"/>
              <a:gd name="T51" fmla="*/ 259 h 800"/>
              <a:gd name="T52" fmla="*/ 131 w 1099"/>
              <a:gd name="T53" fmla="*/ 259 h 800"/>
              <a:gd name="T54" fmla="*/ 87 w 1099"/>
              <a:gd name="T55" fmla="*/ 249 h 800"/>
              <a:gd name="T56" fmla="*/ 22 w 1099"/>
              <a:gd name="T57" fmla="*/ 205 h 800"/>
              <a:gd name="T58" fmla="*/ 98 w 1099"/>
              <a:gd name="T59" fmla="*/ 184 h 800"/>
              <a:gd name="T60" fmla="*/ 272 w 1099"/>
              <a:gd name="T61" fmla="*/ 162 h 800"/>
              <a:gd name="T62" fmla="*/ 425 w 1099"/>
              <a:gd name="T63" fmla="*/ 140 h 800"/>
              <a:gd name="T64" fmla="*/ 544 w 1099"/>
              <a:gd name="T65" fmla="*/ 119 h 800"/>
              <a:gd name="T66" fmla="*/ 642 w 1099"/>
              <a:gd name="T67" fmla="*/ 97 h 800"/>
              <a:gd name="T68" fmla="*/ 718 w 1099"/>
              <a:gd name="T69" fmla="*/ 76 h 800"/>
              <a:gd name="T70" fmla="*/ 784 w 1099"/>
              <a:gd name="T71" fmla="*/ 54 h 800"/>
              <a:gd name="T72" fmla="*/ 827 w 1099"/>
              <a:gd name="T73" fmla="*/ 32 h 800"/>
              <a:gd name="T74" fmla="*/ 860 w 1099"/>
              <a:gd name="T75" fmla="*/ 11 h 800"/>
              <a:gd name="T76" fmla="*/ 903 w 1099"/>
              <a:gd name="T77" fmla="*/ 0 h 800"/>
              <a:gd name="T78" fmla="*/ 947 w 1099"/>
              <a:gd name="T79" fmla="*/ 0 h 800"/>
              <a:gd name="T80" fmla="*/ 1001 w 1099"/>
              <a:gd name="T81" fmla="*/ 43 h 800"/>
              <a:gd name="T82" fmla="*/ 1067 w 1099"/>
              <a:gd name="T83" fmla="*/ 97 h 800"/>
              <a:gd name="T84" fmla="*/ 1099 w 1099"/>
              <a:gd name="T85" fmla="*/ 140 h 800"/>
              <a:gd name="T86" fmla="*/ 1089 w 1099"/>
              <a:gd name="T87" fmla="*/ 162 h 800"/>
              <a:gd name="T88" fmla="*/ 1067 w 1099"/>
              <a:gd name="T89" fmla="*/ 184 h 800"/>
              <a:gd name="T90" fmla="*/ 1034 w 1099"/>
              <a:gd name="T91" fmla="*/ 195 h 800"/>
              <a:gd name="T92" fmla="*/ 1001 w 1099"/>
              <a:gd name="T93" fmla="*/ 216 h 800"/>
              <a:gd name="T94" fmla="*/ 969 w 1099"/>
              <a:gd name="T95" fmla="*/ 259 h 800"/>
              <a:gd name="T96" fmla="*/ 925 w 1099"/>
              <a:gd name="T97" fmla="*/ 314 h 800"/>
              <a:gd name="T98" fmla="*/ 860 w 1099"/>
              <a:gd name="T99" fmla="*/ 378 h 800"/>
              <a:gd name="T100" fmla="*/ 762 w 1099"/>
              <a:gd name="T101" fmla="*/ 476 h 800"/>
              <a:gd name="T102" fmla="*/ 599 w 1099"/>
              <a:gd name="T103" fmla="*/ 595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99" h="800">
                <a:moveTo>
                  <a:pt x="599" y="595"/>
                </a:moveTo>
                <a:lnTo>
                  <a:pt x="512" y="649"/>
                </a:lnTo>
                <a:lnTo>
                  <a:pt x="414" y="692"/>
                </a:lnTo>
                <a:lnTo>
                  <a:pt x="316" y="725"/>
                </a:lnTo>
                <a:lnTo>
                  <a:pt x="218" y="757"/>
                </a:lnTo>
                <a:lnTo>
                  <a:pt x="163" y="768"/>
                </a:lnTo>
                <a:lnTo>
                  <a:pt x="120" y="779"/>
                </a:lnTo>
                <a:lnTo>
                  <a:pt x="87" y="789"/>
                </a:lnTo>
                <a:lnTo>
                  <a:pt x="54" y="800"/>
                </a:lnTo>
                <a:lnTo>
                  <a:pt x="22" y="800"/>
                </a:lnTo>
                <a:lnTo>
                  <a:pt x="11" y="800"/>
                </a:lnTo>
                <a:lnTo>
                  <a:pt x="0" y="789"/>
                </a:lnTo>
                <a:lnTo>
                  <a:pt x="0" y="779"/>
                </a:lnTo>
                <a:lnTo>
                  <a:pt x="11" y="768"/>
                </a:lnTo>
                <a:lnTo>
                  <a:pt x="33" y="757"/>
                </a:lnTo>
                <a:lnTo>
                  <a:pt x="65" y="735"/>
                </a:lnTo>
                <a:lnTo>
                  <a:pt x="98" y="725"/>
                </a:lnTo>
                <a:lnTo>
                  <a:pt x="131" y="703"/>
                </a:lnTo>
                <a:lnTo>
                  <a:pt x="185" y="681"/>
                </a:lnTo>
                <a:lnTo>
                  <a:pt x="272" y="638"/>
                </a:lnTo>
                <a:lnTo>
                  <a:pt x="359" y="595"/>
                </a:lnTo>
                <a:lnTo>
                  <a:pt x="446" y="551"/>
                </a:lnTo>
                <a:lnTo>
                  <a:pt x="523" y="508"/>
                </a:lnTo>
                <a:lnTo>
                  <a:pt x="555" y="476"/>
                </a:lnTo>
                <a:lnTo>
                  <a:pt x="588" y="454"/>
                </a:lnTo>
                <a:lnTo>
                  <a:pt x="620" y="422"/>
                </a:lnTo>
                <a:lnTo>
                  <a:pt x="642" y="400"/>
                </a:lnTo>
                <a:lnTo>
                  <a:pt x="697" y="346"/>
                </a:lnTo>
                <a:lnTo>
                  <a:pt x="740" y="292"/>
                </a:lnTo>
                <a:lnTo>
                  <a:pt x="762" y="259"/>
                </a:lnTo>
                <a:lnTo>
                  <a:pt x="773" y="238"/>
                </a:lnTo>
                <a:lnTo>
                  <a:pt x="784" y="227"/>
                </a:lnTo>
                <a:lnTo>
                  <a:pt x="795" y="205"/>
                </a:lnTo>
                <a:lnTo>
                  <a:pt x="806" y="195"/>
                </a:lnTo>
                <a:lnTo>
                  <a:pt x="806" y="184"/>
                </a:lnTo>
                <a:lnTo>
                  <a:pt x="806" y="173"/>
                </a:lnTo>
                <a:lnTo>
                  <a:pt x="806" y="162"/>
                </a:lnTo>
                <a:lnTo>
                  <a:pt x="795" y="162"/>
                </a:lnTo>
                <a:lnTo>
                  <a:pt x="773" y="162"/>
                </a:lnTo>
                <a:lnTo>
                  <a:pt x="751" y="162"/>
                </a:lnTo>
                <a:lnTo>
                  <a:pt x="729" y="162"/>
                </a:lnTo>
                <a:lnTo>
                  <a:pt x="697" y="173"/>
                </a:lnTo>
                <a:lnTo>
                  <a:pt x="664" y="184"/>
                </a:lnTo>
                <a:lnTo>
                  <a:pt x="620" y="184"/>
                </a:lnTo>
                <a:lnTo>
                  <a:pt x="533" y="205"/>
                </a:lnTo>
                <a:lnTo>
                  <a:pt x="446" y="216"/>
                </a:lnTo>
                <a:lnTo>
                  <a:pt x="370" y="238"/>
                </a:lnTo>
                <a:lnTo>
                  <a:pt x="305" y="249"/>
                </a:lnTo>
                <a:lnTo>
                  <a:pt x="240" y="259"/>
                </a:lnTo>
                <a:lnTo>
                  <a:pt x="218" y="259"/>
                </a:lnTo>
                <a:lnTo>
                  <a:pt x="185" y="259"/>
                </a:lnTo>
                <a:lnTo>
                  <a:pt x="163" y="259"/>
                </a:lnTo>
                <a:lnTo>
                  <a:pt x="142" y="259"/>
                </a:lnTo>
                <a:lnTo>
                  <a:pt x="131" y="259"/>
                </a:lnTo>
                <a:lnTo>
                  <a:pt x="120" y="259"/>
                </a:lnTo>
                <a:lnTo>
                  <a:pt x="87" y="249"/>
                </a:lnTo>
                <a:lnTo>
                  <a:pt x="54" y="227"/>
                </a:lnTo>
                <a:lnTo>
                  <a:pt x="22" y="205"/>
                </a:lnTo>
                <a:lnTo>
                  <a:pt x="0" y="184"/>
                </a:lnTo>
                <a:lnTo>
                  <a:pt x="98" y="184"/>
                </a:lnTo>
                <a:lnTo>
                  <a:pt x="185" y="173"/>
                </a:lnTo>
                <a:lnTo>
                  <a:pt x="272" y="162"/>
                </a:lnTo>
                <a:lnTo>
                  <a:pt x="348" y="151"/>
                </a:lnTo>
                <a:lnTo>
                  <a:pt x="425" y="140"/>
                </a:lnTo>
                <a:lnTo>
                  <a:pt x="490" y="130"/>
                </a:lnTo>
                <a:lnTo>
                  <a:pt x="544" y="119"/>
                </a:lnTo>
                <a:lnTo>
                  <a:pt x="599" y="108"/>
                </a:lnTo>
                <a:lnTo>
                  <a:pt x="642" y="97"/>
                </a:lnTo>
                <a:lnTo>
                  <a:pt x="686" y="86"/>
                </a:lnTo>
                <a:lnTo>
                  <a:pt x="718" y="76"/>
                </a:lnTo>
                <a:lnTo>
                  <a:pt x="751" y="65"/>
                </a:lnTo>
                <a:lnTo>
                  <a:pt x="784" y="54"/>
                </a:lnTo>
                <a:lnTo>
                  <a:pt x="806" y="43"/>
                </a:lnTo>
                <a:lnTo>
                  <a:pt x="827" y="32"/>
                </a:lnTo>
                <a:lnTo>
                  <a:pt x="838" y="32"/>
                </a:lnTo>
                <a:lnTo>
                  <a:pt x="860" y="11"/>
                </a:lnTo>
                <a:lnTo>
                  <a:pt x="882" y="0"/>
                </a:lnTo>
                <a:lnTo>
                  <a:pt x="903" y="0"/>
                </a:lnTo>
                <a:lnTo>
                  <a:pt x="925" y="0"/>
                </a:lnTo>
                <a:lnTo>
                  <a:pt x="947" y="0"/>
                </a:lnTo>
                <a:lnTo>
                  <a:pt x="969" y="21"/>
                </a:lnTo>
                <a:lnTo>
                  <a:pt x="1001" y="43"/>
                </a:lnTo>
                <a:lnTo>
                  <a:pt x="1034" y="65"/>
                </a:lnTo>
                <a:lnTo>
                  <a:pt x="1067" y="97"/>
                </a:lnTo>
                <a:lnTo>
                  <a:pt x="1089" y="119"/>
                </a:lnTo>
                <a:lnTo>
                  <a:pt x="1099" y="140"/>
                </a:lnTo>
                <a:lnTo>
                  <a:pt x="1099" y="151"/>
                </a:lnTo>
                <a:lnTo>
                  <a:pt x="1089" y="162"/>
                </a:lnTo>
                <a:lnTo>
                  <a:pt x="1078" y="173"/>
                </a:lnTo>
                <a:lnTo>
                  <a:pt x="1067" y="184"/>
                </a:lnTo>
                <a:lnTo>
                  <a:pt x="1045" y="184"/>
                </a:lnTo>
                <a:lnTo>
                  <a:pt x="1034" y="195"/>
                </a:lnTo>
                <a:lnTo>
                  <a:pt x="1023" y="205"/>
                </a:lnTo>
                <a:lnTo>
                  <a:pt x="1001" y="216"/>
                </a:lnTo>
                <a:lnTo>
                  <a:pt x="991" y="238"/>
                </a:lnTo>
                <a:lnTo>
                  <a:pt x="969" y="259"/>
                </a:lnTo>
                <a:lnTo>
                  <a:pt x="947" y="281"/>
                </a:lnTo>
                <a:lnTo>
                  <a:pt x="925" y="314"/>
                </a:lnTo>
                <a:lnTo>
                  <a:pt x="893" y="346"/>
                </a:lnTo>
                <a:lnTo>
                  <a:pt x="860" y="378"/>
                </a:lnTo>
                <a:lnTo>
                  <a:pt x="827" y="411"/>
                </a:lnTo>
                <a:lnTo>
                  <a:pt x="762" y="476"/>
                </a:lnTo>
                <a:lnTo>
                  <a:pt x="686" y="530"/>
                </a:lnTo>
                <a:lnTo>
                  <a:pt x="599" y="59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87" name="Freeform 87"/>
          <p:cNvSpPr>
            <a:spLocks noChangeArrowheads="1"/>
          </p:cNvSpPr>
          <p:nvPr/>
        </p:nvSpPr>
        <p:spPr bwMode="auto">
          <a:xfrm>
            <a:off x="6494463" y="1851025"/>
            <a:ext cx="503237" cy="246063"/>
          </a:xfrm>
          <a:custGeom>
            <a:avLst/>
            <a:gdLst>
              <a:gd name="T0" fmla="*/ 0 w 794"/>
              <a:gd name="T1" fmla="*/ 22 h 389"/>
              <a:gd name="T2" fmla="*/ 11 w 794"/>
              <a:gd name="T3" fmla="*/ 11 h 389"/>
              <a:gd name="T4" fmla="*/ 21 w 794"/>
              <a:gd name="T5" fmla="*/ 0 h 389"/>
              <a:gd name="T6" fmla="*/ 32 w 794"/>
              <a:gd name="T7" fmla="*/ 0 h 389"/>
              <a:gd name="T8" fmla="*/ 43 w 794"/>
              <a:gd name="T9" fmla="*/ 0 h 389"/>
              <a:gd name="T10" fmla="*/ 65 w 794"/>
              <a:gd name="T11" fmla="*/ 0 h 389"/>
              <a:gd name="T12" fmla="*/ 87 w 794"/>
              <a:gd name="T13" fmla="*/ 0 h 389"/>
              <a:gd name="T14" fmla="*/ 98 w 794"/>
              <a:gd name="T15" fmla="*/ 0 h 389"/>
              <a:gd name="T16" fmla="*/ 119 w 794"/>
              <a:gd name="T17" fmla="*/ 11 h 389"/>
              <a:gd name="T18" fmla="*/ 152 w 794"/>
              <a:gd name="T19" fmla="*/ 11 h 389"/>
              <a:gd name="T20" fmla="*/ 185 w 794"/>
              <a:gd name="T21" fmla="*/ 22 h 389"/>
              <a:gd name="T22" fmla="*/ 217 w 794"/>
              <a:gd name="T23" fmla="*/ 22 h 389"/>
              <a:gd name="T24" fmla="*/ 261 w 794"/>
              <a:gd name="T25" fmla="*/ 32 h 389"/>
              <a:gd name="T26" fmla="*/ 304 w 794"/>
              <a:gd name="T27" fmla="*/ 43 h 389"/>
              <a:gd name="T28" fmla="*/ 348 w 794"/>
              <a:gd name="T29" fmla="*/ 54 h 389"/>
              <a:gd name="T30" fmla="*/ 446 w 794"/>
              <a:gd name="T31" fmla="*/ 87 h 389"/>
              <a:gd name="T32" fmla="*/ 522 w 794"/>
              <a:gd name="T33" fmla="*/ 108 h 389"/>
              <a:gd name="T34" fmla="*/ 609 w 794"/>
              <a:gd name="T35" fmla="*/ 141 h 389"/>
              <a:gd name="T36" fmla="*/ 642 w 794"/>
              <a:gd name="T37" fmla="*/ 162 h 389"/>
              <a:gd name="T38" fmla="*/ 675 w 794"/>
              <a:gd name="T39" fmla="*/ 184 h 389"/>
              <a:gd name="T40" fmla="*/ 707 w 794"/>
              <a:gd name="T41" fmla="*/ 205 h 389"/>
              <a:gd name="T42" fmla="*/ 729 w 794"/>
              <a:gd name="T43" fmla="*/ 216 h 389"/>
              <a:gd name="T44" fmla="*/ 751 w 794"/>
              <a:gd name="T45" fmla="*/ 238 h 389"/>
              <a:gd name="T46" fmla="*/ 762 w 794"/>
              <a:gd name="T47" fmla="*/ 260 h 389"/>
              <a:gd name="T48" fmla="*/ 772 w 794"/>
              <a:gd name="T49" fmla="*/ 270 h 389"/>
              <a:gd name="T50" fmla="*/ 783 w 794"/>
              <a:gd name="T51" fmla="*/ 292 h 389"/>
              <a:gd name="T52" fmla="*/ 794 w 794"/>
              <a:gd name="T53" fmla="*/ 303 h 389"/>
              <a:gd name="T54" fmla="*/ 794 w 794"/>
              <a:gd name="T55" fmla="*/ 314 h 389"/>
              <a:gd name="T56" fmla="*/ 783 w 794"/>
              <a:gd name="T57" fmla="*/ 346 h 389"/>
              <a:gd name="T58" fmla="*/ 783 w 794"/>
              <a:gd name="T59" fmla="*/ 368 h 389"/>
              <a:gd name="T60" fmla="*/ 772 w 794"/>
              <a:gd name="T61" fmla="*/ 379 h 389"/>
              <a:gd name="T62" fmla="*/ 762 w 794"/>
              <a:gd name="T63" fmla="*/ 389 h 389"/>
              <a:gd name="T64" fmla="*/ 751 w 794"/>
              <a:gd name="T65" fmla="*/ 379 h 389"/>
              <a:gd name="T66" fmla="*/ 740 w 794"/>
              <a:gd name="T67" fmla="*/ 379 h 389"/>
              <a:gd name="T68" fmla="*/ 729 w 794"/>
              <a:gd name="T69" fmla="*/ 379 h 389"/>
              <a:gd name="T70" fmla="*/ 707 w 794"/>
              <a:gd name="T71" fmla="*/ 368 h 389"/>
              <a:gd name="T72" fmla="*/ 696 w 794"/>
              <a:gd name="T73" fmla="*/ 357 h 389"/>
              <a:gd name="T74" fmla="*/ 675 w 794"/>
              <a:gd name="T75" fmla="*/ 357 h 389"/>
              <a:gd name="T76" fmla="*/ 653 w 794"/>
              <a:gd name="T77" fmla="*/ 346 h 389"/>
              <a:gd name="T78" fmla="*/ 620 w 794"/>
              <a:gd name="T79" fmla="*/ 335 h 389"/>
              <a:gd name="T80" fmla="*/ 598 w 794"/>
              <a:gd name="T81" fmla="*/ 324 h 389"/>
              <a:gd name="T82" fmla="*/ 566 w 794"/>
              <a:gd name="T83" fmla="*/ 303 h 389"/>
              <a:gd name="T84" fmla="*/ 533 w 794"/>
              <a:gd name="T85" fmla="*/ 292 h 389"/>
              <a:gd name="T86" fmla="*/ 489 w 794"/>
              <a:gd name="T87" fmla="*/ 270 h 389"/>
              <a:gd name="T88" fmla="*/ 457 w 794"/>
              <a:gd name="T89" fmla="*/ 260 h 389"/>
              <a:gd name="T90" fmla="*/ 413 w 794"/>
              <a:gd name="T91" fmla="*/ 238 h 389"/>
              <a:gd name="T92" fmla="*/ 370 w 794"/>
              <a:gd name="T93" fmla="*/ 216 h 389"/>
              <a:gd name="T94" fmla="*/ 326 w 794"/>
              <a:gd name="T95" fmla="*/ 195 h 389"/>
              <a:gd name="T96" fmla="*/ 283 w 794"/>
              <a:gd name="T97" fmla="*/ 173 h 389"/>
              <a:gd name="T98" fmla="*/ 239 w 794"/>
              <a:gd name="T99" fmla="*/ 151 h 389"/>
              <a:gd name="T100" fmla="*/ 206 w 794"/>
              <a:gd name="T101" fmla="*/ 141 h 389"/>
              <a:gd name="T102" fmla="*/ 174 w 794"/>
              <a:gd name="T103" fmla="*/ 119 h 389"/>
              <a:gd name="T104" fmla="*/ 141 w 794"/>
              <a:gd name="T105" fmla="*/ 108 h 389"/>
              <a:gd name="T106" fmla="*/ 109 w 794"/>
              <a:gd name="T107" fmla="*/ 97 h 389"/>
              <a:gd name="T108" fmla="*/ 87 w 794"/>
              <a:gd name="T109" fmla="*/ 76 h 389"/>
              <a:gd name="T110" fmla="*/ 65 w 794"/>
              <a:gd name="T111" fmla="*/ 65 h 389"/>
              <a:gd name="T112" fmla="*/ 43 w 794"/>
              <a:gd name="T113" fmla="*/ 54 h 389"/>
              <a:gd name="T114" fmla="*/ 32 w 794"/>
              <a:gd name="T115" fmla="*/ 54 h 389"/>
              <a:gd name="T116" fmla="*/ 21 w 794"/>
              <a:gd name="T117" fmla="*/ 43 h 389"/>
              <a:gd name="T118" fmla="*/ 11 w 794"/>
              <a:gd name="T119" fmla="*/ 32 h 389"/>
              <a:gd name="T120" fmla="*/ 0 w 794"/>
              <a:gd name="T121" fmla="*/ 32 h 389"/>
              <a:gd name="T122" fmla="*/ 0 w 794"/>
              <a:gd name="T123" fmla="*/ 22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94" h="389">
                <a:moveTo>
                  <a:pt x="0" y="22"/>
                </a:moveTo>
                <a:lnTo>
                  <a:pt x="11" y="11"/>
                </a:lnTo>
                <a:lnTo>
                  <a:pt x="21" y="0"/>
                </a:lnTo>
                <a:lnTo>
                  <a:pt x="32" y="0"/>
                </a:lnTo>
                <a:lnTo>
                  <a:pt x="43" y="0"/>
                </a:lnTo>
                <a:lnTo>
                  <a:pt x="65" y="0"/>
                </a:lnTo>
                <a:lnTo>
                  <a:pt x="87" y="0"/>
                </a:lnTo>
                <a:lnTo>
                  <a:pt x="98" y="0"/>
                </a:lnTo>
                <a:lnTo>
                  <a:pt x="119" y="11"/>
                </a:lnTo>
                <a:lnTo>
                  <a:pt x="152" y="11"/>
                </a:lnTo>
                <a:lnTo>
                  <a:pt x="185" y="22"/>
                </a:lnTo>
                <a:lnTo>
                  <a:pt x="217" y="22"/>
                </a:lnTo>
                <a:lnTo>
                  <a:pt x="261" y="32"/>
                </a:lnTo>
                <a:lnTo>
                  <a:pt x="304" y="43"/>
                </a:lnTo>
                <a:lnTo>
                  <a:pt x="348" y="54"/>
                </a:lnTo>
                <a:lnTo>
                  <a:pt x="446" y="87"/>
                </a:lnTo>
                <a:lnTo>
                  <a:pt x="522" y="108"/>
                </a:lnTo>
                <a:lnTo>
                  <a:pt x="609" y="141"/>
                </a:lnTo>
                <a:lnTo>
                  <a:pt x="642" y="162"/>
                </a:lnTo>
                <a:lnTo>
                  <a:pt x="675" y="184"/>
                </a:lnTo>
                <a:lnTo>
                  <a:pt x="707" y="205"/>
                </a:lnTo>
                <a:lnTo>
                  <a:pt x="729" y="216"/>
                </a:lnTo>
                <a:lnTo>
                  <a:pt x="751" y="238"/>
                </a:lnTo>
                <a:lnTo>
                  <a:pt x="762" y="260"/>
                </a:lnTo>
                <a:lnTo>
                  <a:pt x="772" y="270"/>
                </a:lnTo>
                <a:lnTo>
                  <a:pt x="783" y="292"/>
                </a:lnTo>
                <a:lnTo>
                  <a:pt x="794" y="303"/>
                </a:lnTo>
                <a:lnTo>
                  <a:pt x="794" y="314"/>
                </a:lnTo>
                <a:lnTo>
                  <a:pt x="783" y="346"/>
                </a:lnTo>
                <a:lnTo>
                  <a:pt x="783" y="368"/>
                </a:lnTo>
                <a:lnTo>
                  <a:pt x="772" y="379"/>
                </a:lnTo>
                <a:lnTo>
                  <a:pt x="762" y="389"/>
                </a:lnTo>
                <a:lnTo>
                  <a:pt x="751" y="379"/>
                </a:lnTo>
                <a:lnTo>
                  <a:pt x="740" y="379"/>
                </a:lnTo>
                <a:lnTo>
                  <a:pt x="729" y="379"/>
                </a:lnTo>
                <a:lnTo>
                  <a:pt x="707" y="368"/>
                </a:lnTo>
                <a:lnTo>
                  <a:pt x="696" y="357"/>
                </a:lnTo>
                <a:lnTo>
                  <a:pt x="675" y="357"/>
                </a:lnTo>
                <a:lnTo>
                  <a:pt x="653" y="346"/>
                </a:lnTo>
                <a:lnTo>
                  <a:pt x="620" y="335"/>
                </a:lnTo>
                <a:lnTo>
                  <a:pt x="598" y="324"/>
                </a:lnTo>
                <a:lnTo>
                  <a:pt x="566" y="303"/>
                </a:lnTo>
                <a:lnTo>
                  <a:pt x="533" y="292"/>
                </a:lnTo>
                <a:lnTo>
                  <a:pt x="489" y="270"/>
                </a:lnTo>
                <a:lnTo>
                  <a:pt x="457" y="260"/>
                </a:lnTo>
                <a:lnTo>
                  <a:pt x="413" y="238"/>
                </a:lnTo>
                <a:lnTo>
                  <a:pt x="370" y="216"/>
                </a:lnTo>
                <a:lnTo>
                  <a:pt x="326" y="195"/>
                </a:lnTo>
                <a:lnTo>
                  <a:pt x="283" y="173"/>
                </a:lnTo>
                <a:lnTo>
                  <a:pt x="239" y="151"/>
                </a:lnTo>
                <a:lnTo>
                  <a:pt x="206" y="141"/>
                </a:lnTo>
                <a:lnTo>
                  <a:pt x="174" y="119"/>
                </a:lnTo>
                <a:lnTo>
                  <a:pt x="141" y="108"/>
                </a:lnTo>
                <a:lnTo>
                  <a:pt x="109" y="97"/>
                </a:lnTo>
                <a:lnTo>
                  <a:pt x="87" y="76"/>
                </a:lnTo>
                <a:lnTo>
                  <a:pt x="65" y="65"/>
                </a:lnTo>
                <a:lnTo>
                  <a:pt x="43" y="54"/>
                </a:lnTo>
                <a:lnTo>
                  <a:pt x="32" y="54"/>
                </a:lnTo>
                <a:lnTo>
                  <a:pt x="21" y="43"/>
                </a:lnTo>
                <a:lnTo>
                  <a:pt x="11" y="32"/>
                </a:lnTo>
                <a:lnTo>
                  <a:pt x="0" y="32"/>
                </a:lnTo>
                <a:lnTo>
                  <a:pt x="0" y="2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89" name="Freeform 89"/>
          <p:cNvSpPr>
            <a:spLocks noChangeArrowheads="1"/>
          </p:cNvSpPr>
          <p:nvPr/>
        </p:nvSpPr>
        <p:spPr bwMode="auto">
          <a:xfrm>
            <a:off x="6762750" y="2063750"/>
            <a:ext cx="492125" cy="452438"/>
          </a:xfrm>
          <a:custGeom>
            <a:avLst/>
            <a:gdLst>
              <a:gd name="T0" fmla="*/ 588 w 773"/>
              <a:gd name="T1" fmla="*/ 11 h 714"/>
              <a:gd name="T2" fmla="*/ 621 w 773"/>
              <a:gd name="T3" fmla="*/ 0 h 714"/>
              <a:gd name="T4" fmla="*/ 642 w 773"/>
              <a:gd name="T5" fmla="*/ 11 h 714"/>
              <a:gd name="T6" fmla="*/ 697 w 773"/>
              <a:gd name="T7" fmla="*/ 33 h 714"/>
              <a:gd name="T8" fmla="*/ 740 w 773"/>
              <a:gd name="T9" fmla="*/ 76 h 714"/>
              <a:gd name="T10" fmla="*/ 773 w 773"/>
              <a:gd name="T11" fmla="*/ 108 h 714"/>
              <a:gd name="T12" fmla="*/ 773 w 773"/>
              <a:gd name="T13" fmla="*/ 130 h 714"/>
              <a:gd name="T14" fmla="*/ 740 w 773"/>
              <a:gd name="T15" fmla="*/ 152 h 714"/>
              <a:gd name="T16" fmla="*/ 708 w 773"/>
              <a:gd name="T17" fmla="*/ 173 h 714"/>
              <a:gd name="T18" fmla="*/ 686 w 773"/>
              <a:gd name="T19" fmla="*/ 184 h 714"/>
              <a:gd name="T20" fmla="*/ 653 w 773"/>
              <a:gd name="T21" fmla="*/ 238 h 714"/>
              <a:gd name="T22" fmla="*/ 599 w 773"/>
              <a:gd name="T23" fmla="*/ 325 h 714"/>
              <a:gd name="T24" fmla="*/ 512 w 773"/>
              <a:gd name="T25" fmla="*/ 433 h 714"/>
              <a:gd name="T26" fmla="*/ 425 w 773"/>
              <a:gd name="T27" fmla="*/ 509 h 714"/>
              <a:gd name="T28" fmla="*/ 327 w 773"/>
              <a:gd name="T29" fmla="*/ 584 h 714"/>
              <a:gd name="T30" fmla="*/ 174 w 773"/>
              <a:gd name="T31" fmla="*/ 660 h 714"/>
              <a:gd name="T32" fmla="*/ 98 w 773"/>
              <a:gd name="T33" fmla="*/ 693 h 714"/>
              <a:gd name="T34" fmla="*/ 55 w 773"/>
              <a:gd name="T35" fmla="*/ 703 h 714"/>
              <a:gd name="T36" fmla="*/ 11 w 773"/>
              <a:gd name="T37" fmla="*/ 714 h 714"/>
              <a:gd name="T38" fmla="*/ 0 w 773"/>
              <a:gd name="T39" fmla="*/ 703 h 714"/>
              <a:gd name="T40" fmla="*/ 11 w 773"/>
              <a:gd name="T41" fmla="*/ 682 h 714"/>
              <a:gd name="T42" fmla="*/ 44 w 773"/>
              <a:gd name="T43" fmla="*/ 660 h 714"/>
              <a:gd name="T44" fmla="*/ 87 w 773"/>
              <a:gd name="T45" fmla="*/ 628 h 714"/>
              <a:gd name="T46" fmla="*/ 185 w 773"/>
              <a:gd name="T47" fmla="*/ 574 h 714"/>
              <a:gd name="T48" fmla="*/ 294 w 773"/>
              <a:gd name="T49" fmla="*/ 476 h 714"/>
              <a:gd name="T50" fmla="*/ 348 w 773"/>
              <a:gd name="T51" fmla="*/ 422 h 714"/>
              <a:gd name="T52" fmla="*/ 425 w 773"/>
              <a:gd name="T53" fmla="*/ 325 h 714"/>
              <a:gd name="T54" fmla="*/ 479 w 773"/>
              <a:gd name="T55" fmla="*/ 238 h 714"/>
              <a:gd name="T56" fmla="*/ 490 w 773"/>
              <a:gd name="T57" fmla="*/ 206 h 714"/>
              <a:gd name="T58" fmla="*/ 501 w 773"/>
              <a:gd name="T59" fmla="*/ 184 h 714"/>
              <a:gd name="T60" fmla="*/ 501 w 773"/>
              <a:gd name="T61" fmla="*/ 152 h 714"/>
              <a:gd name="T62" fmla="*/ 468 w 773"/>
              <a:gd name="T63" fmla="*/ 152 h 714"/>
              <a:gd name="T64" fmla="*/ 436 w 773"/>
              <a:gd name="T65" fmla="*/ 152 h 714"/>
              <a:gd name="T66" fmla="*/ 370 w 773"/>
              <a:gd name="T67" fmla="*/ 163 h 714"/>
              <a:gd name="T68" fmla="*/ 305 w 773"/>
              <a:gd name="T69" fmla="*/ 184 h 714"/>
              <a:gd name="T70" fmla="*/ 251 w 773"/>
              <a:gd name="T71" fmla="*/ 195 h 714"/>
              <a:gd name="T72" fmla="*/ 207 w 773"/>
              <a:gd name="T73" fmla="*/ 206 h 714"/>
              <a:gd name="T74" fmla="*/ 174 w 773"/>
              <a:gd name="T75" fmla="*/ 206 h 714"/>
              <a:gd name="T76" fmla="*/ 153 w 773"/>
              <a:gd name="T77" fmla="*/ 195 h 714"/>
              <a:gd name="T78" fmla="*/ 120 w 773"/>
              <a:gd name="T79" fmla="*/ 184 h 714"/>
              <a:gd name="T80" fmla="*/ 98 w 773"/>
              <a:gd name="T81" fmla="*/ 163 h 714"/>
              <a:gd name="T82" fmla="*/ 76 w 773"/>
              <a:gd name="T83" fmla="*/ 152 h 714"/>
              <a:gd name="T84" fmla="*/ 131 w 773"/>
              <a:gd name="T85" fmla="*/ 130 h 714"/>
              <a:gd name="T86" fmla="*/ 229 w 773"/>
              <a:gd name="T87" fmla="*/ 108 h 714"/>
              <a:gd name="T88" fmla="*/ 327 w 773"/>
              <a:gd name="T89" fmla="*/ 87 h 714"/>
              <a:gd name="T90" fmla="*/ 392 w 773"/>
              <a:gd name="T91" fmla="*/ 76 h 714"/>
              <a:gd name="T92" fmla="*/ 457 w 773"/>
              <a:gd name="T93" fmla="*/ 54 h 714"/>
              <a:gd name="T94" fmla="*/ 512 w 773"/>
              <a:gd name="T95" fmla="*/ 44 h 714"/>
              <a:gd name="T96" fmla="*/ 544 w 773"/>
              <a:gd name="T97" fmla="*/ 33 h 714"/>
              <a:gd name="T98" fmla="*/ 566 w 773"/>
              <a:gd name="T99" fmla="*/ 33 h 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73" h="714">
                <a:moveTo>
                  <a:pt x="566" y="22"/>
                </a:moveTo>
                <a:lnTo>
                  <a:pt x="588" y="11"/>
                </a:lnTo>
                <a:lnTo>
                  <a:pt x="599" y="0"/>
                </a:lnTo>
                <a:lnTo>
                  <a:pt x="621" y="0"/>
                </a:lnTo>
                <a:lnTo>
                  <a:pt x="631" y="0"/>
                </a:lnTo>
                <a:lnTo>
                  <a:pt x="642" y="11"/>
                </a:lnTo>
                <a:lnTo>
                  <a:pt x="664" y="22"/>
                </a:lnTo>
                <a:lnTo>
                  <a:pt x="697" y="33"/>
                </a:lnTo>
                <a:lnTo>
                  <a:pt x="719" y="54"/>
                </a:lnTo>
                <a:lnTo>
                  <a:pt x="740" y="76"/>
                </a:lnTo>
                <a:lnTo>
                  <a:pt x="762" y="98"/>
                </a:lnTo>
                <a:lnTo>
                  <a:pt x="773" y="108"/>
                </a:lnTo>
                <a:lnTo>
                  <a:pt x="773" y="119"/>
                </a:lnTo>
                <a:lnTo>
                  <a:pt x="773" y="130"/>
                </a:lnTo>
                <a:lnTo>
                  <a:pt x="762" y="141"/>
                </a:lnTo>
                <a:lnTo>
                  <a:pt x="740" y="152"/>
                </a:lnTo>
                <a:lnTo>
                  <a:pt x="719" y="163"/>
                </a:lnTo>
                <a:lnTo>
                  <a:pt x="708" y="173"/>
                </a:lnTo>
                <a:lnTo>
                  <a:pt x="697" y="173"/>
                </a:lnTo>
                <a:lnTo>
                  <a:pt x="686" y="184"/>
                </a:lnTo>
                <a:lnTo>
                  <a:pt x="675" y="206"/>
                </a:lnTo>
                <a:lnTo>
                  <a:pt x="653" y="238"/>
                </a:lnTo>
                <a:lnTo>
                  <a:pt x="621" y="282"/>
                </a:lnTo>
                <a:lnTo>
                  <a:pt x="599" y="325"/>
                </a:lnTo>
                <a:lnTo>
                  <a:pt x="555" y="379"/>
                </a:lnTo>
                <a:lnTo>
                  <a:pt x="512" y="433"/>
                </a:lnTo>
                <a:lnTo>
                  <a:pt x="457" y="476"/>
                </a:lnTo>
                <a:lnTo>
                  <a:pt x="425" y="509"/>
                </a:lnTo>
                <a:lnTo>
                  <a:pt x="403" y="541"/>
                </a:lnTo>
                <a:lnTo>
                  <a:pt x="327" y="584"/>
                </a:lnTo>
                <a:lnTo>
                  <a:pt x="251" y="628"/>
                </a:lnTo>
                <a:lnTo>
                  <a:pt x="174" y="660"/>
                </a:lnTo>
                <a:lnTo>
                  <a:pt x="131" y="682"/>
                </a:lnTo>
                <a:lnTo>
                  <a:pt x="98" y="693"/>
                </a:lnTo>
                <a:lnTo>
                  <a:pt x="76" y="703"/>
                </a:lnTo>
                <a:lnTo>
                  <a:pt x="55" y="703"/>
                </a:lnTo>
                <a:lnTo>
                  <a:pt x="33" y="714"/>
                </a:lnTo>
                <a:lnTo>
                  <a:pt x="11" y="714"/>
                </a:lnTo>
                <a:lnTo>
                  <a:pt x="0" y="714"/>
                </a:lnTo>
                <a:lnTo>
                  <a:pt x="0" y="703"/>
                </a:lnTo>
                <a:lnTo>
                  <a:pt x="0" y="693"/>
                </a:lnTo>
                <a:lnTo>
                  <a:pt x="11" y="682"/>
                </a:lnTo>
                <a:lnTo>
                  <a:pt x="22" y="671"/>
                </a:lnTo>
                <a:lnTo>
                  <a:pt x="44" y="660"/>
                </a:lnTo>
                <a:lnTo>
                  <a:pt x="65" y="649"/>
                </a:lnTo>
                <a:lnTo>
                  <a:pt x="87" y="628"/>
                </a:lnTo>
                <a:lnTo>
                  <a:pt x="120" y="606"/>
                </a:lnTo>
                <a:lnTo>
                  <a:pt x="185" y="574"/>
                </a:lnTo>
                <a:lnTo>
                  <a:pt x="240" y="530"/>
                </a:lnTo>
                <a:lnTo>
                  <a:pt x="294" y="476"/>
                </a:lnTo>
                <a:lnTo>
                  <a:pt x="327" y="455"/>
                </a:lnTo>
                <a:lnTo>
                  <a:pt x="348" y="422"/>
                </a:lnTo>
                <a:lnTo>
                  <a:pt x="392" y="379"/>
                </a:lnTo>
                <a:lnTo>
                  <a:pt x="425" y="325"/>
                </a:lnTo>
                <a:lnTo>
                  <a:pt x="457" y="282"/>
                </a:lnTo>
                <a:lnTo>
                  <a:pt x="479" y="238"/>
                </a:lnTo>
                <a:lnTo>
                  <a:pt x="490" y="227"/>
                </a:lnTo>
                <a:lnTo>
                  <a:pt x="490" y="206"/>
                </a:lnTo>
                <a:lnTo>
                  <a:pt x="501" y="195"/>
                </a:lnTo>
                <a:lnTo>
                  <a:pt x="501" y="184"/>
                </a:lnTo>
                <a:lnTo>
                  <a:pt x="512" y="163"/>
                </a:lnTo>
                <a:lnTo>
                  <a:pt x="501" y="152"/>
                </a:lnTo>
                <a:lnTo>
                  <a:pt x="490" y="152"/>
                </a:lnTo>
                <a:lnTo>
                  <a:pt x="468" y="152"/>
                </a:lnTo>
                <a:lnTo>
                  <a:pt x="457" y="152"/>
                </a:lnTo>
                <a:lnTo>
                  <a:pt x="436" y="152"/>
                </a:lnTo>
                <a:lnTo>
                  <a:pt x="403" y="163"/>
                </a:lnTo>
                <a:lnTo>
                  <a:pt x="370" y="163"/>
                </a:lnTo>
                <a:lnTo>
                  <a:pt x="338" y="173"/>
                </a:lnTo>
                <a:lnTo>
                  <a:pt x="305" y="184"/>
                </a:lnTo>
                <a:lnTo>
                  <a:pt x="272" y="184"/>
                </a:lnTo>
                <a:lnTo>
                  <a:pt x="251" y="195"/>
                </a:lnTo>
                <a:lnTo>
                  <a:pt x="218" y="195"/>
                </a:lnTo>
                <a:lnTo>
                  <a:pt x="207" y="206"/>
                </a:lnTo>
                <a:lnTo>
                  <a:pt x="185" y="206"/>
                </a:lnTo>
                <a:lnTo>
                  <a:pt x="174" y="206"/>
                </a:lnTo>
                <a:lnTo>
                  <a:pt x="163" y="195"/>
                </a:lnTo>
                <a:lnTo>
                  <a:pt x="153" y="195"/>
                </a:lnTo>
                <a:lnTo>
                  <a:pt x="131" y="195"/>
                </a:lnTo>
                <a:lnTo>
                  <a:pt x="120" y="184"/>
                </a:lnTo>
                <a:lnTo>
                  <a:pt x="109" y="173"/>
                </a:lnTo>
                <a:lnTo>
                  <a:pt x="98" y="163"/>
                </a:lnTo>
                <a:lnTo>
                  <a:pt x="87" y="163"/>
                </a:lnTo>
                <a:lnTo>
                  <a:pt x="76" y="152"/>
                </a:lnTo>
                <a:lnTo>
                  <a:pt x="76" y="141"/>
                </a:lnTo>
                <a:lnTo>
                  <a:pt x="131" y="130"/>
                </a:lnTo>
                <a:lnTo>
                  <a:pt x="185" y="119"/>
                </a:lnTo>
                <a:lnTo>
                  <a:pt x="229" y="108"/>
                </a:lnTo>
                <a:lnTo>
                  <a:pt x="283" y="98"/>
                </a:lnTo>
                <a:lnTo>
                  <a:pt x="327" y="87"/>
                </a:lnTo>
                <a:lnTo>
                  <a:pt x="359" y="87"/>
                </a:lnTo>
                <a:lnTo>
                  <a:pt x="392" y="76"/>
                </a:lnTo>
                <a:lnTo>
                  <a:pt x="425" y="65"/>
                </a:lnTo>
                <a:lnTo>
                  <a:pt x="457" y="54"/>
                </a:lnTo>
                <a:lnTo>
                  <a:pt x="479" y="54"/>
                </a:lnTo>
                <a:lnTo>
                  <a:pt x="512" y="44"/>
                </a:lnTo>
                <a:lnTo>
                  <a:pt x="523" y="44"/>
                </a:lnTo>
                <a:lnTo>
                  <a:pt x="544" y="33"/>
                </a:lnTo>
                <a:lnTo>
                  <a:pt x="555" y="33"/>
                </a:lnTo>
                <a:lnTo>
                  <a:pt x="566" y="33"/>
                </a:lnTo>
                <a:lnTo>
                  <a:pt x="566" y="2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90" name="Freeform 90"/>
          <p:cNvSpPr>
            <a:spLocks noChangeArrowheads="1"/>
          </p:cNvSpPr>
          <p:nvPr/>
        </p:nvSpPr>
        <p:spPr bwMode="auto">
          <a:xfrm>
            <a:off x="6777038" y="2262188"/>
            <a:ext cx="477837" cy="276225"/>
          </a:xfrm>
          <a:custGeom>
            <a:avLst/>
            <a:gdLst>
              <a:gd name="T0" fmla="*/ 577 w 751"/>
              <a:gd name="T1" fmla="*/ 206 h 433"/>
              <a:gd name="T2" fmla="*/ 620 w 751"/>
              <a:gd name="T3" fmla="*/ 227 h 433"/>
              <a:gd name="T4" fmla="*/ 653 w 751"/>
              <a:gd name="T5" fmla="*/ 249 h 433"/>
              <a:gd name="T6" fmla="*/ 686 w 751"/>
              <a:gd name="T7" fmla="*/ 270 h 433"/>
              <a:gd name="T8" fmla="*/ 707 w 751"/>
              <a:gd name="T9" fmla="*/ 292 h 433"/>
              <a:gd name="T10" fmla="*/ 729 w 751"/>
              <a:gd name="T11" fmla="*/ 314 h 433"/>
              <a:gd name="T12" fmla="*/ 740 w 751"/>
              <a:gd name="T13" fmla="*/ 325 h 433"/>
              <a:gd name="T14" fmla="*/ 751 w 751"/>
              <a:gd name="T15" fmla="*/ 346 h 433"/>
              <a:gd name="T16" fmla="*/ 751 w 751"/>
              <a:gd name="T17" fmla="*/ 357 h 433"/>
              <a:gd name="T18" fmla="*/ 751 w 751"/>
              <a:gd name="T19" fmla="*/ 389 h 433"/>
              <a:gd name="T20" fmla="*/ 751 w 751"/>
              <a:gd name="T21" fmla="*/ 411 h 433"/>
              <a:gd name="T22" fmla="*/ 729 w 751"/>
              <a:gd name="T23" fmla="*/ 422 h 433"/>
              <a:gd name="T24" fmla="*/ 707 w 751"/>
              <a:gd name="T25" fmla="*/ 433 h 433"/>
              <a:gd name="T26" fmla="*/ 707 w 751"/>
              <a:gd name="T27" fmla="*/ 422 h 433"/>
              <a:gd name="T28" fmla="*/ 686 w 751"/>
              <a:gd name="T29" fmla="*/ 422 h 433"/>
              <a:gd name="T30" fmla="*/ 675 w 751"/>
              <a:gd name="T31" fmla="*/ 411 h 433"/>
              <a:gd name="T32" fmla="*/ 653 w 751"/>
              <a:gd name="T33" fmla="*/ 400 h 433"/>
              <a:gd name="T34" fmla="*/ 620 w 751"/>
              <a:gd name="T35" fmla="*/ 389 h 433"/>
              <a:gd name="T36" fmla="*/ 588 w 751"/>
              <a:gd name="T37" fmla="*/ 368 h 433"/>
              <a:gd name="T38" fmla="*/ 555 w 751"/>
              <a:gd name="T39" fmla="*/ 346 h 433"/>
              <a:gd name="T40" fmla="*/ 512 w 751"/>
              <a:gd name="T41" fmla="*/ 325 h 433"/>
              <a:gd name="T42" fmla="*/ 468 w 751"/>
              <a:gd name="T43" fmla="*/ 303 h 433"/>
              <a:gd name="T44" fmla="*/ 414 w 751"/>
              <a:gd name="T45" fmla="*/ 270 h 433"/>
              <a:gd name="T46" fmla="*/ 359 w 751"/>
              <a:gd name="T47" fmla="*/ 238 h 433"/>
              <a:gd name="T48" fmla="*/ 294 w 751"/>
              <a:gd name="T49" fmla="*/ 195 h 433"/>
              <a:gd name="T50" fmla="*/ 229 w 751"/>
              <a:gd name="T51" fmla="*/ 151 h 433"/>
              <a:gd name="T52" fmla="*/ 152 w 751"/>
              <a:gd name="T53" fmla="*/ 108 h 433"/>
              <a:gd name="T54" fmla="*/ 76 w 751"/>
              <a:gd name="T55" fmla="*/ 65 h 433"/>
              <a:gd name="T56" fmla="*/ 0 w 751"/>
              <a:gd name="T57" fmla="*/ 11 h 433"/>
              <a:gd name="T58" fmla="*/ 11 w 751"/>
              <a:gd name="T59" fmla="*/ 0 h 433"/>
              <a:gd name="T60" fmla="*/ 22 w 751"/>
              <a:gd name="T61" fmla="*/ 0 h 433"/>
              <a:gd name="T62" fmla="*/ 43 w 751"/>
              <a:gd name="T63" fmla="*/ 0 h 433"/>
              <a:gd name="T64" fmla="*/ 76 w 751"/>
              <a:gd name="T65" fmla="*/ 0 h 433"/>
              <a:gd name="T66" fmla="*/ 109 w 751"/>
              <a:gd name="T67" fmla="*/ 0 h 433"/>
              <a:gd name="T68" fmla="*/ 141 w 751"/>
              <a:gd name="T69" fmla="*/ 11 h 433"/>
              <a:gd name="T70" fmla="*/ 185 w 751"/>
              <a:gd name="T71" fmla="*/ 22 h 433"/>
              <a:gd name="T72" fmla="*/ 229 w 751"/>
              <a:gd name="T73" fmla="*/ 32 h 433"/>
              <a:gd name="T74" fmla="*/ 316 w 751"/>
              <a:gd name="T75" fmla="*/ 65 h 433"/>
              <a:gd name="T76" fmla="*/ 414 w 751"/>
              <a:gd name="T77" fmla="*/ 108 h 433"/>
              <a:gd name="T78" fmla="*/ 501 w 751"/>
              <a:gd name="T79" fmla="*/ 151 h 433"/>
              <a:gd name="T80" fmla="*/ 577 w 751"/>
              <a:gd name="T81" fmla="*/ 206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51" h="433">
                <a:moveTo>
                  <a:pt x="577" y="206"/>
                </a:moveTo>
                <a:lnTo>
                  <a:pt x="620" y="227"/>
                </a:lnTo>
                <a:lnTo>
                  <a:pt x="653" y="249"/>
                </a:lnTo>
                <a:lnTo>
                  <a:pt x="686" y="270"/>
                </a:lnTo>
                <a:lnTo>
                  <a:pt x="707" y="292"/>
                </a:lnTo>
                <a:lnTo>
                  <a:pt x="729" y="314"/>
                </a:lnTo>
                <a:lnTo>
                  <a:pt x="740" y="325"/>
                </a:lnTo>
                <a:lnTo>
                  <a:pt x="751" y="346"/>
                </a:lnTo>
                <a:lnTo>
                  <a:pt x="751" y="357"/>
                </a:lnTo>
                <a:lnTo>
                  <a:pt x="751" y="389"/>
                </a:lnTo>
                <a:lnTo>
                  <a:pt x="751" y="411"/>
                </a:lnTo>
                <a:lnTo>
                  <a:pt x="729" y="422"/>
                </a:lnTo>
                <a:lnTo>
                  <a:pt x="707" y="433"/>
                </a:lnTo>
                <a:lnTo>
                  <a:pt x="707" y="422"/>
                </a:lnTo>
                <a:lnTo>
                  <a:pt x="686" y="422"/>
                </a:lnTo>
                <a:lnTo>
                  <a:pt x="675" y="411"/>
                </a:lnTo>
                <a:lnTo>
                  <a:pt x="653" y="400"/>
                </a:lnTo>
                <a:lnTo>
                  <a:pt x="620" y="389"/>
                </a:lnTo>
                <a:lnTo>
                  <a:pt x="588" y="368"/>
                </a:lnTo>
                <a:lnTo>
                  <a:pt x="555" y="346"/>
                </a:lnTo>
                <a:lnTo>
                  <a:pt x="512" y="325"/>
                </a:lnTo>
                <a:lnTo>
                  <a:pt x="468" y="303"/>
                </a:lnTo>
                <a:lnTo>
                  <a:pt x="414" y="270"/>
                </a:lnTo>
                <a:lnTo>
                  <a:pt x="359" y="238"/>
                </a:lnTo>
                <a:lnTo>
                  <a:pt x="294" y="195"/>
                </a:lnTo>
                <a:lnTo>
                  <a:pt x="229" y="151"/>
                </a:lnTo>
                <a:lnTo>
                  <a:pt x="152" y="108"/>
                </a:lnTo>
                <a:lnTo>
                  <a:pt x="76" y="65"/>
                </a:lnTo>
                <a:lnTo>
                  <a:pt x="0" y="11"/>
                </a:lnTo>
                <a:lnTo>
                  <a:pt x="11" y="0"/>
                </a:lnTo>
                <a:lnTo>
                  <a:pt x="22" y="0"/>
                </a:lnTo>
                <a:lnTo>
                  <a:pt x="43" y="0"/>
                </a:lnTo>
                <a:lnTo>
                  <a:pt x="76" y="0"/>
                </a:lnTo>
                <a:lnTo>
                  <a:pt x="109" y="0"/>
                </a:lnTo>
                <a:lnTo>
                  <a:pt x="141" y="11"/>
                </a:lnTo>
                <a:lnTo>
                  <a:pt x="185" y="22"/>
                </a:lnTo>
                <a:lnTo>
                  <a:pt x="229" y="32"/>
                </a:lnTo>
                <a:lnTo>
                  <a:pt x="316" y="65"/>
                </a:lnTo>
                <a:lnTo>
                  <a:pt x="414" y="108"/>
                </a:lnTo>
                <a:lnTo>
                  <a:pt x="501" y="151"/>
                </a:lnTo>
                <a:lnTo>
                  <a:pt x="577" y="20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92" name="Freeform 92"/>
          <p:cNvSpPr>
            <a:spLocks noChangeArrowheads="1"/>
          </p:cNvSpPr>
          <p:nvPr/>
        </p:nvSpPr>
        <p:spPr bwMode="auto">
          <a:xfrm>
            <a:off x="6030913" y="2579688"/>
            <a:ext cx="1471612" cy="254000"/>
          </a:xfrm>
          <a:custGeom>
            <a:avLst/>
            <a:gdLst>
              <a:gd name="T0" fmla="*/ 11 w 2319"/>
              <a:gd name="T1" fmla="*/ 335 h 400"/>
              <a:gd name="T2" fmla="*/ 0 w 2319"/>
              <a:gd name="T3" fmla="*/ 313 h 400"/>
              <a:gd name="T4" fmla="*/ 0 w 2319"/>
              <a:gd name="T5" fmla="*/ 292 h 400"/>
              <a:gd name="T6" fmla="*/ 22 w 2319"/>
              <a:gd name="T7" fmla="*/ 281 h 400"/>
              <a:gd name="T8" fmla="*/ 66 w 2319"/>
              <a:gd name="T9" fmla="*/ 270 h 400"/>
              <a:gd name="T10" fmla="*/ 131 w 2319"/>
              <a:gd name="T11" fmla="*/ 259 h 400"/>
              <a:gd name="T12" fmla="*/ 229 w 2319"/>
              <a:gd name="T13" fmla="*/ 248 h 400"/>
              <a:gd name="T14" fmla="*/ 349 w 2319"/>
              <a:gd name="T15" fmla="*/ 227 h 400"/>
              <a:gd name="T16" fmla="*/ 490 w 2319"/>
              <a:gd name="T17" fmla="*/ 216 h 400"/>
              <a:gd name="T18" fmla="*/ 708 w 2319"/>
              <a:gd name="T19" fmla="*/ 194 h 400"/>
              <a:gd name="T20" fmla="*/ 936 w 2319"/>
              <a:gd name="T21" fmla="*/ 151 h 400"/>
              <a:gd name="T22" fmla="*/ 1100 w 2319"/>
              <a:gd name="T23" fmla="*/ 129 h 400"/>
              <a:gd name="T24" fmla="*/ 1274 w 2319"/>
              <a:gd name="T25" fmla="*/ 97 h 400"/>
              <a:gd name="T26" fmla="*/ 1470 w 2319"/>
              <a:gd name="T27" fmla="*/ 75 h 400"/>
              <a:gd name="T28" fmla="*/ 1622 w 2319"/>
              <a:gd name="T29" fmla="*/ 43 h 400"/>
              <a:gd name="T30" fmla="*/ 1709 w 2319"/>
              <a:gd name="T31" fmla="*/ 32 h 400"/>
              <a:gd name="T32" fmla="*/ 1785 w 2319"/>
              <a:gd name="T33" fmla="*/ 21 h 400"/>
              <a:gd name="T34" fmla="*/ 1862 w 2319"/>
              <a:gd name="T35" fmla="*/ 21 h 400"/>
              <a:gd name="T36" fmla="*/ 1916 w 2319"/>
              <a:gd name="T37" fmla="*/ 10 h 400"/>
              <a:gd name="T38" fmla="*/ 1971 w 2319"/>
              <a:gd name="T39" fmla="*/ 0 h 400"/>
              <a:gd name="T40" fmla="*/ 2014 w 2319"/>
              <a:gd name="T41" fmla="*/ 0 h 400"/>
              <a:gd name="T42" fmla="*/ 2036 w 2319"/>
              <a:gd name="T43" fmla="*/ 0 h 400"/>
              <a:gd name="T44" fmla="*/ 2090 w 2319"/>
              <a:gd name="T45" fmla="*/ 0 h 400"/>
              <a:gd name="T46" fmla="*/ 2188 w 2319"/>
              <a:gd name="T47" fmla="*/ 32 h 400"/>
              <a:gd name="T48" fmla="*/ 2264 w 2319"/>
              <a:gd name="T49" fmla="*/ 86 h 400"/>
              <a:gd name="T50" fmla="*/ 2286 w 2319"/>
              <a:gd name="T51" fmla="*/ 108 h 400"/>
              <a:gd name="T52" fmla="*/ 2308 w 2319"/>
              <a:gd name="T53" fmla="*/ 129 h 400"/>
              <a:gd name="T54" fmla="*/ 2319 w 2319"/>
              <a:gd name="T55" fmla="*/ 140 h 400"/>
              <a:gd name="T56" fmla="*/ 2297 w 2319"/>
              <a:gd name="T57" fmla="*/ 173 h 400"/>
              <a:gd name="T58" fmla="*/ 2264 w 2319"/>
              <a:gd name="T59" fmla="*/ 183 h 400"/>
              <a:gd name="T60" fmla="*/ 2177 w 2319"/>
              <a:gd name="T61" fmla="*/ 173 h 400"/>
              <a:gd name="T62" fmla="*/ 2068 w 2319"/>
              <a:gd name="T63" fmla="*/ 151 h 400"/>
              <a:gd name="T64" fmla="*/ 2003 w 2319"/>
              <a:gd name="T65" fmla="*/ 151 h 400"/>
              <a:gd name="T66" fmla="*/ 1905 w 2319"/>
              <a:gd name="T67" fmla="*/ 151 h 400"/>
              <a:gd name="T68" fmla="*/ 1796 w 2319"/>
              <a:gd name="T69" fmla="*/ 162 h 400"/>
              <a:gd name="T70" fmla="*/ 1666 w 2319"/>
              <a:gd name="T71" fmla="*/ 173 h 400"/>
              <a:gd name="T72" fmla="*/ 1405 w 2319"/>
              <a:gd name="T73" fmla="*/ 194 h 400"/>
              <a:gd name="T74" fmla="*/ 1274 w 2319"/>
              <a:gd name="T75" fmla="*/ 205 h 400"/>
              <a:gd name="T76" fmla="*/ 1165 w 2319"/>
              <a:gd name="T77" fmla="*/ 216 h 400"/>
              <a:gd name="T78" fmla="*/ 1045 w 2319"/>
              <a:gd name="T79" fmla="*/ 227 h 400"/>
              <a:gd name="T80" fmla="*/ 904 w 2319"/>
              <a:gd name="T81" fmla="*/ 259 h 400"/>
              <a:gd name="T82" fmla="*/ 741 w 2319"/>
              <a:gd name="T83" fmla="*/ 292 h 400"/>
              <a:gd name="T84" fmla="*/ 556 w 2319"/>
              <a:gd name="T85" fmla="*/ 324 h 400"/>
              <a:gd name="T86" fmla="*/ 458 w 2319"/>
              <a:gd name="T87" fmla="*/ 346 h 400"/>
              <a:gd name="T88" fmla="*/ 370 w 2319"/>
              <a:gd name="T89" fmla="*/ 367 h 400"/>
              <a:gd name="T90" fmla="*/ 305 w 2319"/>
              <a:gd name="T91" fmla="*/ 378 h 400"/>
              <a:gd name="T92" fmla="*/ 251 w 2319"/>
              <a:gd name="T93" fmla="*/ 389 h 400"/>
              <a:gd name="T94" fmla="*/ 196 w 2319"/>
              <a:gd name="T95" fmla="*/ 389 h 400"/>
              <a:gd name="T96" fmla="*/ 164 w 2319"/>
              <a:gd name="T97" fmla="*/ 400 h 400"/>
              <a:gd name="T98" fmla="*/ 142 w 2319"/>
              <a:gd name="T99" fmla="*/ 400 h 400"/>
              <a:gd name="T100" fmla="*/ 120 w 2319"/>
              <a:gd name="T101" fmla="*/ 389 h 400"/>
              <a:gd name="T102" fmla="*/ 44 w 2319"/>
              <a:gd name="T103" fmla="*/ 36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19" h="400">
                <a:moveTo>
                  <a:pt x="22" y="346"/>
                </a:moveTo>
                <a:lnTo>
                  <a:pt x="11" y="335"/>
                </a:lnTo>
                <a:lnTo>
                  <a:pt x="11" y="324"/>
                </a:lnTo>
                <a:lnTo>
                  <a:pt x="0" y="313"/>
                </a:lnTo>
                <a:lnTo>
                  <a:pt x="0" y="302"/>
                </a:lnTo>
                <a:lnTo>
                  <a:pt x="0" y="292"/>
                </a:lnTo>
                <a:lnTo>
                  <a:pt x="11" y="281"/>
                </a:lnTo>
                <a:lnTo>
                  <a:pt x="22" y="281"/>
                </a:lnTo>
                <a:lnTo>
                  <a:pt x="33" y="270"/>
                </a:lnTo>
                <a:lnTo>
                  <a:pt x="66" y="270"/>
                </a:lnTo>
                <a:lnTo>
                  <a:pt x="98" y="259"/>
                </a:lnTo>
                <a:lnTo>
                  <a:pt x="131" y="259"/>
                </a:lnTo>
                <a:lnTo>
                  <a:pt x="175" y="248"/>
                </a:lnTo>
                <a:lnTo>
                  <a:pt x="229" y="248"/>
                </a:lnTo>
                <a:lnTo>
                  <a:pt x="283" y="238"/>
                </a:lnTo>
                <a:lnTo>
                  <a:pt x="349" y="227"/>
                </a:lnTo>
                <a:lnTo>
                  <a:pt x="414" y="227"/>
                </a:lnTo>
                <a:lnTo>
                  <a:pt x="490" y="216"/>
                </a:lnTo>
                <a:lnTo>
                  <a:pt x="556" y="205"/>
                </a:lnTo>
                <a:lnTo>
                  <a:pt x="708" y="194"/>
                </a:lnTo>
                <a:lnTo>
                  <a:pt x="860" y="173"/>
                </a:lnTo>
                <a:lnTo>
                  <a:pt x="936" y="151"/>
                </a:lnTo>
                <a:lnTo>
                  <a:pt x="1013" y="140"/>
                </a:lnTo>
                <a:lnTo>
                  <a:pt x="1100" y="129"/>
                </a:lnTo>
                <a:lnTo>
                  <a:pt x="1187" y="119"/>
                </a:lnTo>
                <a:lnTo>
                  <a:pt x="1274" y="97"/>
                </a:lnTo>
                <a:lnTo>
                  <a:pt x="1372" y="86"/>
                </a:lnTo>
                <a:lnTo>
                  <a:pt x="1470" y="75"/>
                </a:lnTo>
                <a:lnTo>
                  <a:pt x="1568" y="54"/>
                </a:lnTo>
                <a:lnTo>
                  <a:pt x="1622" y="43"/>
                </a:lnTo>
                <a:lnTo>
                  <a:pt x="1666" y="43"/>
                </a:lnTo>
                <a:lnTo>
                  <a:pt x="1709" y="32"/>
                </a:lnTo>
                <a:lnTo>
                  <a:pt x="1753" y="32"/>
                </a:lnTo>
                <a:lnTo>
                  <a:pt x="1785" y="21"/>
                </a:lnTo>
                <a:lnTo>
                  <a:pt x="1818" y="21"/>
                </a:lnTo>
                <a:lnTo>
                  <a:pt x="1862" y="21"/>
                </a:lnTo>
                <a:lnTo>
                  <a:pt x="1883" y="10"/>
                </a:lnTo>
                <a:lnTo>
                  <a:pt x="1916" y="10"/>
                </a:lnTo>
                <a:lnTo>
                  <a:pt x="1949" y="10"/>
                </a:lnTo>
                <a:lnTo>
                  <a:pt x="1971" y="0"/>
                </a:lnTo>
                <a:lnTo>
                  <a:pt x="1992" y="0"/>
                </a:lnTo>
                <a:lnTo>
                  <a:pt x="2014" y="0"/>
                </a:lnTo>
                <a:lnTo>
                  <a:pt x="2025" y="0"/>
                </a:lnTo>
                <a:lnTo>
                  <a:pt x="2036" y="0"/>
                </a:lnTo>
                <a:lnTo>
                  <a:pt x="2047" y="0"/>
                </a:lnTo>
                <a:lnTo>
                  <a:pt x="2090" y="0"/>
                </a:lnTo>
                <a:lnTo>
                  <a:pt x="2145" y="10"/>
                </a:lnTo>
                <a:lnTo>
                  <a:pt x="2188" y="32"/>
                </a:lnTo>
                <a:lnTo>
                  <a:pt x="2232" y="54"/>
                </a:lnTo>
                <a:lnTo>
                  <a:pt x="2264" y="86"/>
                </a:lnTo>
                <a:lnTo>
                  <a:pt x="2275" y="97"/>
                </a:lnTo>
                <a:lnTo>
                  <a:pt x="2286" y="108"/>
                </a:lnTo>
                <a:lnTo>
                  <a:pt x="2297" y="119"/>
                </a:lnTo>
                <a:lnTo>
                  <a:pt x="2308" y="129"/>
                </a:lnTo>
                <a:lnTo>
                  <a:pt x="2308" y="140"/>
                </a:lnTo>
                <a:lnTo>
                  <a:pt x="2319" y="140"/>
                </a:lnTo>
                <a:lnTo>
                  <a:pt x="2308" y="162"/>
                </a:lnTo>
                <a:lnTo>
                  <a:pt x="2297" y="173"/>
                </a:lnTo>
                <a:lnTo>
                  <a:pt x="2286" y="173"/>
                </a:lnTo>
                <a:lnTo>
                  <a:pt x="2264" y="183"/>
                </a:lnTo>
                <a:lnTo>
                  <a:pt x="2221" y="173"/>
                </a:lnTo>
                <a:lnTo>
                  <a:pt x="2177" y="173"/>
                </a:lnTo>
                <a:lnTo>
                  <a:pt x="2134" y="162"/>
                </a:lnTo>
                <a:lnTo>
                  <a:pt x="2068" y="151"/>
                </a:lnTo>
                <a:lnTo>
                  <a:pt x="2036" y="151"/>
                </a:lnTo>
                <a:lnTo>
                  <a:pt x="2003" y="151"/>
                </a:lnTo>
                <a:lnTo>
                  <a:pt x="1960" y="151"/>
                </a:lnTo>
                <a:lnTo>
                  <a:pt x="1905" y="151"/>
                </a:lnTo>
                <a:lnTo>
                  <a:pt x="1851" y="151"/>
                </a:lnTo>
                <a:lnTo>
                  <a:pt x="1796" y="162"/>
                </a:lnTo>
                <a:lnTo>
                  <a:pt x="1731" y="162"/>
                </a:lnTo>
                <a:lnTo>
                  <a:pt x="1666" y="173"/>
                </a:lnTo>
                <a:lnTo>
                  <a:pt x="1535" y="173"/>
                </a:lnTo>
                <a:lnTo>
                  <a:pt x="1405" y="194"/>
                </a:lnTo>
                <a:lnTo>
                  <a:pt x="1339" y="194"/>
                </a:lnTo>
                <a:lnTo>
                  <a:pt x="1274" y="205"/>
                </a:lnTo>
                <a:lnTo>
                  <a:pt x="1219" y="205"/>
                </a:lnTo>
                <a:lnTo>
                  <a:pt x="1165" y="216"/>
                </a:lnTo>
                <a:lnTo>
                  <a:pt x="1111" y="227"/>
                </a:lnTo>
                <a:lnTo>
                  <a:pt x="1045" y="227"/>
                </a:lnTo>
                <a:lnTo>
                  <a:pt x="980" y="248"/>
                </a:lnTo>
                <a:lnTo>
                  <a:pt x="904" y="259"/>
                </a:lnTo>
                <a:lnTo>
                  <a:pt x="828" y="270"/>
                </a:lnTo>
                <a:lnTo>
                  <a:pt x="741" y="292"/>
                </a:lnTo>
                <a:lnTo>
                  <a:pt x="643" y="302"/>
                </a:lnTo>
                <a:lnTo>
                  <a:pt x="556" y="324"/>
                </a:lnTo>
                <a:lnTo>
                  <a:pt x="501" y="335"/>
                </a:lnTo>
                <a:lnTo>
                  <a:pt x="458" y="346"/>
                </a:lnTo>
                <a:lnTo>
                  <a:pt x="414" y="357"/>
                </a:lnTo>
                <a:lnTo>
                  <a:pt x="370" y="367"/>
                </a:lnTo>
                <a:lnTo>
                  <a:pt x="338" y="367"/>
                </a:lnTo>
                <a:lnTo>
                  <a:pt x="305" y="378"/>
                </a:lnTo>
                <a:lnTo>
                  <a:pt x="273" y="378"/>
                </a:lnTo>
                <a:lnTo>
                  <a:pt x="251" y="389"/>
                </a:lnTo>
                <a:lnTo>
                  <a:pt x="218" y="389"/>
                </a:lnTo>
                <a:lnTo>
                  <a:pt x="196" y="389"/>
                </a:lnTo>
                <a:lnTo>
                  <a:pt x="175" y="400"/>
                </a:lnTo>
                <a:lnTo>
                  <a:pt x="164" y="400"/>
                </a:lnTo>
                <a:lnTo>
                  <a:pt x="153" y="400"/>
                </a:lnTo>
                <a:lnTo>
                  <a:pt x="142" y="400"/>
                </a:lnTo>
                <a:lnTo>
                  <a:pt x="131" y="400"/>
                </a:lnTo>
                <a:lnTo>
                  <a:pt x="120" y="389"/>
                </a:lnTo>
                <a:lnTo>
                  <a:pt x="77" y="378"/>
                </a:lnTo>
                <a:lnTo>
                  <a:pt x="44" y="367"/>
                </a:lnTo>
                <a:lnTo>
                  <a:pt x="22" y="34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95" name="Freeform 95"/>
          <p:cNvSpPr>
            <a:spLocks noChangeArrowheads="1"/>
          </p:cNvSpPr>
          <p:nvPr/>
        </p:nvSpPr>
        <p:spPr bwMode="auto">
          <a:xfrm>
            <a:off x="6224588" y="2160588"/>
            <a:ext cx="496887" cy="493712"/>
          </a:xfrm>
          <a:custGeom>
            <a:avLst/>
            <a:gdLst>
              <a:gd name="T0" fmla="*/ 0 w 784"/>
              <a:gd name="T1" fmla="*/ 768 h 779"/>
              <a:gd name="T2" fmla="*/ 11 w 784"/>
              <a:gd name="T3" fmla="*/ 746 h 779"/>
              <a:gd name="T4" fmla="*/ 44 w 784"/>
              <a:gd name="T5" fmla="*/ 714 h 779"/>
              <a:gd name="T6" fmla="*/ 98 w 784"/>
              <a:gd name="T7" fmla="*/ 670 h 779"/>
              <a:gd name="T8" fmla="*/ 207 w 784"/>
              <a:gd name="T9" fmla="*/ 595 h 779"/>
              <a:gd name="T10" fmla="*/ 316 w 784"/>
              <a:gd name="T11" fmla="*/ 497 h 779"/>
              <a:gd name="T12" fmla="*/ 403 w 784"/>
              <a:gd name="T13" fmla="*/ 389 h 779"/>
              <a:gd name="T14" fmla="*/ 479 w 784"/>
              <a:gd name="T15" fmla="*/ 292 h 779"/>
              <a:gd name="T16" fmla="*/ 534 w 784"/>
              <a:gd name="T17" fmla="*/ 194 h 779"/>
              <a:gd name="T18" fmla="*/ 555 w 784"/>
              <a:gd name="T19" fmla="*/ 151 h 779"/>
              <a:gd name="T20" fmla="*/ 555 w 784"/>
              <a:gd name="T21" fmla="*/ 130 h 779"/>
              <a:gd name="T22" fmla="*/ 534 w 784"/>
              <a:gd name="T23" fmla="*/ 119 h 779"/>
              <a:gd name="T24" fmla="*/ 501 w 784"/>
              <a:gd name="T25" fmla="*/ 119 h 779"/>
              <a:gd name="T26" fmla="*/ 446 w 784"/>
              <a:gd name="T27" fmla="*/ 130 h 779"/>
              <a:gd name="T28" fmla="*/ 381 w 784"/>
              <a:gd name="T29" fmla="*/ 151 h 779"/>
              <a:gd name="T30" fmla="*/ 294 w 784"/>
              <a:gd name="T31" fmla="*/ 162 h 779"/>
              <a:gd name="T32" fmla="*/ 240 w 784"/>
              <a:gd name="T33" fmla="*/ 173 h 779"/>
              <a:gd name="T34" fmla="*/ 196 w 784"/>
              <a:gd name="T35" fmla="*/ 184 h 779"/>
              <a:gd name="T36" fmla="*/ 163 w 784"/>
              <a:gd name="T37" fmla="*/ 184 h 779"/>
              <a:gd name="T38" fmla="*/ 131 w 784"/>
              <a:gd name="T39" fmla="*/ 173 h 779"/>
              <a:gd name="T40" fmla="*/ 87 w 784"/>
              <a:gd name="T41" fmla="*/ 162 h 779"/>
              <a:gd name="T42" fmla="*/ 55 w 784"/>
              <a:gd name="T43" fmla="*/ 140 h 779"/>
              <a:gd name="T44" fmla="*/ 44 w 784"/>
              <a:gd name="T45" fmla="*/ 108 h 779"/>
              <a:gd name="T46" fmla="*/ 174 w 784"/>
              <a:gd name="T47" fmla="*/ 97 h 779"/>
              <a:gd name="T48" fmla="*/ 272 w 784"/>
              <a:gd name="T49" fmla="*/ 75 h 779"/>
              <a:gd name="T50" fmla="*/ 359 w 784"/>
              <a:gd name="T51" fmla="*/ 65 h 779"/>
              <a:gd name="T52" fmla="*/ 436 w 784"/>
              <a:gd name="T53" fmla="*/ 54 h 779"/>
              <a:gd name="T54" fmla="*/ 479 w 784"/>
              <a:gd name="T55" fmla="*/ 43 h 779"/>
              <a:gd name="T56" fmla="*/ 523 w 784"/>
              <a:gd name="T57" fmla="*/ 32 h 779"/>
              <a:gd name="T58" fmla="*/ 555 w 784"/>
              <a:gd name="T59" fmla="*/ 21 h 779"/>
              <a:gd name="T60" fmla="*/ 577 w 784"/>
              <a:gd name="T61" fmla="*/ 11 h 779"/>
              <a:gd name="T62" fmla="*/ 610 w 784"/>
              <a:gd name="T63" fmla="*/ 0 h 779"/>
              <a:gd name="T64" fmla="*/ 653 w 784"/>
              <a:gd name="T65" fmla="*/ 11 h 779"/>
              <a:gd name="T66" fmla="*/ 697 w 784"/>
              <a:gd name="T67" fmla="*/ 32 h 779"/>
              <a:gd name="T68" fmla="*/ 751 w 784"/>
              <a:gd name="T69" fmla="*/ 86 h 779"/>
              <a:gd name="T70" fmla="*/ 773 w 784"/>
              <a:gd name="T71" fmla="*/ 119 h 779"/>
              <a:gd name="T72" fmla="*/ 762 w 784"/>
              <a:gd name="T73" fmla="*/ 151 h 779"/>
              <a:gd name="T74" fmla="*/ 740 w 784"/>
              <a:gd name="T75" fmla="*/ 173 h 779"/>
              <a:gd name="T76" fmla="*/ 719 w 784"/>
              <a:gd name="T77" fmla="*/ 184 h 779"/>
              <a:gd name="T78" fmla="*/ 686 w 784"/>
              <a:gd name="T79" fmla="*/ 205 h 779"/>
              <a:gd name="T80" fmla="*/ 664 w 784"/>
              <a:gd name="T81" fmla="*/ 238 h 779"/>
              <a:gd name="T82" fmla="*/ 642 w 784"/>
              <a:gd name="T83" fmla="*/ 281 h 779"/>
              <a:gd name="T84" fmla="*/ 555 w 784"/>
              <a:gd name="T85" fmla="*/ 400 h 779"/>
              <a:gd name="T86" fmla="*/ 457 w 784"/>
              <a:gd name="T87" fmla="*/ 508 h 779"/>
              <a:gd name="T88" fmla="*/ 392 w 784"/>
              <a:gd name="T89" fmla="*/ 562 h 779"/>
              <a:gd name="T90" fmla="*/ 251 w 784"/>
              <a:gd name="T91" fmla="*/ 660 h 779"/>
              <a:gd name="T92" fmla="*/ 142 w 784"/>
              <a:gd name="T93" fmla="*/ 724 h 779"/>
              <a:gd name="T94" fmla="*/ 87 w 784"/>
              <a:gd name="T95" fmla="*/ 757 h 779"/>
              <a:gd name="T96" fmla="*/ 44 w 784"/>
              <a:gd name="T97" fmla="*/ 768 h 779"/>
              <a:gd name="T98" fmla="*/ 11 w 784"/>
              <a:gd name="T99" fmla="*/ 779 h 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84" h="779">
                <a:moveTo>
                  <a:pt x="0" y="768"/>
                </a:moveTo>
                <a:lnTo>
                  <a:pt x="0" y="768"/>
                </a:lnTo>
                <a:lnTo>
                  <a:pt x="11" y="757"/>
                </a:lnTo>
                <a:lnTo>
                  <a:pt x="11" y="746"/>
                </a:lnTo>
                <a:lnTo>
                  <a:pt x="33" y="735"/>
                </a:lnTo>
                <a:lnTo>
                  <a:pt x="44" y="714"/>
                </a:lnTo>
                <a:lnTo>
                  <a:pt x="76" y="692"/>
                </a:lnTo>
                <a:lnTo>
                  <a:pt x="98" y="670"/>
                </a:lnTo>
                <a:lnTo>
                  <a:pt x="131" y="649"/>
                </a:lnTo>
                <a:lnTo>
                  <a:pt x="207" y="595"/>
                </a:lnTo>
                <a:lnTo>
                  <a:pt x="272" y="541"/>
                </a:lnTo>
                <a:lnTo>
                  <a:pt x="316" y="497"/>
                </a:lnTo>
                <a:lnTo>
                  <a:pt x="370" y="443"/>
                </a:lnTo>
                <a:lnTo>
                  <a:pt x="403" y="389"/>
                </a:lnTo>
                <a:lnTo>
                  <a:pt x="446" y="335"/>
                </a:lnTo>
                <a:lnTo>
                  <a:pt x="479" y="292"/>
                </a:lnTo>
                <a:lnTo>
                  <a:pt x="512" y="238"/>
                </a:lnTo>
                <a:lnTo>
                  <a:pt x="534" y="194"/>
                </a:lnTo>
                <a:lnTo>
                  <a:pt x="544" y="162"/>
                </a:lnTo>
                <a:lnTo>
                  <a:pt x="555" y="151"/>
                </a:lnTo>
                <a:lnTo>
                  <a:pt x="555" y="140"/>
                </a:lnTo>
                <a:lnTo>
                  <a:pt x="555" y="130"/>
                </a:lnTo>
                <a:lnTo>
                  <a:pt x="544" y="119"/>
                </a:lnTo>
                <a:lnTo>
                  <a:pt x="534" y="119"/>
                </a:lnTo>
                <a:lnTo>
                  <a:pt x="523" y="119"/>
                </a:lnTo>
                <a:lnTo>
                  <a:pt x="501" y="119"/>
                </a:lnTo>
                <a:lnTo>
                  <a:pt x="479" y="130"/>
                </a:lnTo>
                <a:lnTo>
                  <a:pt x="446" y="130"/>
                </a:lnTo>
                <a:lnTo>
                  <a:pt x="414" y="140"/>
                </a:lnTo>
                <a:lnTo>
                  <a:pt x="381" y="151"/>
                </a:lnTo>
                <a:lnTo>
                  <a:pt x="338" y="151"/>
                </a:lnTo>
                <a:lnTo>
                  <a:pt x="294" y="162"/>
                </a:lnTo>
                <a:lnTo>
                  <a:pt x="261" y="173"/>
                </a:lnTo>
                <a:lnTo>
                  <a:pt x="240" y="173"/>
                </a:lnTo>
                <a:lnTo>
                  <a:pt x="218" y="173"/>
                </a:lnTo>
                <a:lnTo>
                  <a:pt x="196" y="184"/>
                </a:lnTo>
                <a:lnTo>
                  <a:pt x="174" y="184"/>
                </a:lnTo>
                <a:lnTo>
                  <a:pt x="163" y="184"/>
                </a:lnTo>
                <a:lnTo>
                  <a:pt x="153" y="184"/>
                </a:lnTo>
                <a:lnTo>
                  <a:pt x="131" y="173"/>
                </a:lnTo>
                <a:lnTo>
                  <a:pt x="120" y="162"/>
                </a:lnTo>
                <a:lnTo>
                  <a:pt x="87" y="162"/>
                </a:lnTo>
                <a:lnTo>
                  <a:pt x="76" y="151"/>
                </a:lnTo>
                <a:lnTo>
                  <a:pt x="55" y="140"/>
                </a:lnTo>
                <a:lnTo>
                  <a:pt x="55" y="130"/>
                </a:lnTo>
                <a:lnTo>
                  <a:pt x="44" y="108"/>
                </a:lnTo>
                <a:lnTo>
                  <a:pt x="109" y="108"/>
                </a:lnTo>
                <a:lnTo>
                  <a:pt x="174" y="97"/>
                </a:lnTo>
                <a:lnTo>
                  <a:pt x="229" y="86"/>
                </a:lnTo>
                <a:lnTo>
                  <a:pt x="272" y="75"/>
                </a:lnTo>
                <a:lnTo>
                  <a:pt x="327" y="75"/>
                </a:lnTo>
                <a:lnTo>
                  <a:pt x="359" y="65"/>
                </a:lnTo>
                <a:lnTo>
                  <a:pt x="403" y="65"/>
                </a:lnTo>
                <a:lnTo>
                  <a:pt x="436" y="54"/>
                </a:lnTo>
                <a:lnTo>
                  <a:pt x="457" y="54"/>
                </a:lnTo>
                <a:lnTo>
                  <a:pt x="479" y="43"/>
                </a:lnTo>
                <a:lnTo>
                  <a:pt x="501" y="43"/>
                </a:lnTo>
                <a:lnTo>
                  <a:pt x="523" y="32"/>
                </a:lnTo>
                <a:lnTo>
                  <a:pt x="544" y="32"/>
                </a:lnTo>
                <a:lnTo>
                  <a:pt x="555" y="21"/>
                </a:lnTo>
                <a:lnTo>
                  <a:pt x="566" y="21"/>
                </a:lnTo>
                <a:lnTo>
                  <a:pt x="577" y="11"/>
                </a:lnTo>
                <a:lnTo>
                  <a:pt x="588" y="0"/>
                </a:lnTo>
                <a:lnTo>
                  <a:pt x="610" y="0"/>
                </a:lnTo>
                <a:lnTo>
                  <a:pt x="642" y="0"/>
                </a:lnTo>
                <a:lnTo>
                  <a:pt x="653" y="11"/>
                </a:lnTo>
                <a:lnTo>
                  <a:pt x="675" y="21"/>
                </a:lnTo>
                <a:lnTo>
                  <a:pt x="697" y="32"/>
                </a:lnTo>
                <a:lnTo>
                  <a:pt x="729" y="54"/>
                </a:lnTo>
                <a:lnTo>
                  <a:pt x="751" y="86"/>
                </a:lnTo>
                <a:lnTo>
                  <a:pt x="762" y="108"/>
                </a:lnTo>
                <a:lnTo>
                  <a:pt x="773" y="119"/>
                </a:lnTo>
                <a:lnTo>
                  <a:pt x="784" y="140"/>
                </a:lnTo>
                <a:lnTo>
                  <a:pt x="762" y="151"/>
                </a:lnTo>
                <a:lnTo>
                  <a:pt x="751" y="162"/>
                </a:lnTo>
                <a:lnTo>
                  <a:pt x="740" y="173"/>
                </a:lnTo>
                <a:lnTo>
                  <a:pt x="729" y="173"/>
                </a:lnTo>
                <a:lnTo>
                  <a:pt x="719" y="184"/>
                </a:lnTo>
                <a:lnTo>
                  <a:pt x="697" y="194"/>
                </a:lnTo>
                <a:lnTo>
                  <a:pt x="686" y="205"/>
                </a:lnTo>
                <a:lnTo>
                  <a:pt x="675" y="216"/>
                </a:lnTo>
                <a:lnTo>
                  <a:pt x="664" y="238"/>
                </a:lnTo>
                <a:lnTo>
                  <a:pt x="653" y="259"/>
                </a:lnTo>
                <a:lnTo>
                  <a:pt x="642" y="281"/>
                </a:lnTo>
                <a:lnTo>
                  <a:pt x="599" y="346"/>
                </a:lnTo>
                <a:lnTo>
                  <a:pt x="555" y="400"/>
                </a:lnTo>
                <a:lnTo>
                  <a:pt x="512" y="454"/>
                </a:lnTo>
                <a:lnTo>
                  <a:pt x="457" y="508"/>
                </a:lnTo>
                <a:lnTo>
                  <a:pt x="425" y="541"/>
                </a:lnTo>
                <a:lnTo>
                  <a:pt x="392" y="562"/>
                </a:lnTo>
                <a:lnTo>
                  <a:pt x="327" y="616"/>
                </a:lnTo>
                <a:lnTo>
                  <a:pt x="251" y="660"/>
                </a:lnTo>
                <a:lnTo>
                  <a:pt x="174" y="703"/>
                </a:lnTo>
                <a:lnTo>
                  <a:pt x="142" y="724"/>
                </a:lnTo>
                <a:lnTo>
                  <a:pt x="109" y="735"/>
                </a:lnTo>
                <a:lnTo>
                  <a:pt x="87" y="757"/>
                </a:lnTo>
                <a:lnTo>
                  <a:pt x="55" y="768"/>
                </a:lnTo>
                <a:lnTo>
                  <a:pt x="44" y="768"/>
                </a:lnTo>
                <a:lnTo>
                  <a:pt x="22" y="768"/>
                </a:lnTo>
                <a:lnTo>
                  <a:pt x="11" y="779"/>
                </a:lnTo>
                <a:lnTo>
                  <a:pt x="0" y="76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88" name="Freeform 88"/>
          <p:cNvSpPr>
            <a:spLocks noChangeArrowheads="1"/>
          </p:cNvSpPr>
          <p:nvPr/>
        </p:nvSpPr>
        <p:spPr bwMode="auto">
          <a:xfrm>
            <a:off x="6294438" y="2324100"/>
            <a:ext cx="317500" cy="274638"/>
          </a:xfrm>
          <a:custGeom>
            <a:avLst/>
            <a:gdLst>
              <a:gd name="T0" fmla="*/ 403 w 501"/>
              <a:gd name="T1" fmla="*/ 217 h 433"/>
              <a:gd name="T2" fmla="*/ 425 w 501"/>
              <a:gd name="T3" fmla="*/ 238 h 433"/>
              <a:gd name="T4" fmla="*/ 446 w 501"/>
              <a:gd name="T5" fmla="*/ 260 h 433"/>
              <a:gd name="T6" fmla="*/ 457 w 501"/>
              <a:gd name="T7" fmla="*/ 282 h 433"/>
              <a:gd name="T8" fmla="*/ 468 w 501"/>
              <a:gd name="T9" fmla="*/ 303 h 433"/>
              <a:gd name="T10" fmla="*/ 479 w 501"/>
              <a:gd name="T11" fmla="*/ 314 h 433"/>
              <a:gd name="T12" fmla="*/ 490 w 501"/>
              <a:gd name="T13" fmla="*/ 336 h 433"/>
              <a:gd name="T14" fmla="*/ 501 w 501"/>
              <a:gd name="T15" fmla="*/ 346 h 433"/>
              <a:gd name="T16" fmla="*/ 501 w 501"/>
              <a:gd name="T17" fmla="*/ 368 h 433"/>
              <a:gd name="T18" fmla="*/ 501 w 501"/>
              <a:gd name="T19" fmla="*/ 390 h 433"/>
              <a:gd name="T20" fmla="*/ 501 w 501"/>
              <a:gd name="T21" fmla="*/ 411 h 433"/>
              <a:gd name="T22" fmla="*/ 490 w 501"/>
              <a:gd name="T23" fmla="*/ 422 h 433"/>
              <a:gd name="T24" fmla="*/ 490 w 501"/>
              <a:gd name="T25" fmla="*/ 433 h 433"/>
              <a:gd name="T26" fmla="*/ 479 w 501"/>
              <a:gd name="T27" fmla="*/ 433 h 433"/>
              <a:gd name="T28" fmla="*/ 468 w 501"/>
              <a:gd name="T29" fmla="*/ 433 h 433"/>
              <a:gd name="T30" fmla="*/ 446 w 501"/>
              <a:gd name="T31" fmla="*/ 411 h 433"/>
              <a:gd name="T32" fmla="*/ 425 w 501"/>
              <a:gd name="T33" fmla="*/ 401 h 433"/>
              <a:gd name="T34" fmla="*/ 381 w 501"/>
              <a:gd name="T35" fmla="*/ 368 h 433"/>
              <a:gd name="T36" fmla="*/ 348 w 501"/>
              <a:gd name="T37" fmla="*/ 336 h 433"/>
              <a:gd name="T38" fmla="*/ 305 w 501"/>
              <a:gd name="T39" fmla="*/ 303 h 433"/>
              <a:gd name="T40" fmla="*/ 250 w 501"/>
              <a:gd name="T41" fmla="*/ 249 h 433"/>
              <a:gd name="T42" fmla="*/ 185 w 501"/>
              <a:gd name="T43" fmla="*/ 206 h 433"/>
              <a:gd name="T44" fmla="*/ 142 w 501"/>
              <a:gd name="T45" fmla="*/ 163 h 433"/>
              <a:gd name="T46" fmla="*/ 98 w 501"/>
              <a:gd name="T47" fmla="*/ 130 h 433"/>
              <a:gd name="T48" fmla="*/ 65 w 501"/>
              <a:gd name="T49" fmla="*/ 87 h 433"/>
              <a:gd name="T50" fmla="*/ 44 w 501"/>
              <a:gd name="T51" fmla="*/ 65 h 433"/>
              <a:gd name="T52" fmla="*/ 22 w 501"/>
              <a:gd name="T53" fmla="*/ 33 h 433"/>
              <a:gd name="T54" fmla="*/ 11 w 501"/>
              <a:gd name="T55" fmla="*/ 22 h 433"/>
              <a:gd name="T56" fmla="*/ 0 w 501"/>
              <a:gd name="T57" fmla="*/ 0 h 433"/>
              <a:gd name="T58" fmla="*/ 76 w 501"/>
              <a:gd name="T59" fmla="*/ 33 h 433"/>
              <a:gd name="T60" fmla="*/ 142 w 501"/>
              <a:gd name="T61" fmla="*/ 54 h 433"/>
              <a:gd name="T62" fmla="*/ 207 w 501"/>
              <a:gd name="T63" fmla="*/ 87 h 433"/>
              <a:gd name="T64" fmla="*/ 261 w 501"/>
              <a:gd name="T65" fmla="*/ 109 h 433"/>
              <a:gd name="T66" fmla="*/ 305 w 501"/>
              <a:gd name="T67" fmla="*/ 141 h 433"/>
              <a:gd name="T68" fmla="*/ 348 w 501"/>
              <a:gd name="T69" fmla="*/ 163 h 433"/>
              <a:gd name="T70" fmla="*/ 370 w 501"/>
              <a:gd name="T71" fmla="*/ 195 h 433"/>
              <a:gd name="T72" fmla="*/ 403 w 501"/>
              <a:gd name="T73" fmla="*/ 217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01" h="433">
                <a:moveTo>
                  <a:pt x="403" y="217"/>
                </a:moveTo>
                <a:lnTo>
                  <a:pt x="425" y="238"/>
                </a:lnTo>
                <a:lnTo>
                  <a:pt x="446" y="260"/>
                </a:lnTo>
                <a:lnTo>
                  <a:pt x="457" y="282"/>
                </a:lnTo>
                <a:lnTo>
                  <a:pt x="468" y="303"/>
                </a:lnTo>
                <a:lnTo>
                  <a:pt x="479" y="314"/>
                </a:lnTo>
                <a:lnTo>
                  <a:pt x="490" y="336"/>
                </a:lnTo>
                <a:lnTo>
                  <a:pt x="501" y="346"/>
                </a:lnTo>
                <a:lnTo>
                  <a:pt x="501" y="368"/>
                </a:lnTo>
                <a:lnTo>
                  <a:pt x="501" y="390"/>
                </a:lnTo>
                <a:lnTo>
                  <a:pt x="501" y="411"/>
                </a:lnTo>
                <a:lnTo>
                  <a:pt x="490" y="422"/>
                </a:lnTo>
                <a:lnTo>
                  <a:pt x="490" y="433"/>
                </a:lnTo>
                <a:lnTo>
                  <a:pt x="479" y="433"/>
                </a:lnTo>
                <a:lnTo>
                  <a:pt x="468" y="433"/>
                </a:lnTo>
                <a:lnTo>
                  <a:pt x="446" y="411"/>
                </a:lnTo>
                <a:lnTo>
                  <a:pt x="425" y="401"/>
                </a:lnTo>
                <a:lnTo>
                  <a:pt x="381" y="368"/>
                </a:lnTo>
                <a:lnTo>
                  <a:pt x="348" y="336"/>
                </a:lnTo>
                <a:lnTo>
                  <a:pt x="305" y="303"/>
                </a:lnTo>
                <a:lnTo>
                  <a:pt x="250" y="249"/>
                </a:lnTo>
                <a:lnTo>
                  <a:pt x="185" y="206"/>
                </a:lnTo>
                <a:lnTo>
                  <a:pt x="142" y="163"/>
                </a:lnTo>
                <a:lnTo>
                  <a:pt x="98" y="130"/>
                </a:lnTo>
                <a:lnTo>
                  <a:pt x="65" y="87"/>
                </a:lnTo>
                <a:lnTo>
                  <a:pt x="44" y="65"/>
                </a:lnTo>
                <a:lnTo>
                  <a:pt x="22" y="33"/>
                </a:lnTo>
                <a:lnTo>
                  <a:pt x="11" y="22"/>
                </a:lnTo>
                <a:lnTo>
                  <a:pt x="0" y="0"/>
                </a:lnTo>
                <a:lnTo>
                  <a:pt x="76" y="33"/>
                </a:lnTo>
                <a:lnTo>
                  <a:pt x="142" y="54"/>
                </a:lnTo>
                <a:lnTo>
                  <a:pt x="207" y="87"/>
                </a:lnTo>
                <a:lnTo>
                  <a:pt x="261" y="109"/>
                </a:lnTo>
                <a:lnTo>
                  <a:pt x="305" y="141"/>
                </a:lnTo>
                <a:lnTo>
                  <a:pt x="348" y="163"/>
                </a:lnTo>
                <a:lnTo>
                  <a:pt x="370" y="195"/>
                </a:lnTo>
                <a:lnTo>
                  <a:pt x="403" y="21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91" name="Freeform 91"/>
          <p:cNvSpPr>
            <a:spLocks noChangeArrowheads="1"/>
          </p:cNvSpPr>
          <p:nvPr/>
        </p:nvSpPr>
        <p:spPr bwMode="auto">
          <a:xfrm>
            <a:off x="6680200" y="2538413"/>
            <a:ext cx="158750" cy="836612"/>
          </a:xfrm>
          <a:custGeom>
            <a:avLst/>
            <a:gdLst>
              <a:gd name="T0" fmla="*/ 206 w 250"/>
              <a:gd name="T1" fmla="*/ 746 h 1319"/>
              <a:gd name="T2" fmla="*/ 206 w 250"/>
              <a:gd name="T3" fmla="*/ 865 h 1319"/>
              <a:gd name="T4" fmla="*/ 206 w 250"/>
              <a:gd name="T5" fmla="*/ 973 h 1319"/>
              <a:gd name="T6" fmla="*/ 195 w 250"/>
              <a:gd name="T7" fmla="*/ 1060 h 1319"/>
              <a:gd name="T8" fmla="*/ 195 w 250"/>
              <a:gd name="T9" fmla="*/ 1125 h 1319"/>
              <a:gd name="T10" fmla="*/ 195 w 250"/>
              <a:gd name="T11" fmla="*/ 1190 h 1319"/>
              <a:gd name="T12" fmla="*/ 185 w 250"/>
              <a:gd name="T13" fmla="*/ 1233 h 1319"/>
              <a:gd name="T14" fmla="*/ 185 w 250"/>
              <a:gd name="T15" fmla="*/ 1254 h 1319"/>
              <a:gd name="T16" fmla="*/ 174 w 250"/>
              <a:gd name="T17" fmla="*/ 1287 h 1319"/>
              <a:gd name="T18" fmla="*/ 152 w 250"/>
              <a:gd name="T19" fmla="*/ 1319 h 1319"/>
              <a:gd name="T20" fmla="*/ 130 w 250"/>
              <a:gd name="T21" fmla="*/ 1319 h 1319"/>
              <a:gd name="T22" fmla="*/ 119 w 250"/>
              <a:gd name="T23" fmla="*/ 1309 h 1319"/>
              <a:gd name="T24" fmla="*/ 108 w 250"/>
              <a:gd name="T25" fmla="*/ 1276 h 1319"/>
              <a:gd name="T26" fmla="*/ 87 w 250"/>
              <a:gd name="T27" fmla="*/ 1233 h 1319"/>
              <a:gd name="T28" fmla="*/ 54 w 250"/>
              <a:gd name="T29" fmla="*/ 1146 h 1319"/>
              <a:gd name="T30" fmla="*/ 32 w 250"/>
              <a:gd name="T31" fmla="*/ 1049 h 1319"/>
              <a:gd name="T32" fmla="*/ 54 w 250"/>
              <a:gd name="T33" fmla="*/ 952 h 1319"/>
              <a:gd name="T34" fmla="*/ 76 w 250"/>
              <a:gd name="T35" fmla="*/ 822 h 1319"/>
              <a:gd name="T36" fmla="*/ 87 w 250"/>
              <a:gd name="T37" fmla="*/ 714 h 1319"/>
              <a:gd name="T38" fmla="*/ 98 w 250"/>
              <a:gd name="T39" fmla="*/ 616 h 1319"/>
              <a:gd name="T40" fmla="*/ 98 w 250"/>
              <a:gd name="T41" fmla="*/ 486 h 1319"/>
              <a:gd name="T42" fmla="*/ 87 w 250"/>
              <a:gd name="T43" fmla="*/ 346 h 1319"/>
              <a:gd name="T44" fmla="*/ 76 w 250"/>
              <a:gd name="T45" fmla="*/ 227 h 1319"/>
              <a:gd name="T46" fmla="*/ 65 w 250"/>
              <a:gd name="T47" fmla="*/ 151 h 1319"/>
              <a:gd name="T48" fmla="*/ 54 w 250"/>
              <a:gd name="T49" fmla="*/ 97 h 1319"/>
              <a:gd name="T50" fmla="*/ 43 w 250"/>
              <a:gd name="T51" fmla="*/ 65 h 1319"/>
              <a:gd name="T52" fmla="*/ 21 w 250"/>
              <a:gd name="T53" fmla="*/ 54 h 1319"/>
              <a:gd name="T54" fmla="*/ 0 w 250"/>
              <a:gd name="T55" fmla="*/ 43 h 1319"/>
              <a:gd name="T56" fmla="*/ 10 w 250"/>
              <a:gd name="T57" fmla="*/ 21 h 1319"/>
              <a:gd name="T58" fmla="*/ 21 w 250"/>
              <a:gd name="T59" fmla="*/ 10 h 1319"/>
              <a:gd name="T60" fmla="*/ 43 w 250"/>
              <a:gd name="T61" fmla="*/ 0 h 1319"/>
              <a:gd name="T62" fmla="*/ 87 w 250"/>
              <a:gd name="T63" fmla="*/ 0 h 1319"/>
              <a:gd name="T64" fmla="*/ 130 w 250"/>
              <a:gd name="T65" fmla="*/ 10 h 1319"/>
              <a:gd name="T66" fmla="*/ 174 w 250"/>
              <a:gd name="T67" fmla="*/ 21 h 1319"/>
              <a:gd name="T68" fmla="*/ 206 w 250"/>
              <a:gd name="T69" fmla="*/ 32 h 1319"/>
              <a:gd name="T70" fmla="*/ 228 w 250"/>
              <a:gd name="T71" fmla="*/ 43 h 1319"/>
              <a:gd name="T72" fmla="*/ 250 w 250"/>
              <a:gd name="T73" fmla="*/ 65 h 1319"/>
              <a:gd name="T74" fmla="*/ 250 w 250"/>
              <a:gd name="T75" fmla="*/ 97 h 1319"/>
              <a:gd name="T76" fmla="*/ 239 w 250"/>
              <a:gd name="T77" fmla="*/ 129 h 1319"/>
              <a:gd name="T78" fmla="*/ 228 w 250"/>
              <a:gd name="T79" fmla="*/ 151 h 1319"/>
              <a:gd name="T80" fmla="*/ 228 w 250"/>
              <a:gd name="T81" fmla="*/ 194 h 1319"/>
              <a:gd name="T82" fmla="*/ 228 w 250"/>
              <a:gd name="T83" fmla="*/ 248 h 1319"/>
              <a:gd name="T84" fmla="*/ 217 w 250"/>
              <a:gd name="T85" fmla="*/ 324 h 1319"/>
              <a:gd name="T86" fmla="*/ 217 w 250"/>
              <a:gd name="T87" fmla="*/ 411 h 1319"/>
              <a:gd name="T88" fmla="*/ 217 w 250"/>
              <a:gd name="T89" fmla="*/ 508 h 1319"/>
              <a:gd name="T90" fmla="*/ 206 w 250"/>
              <a:gd name="T91" fmla="*/ 616 h 1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50" h="1319">
                <a:moveTo>
                  <a:pt x="206" y="681"/>
                </a:moveTo>
                <a:lnTo>
                  <a:pt x="206" y="746"/>
                </a:lnTo>
                <a:lnTo>
                  <a:pt x="206" y="811"/>
                </a:lnTo>
                <a:lnTo>
                  <a:pt x="206" y="865"/>
                </a:lnTo>
                <a:lnTo>
                  <a:pt x="206" y="919"/>
                </a:lnTo>
                <a:lnTo>
                  <a:pt x="206" y="973"/>
                </a:lnTo>
                <a:lnTo>
                  <a:pt x="206" y="1016"/>
                </a:lnTo>
                <a:lnTo>
                  <a:pt x="195" y="1060"/>
                </a:lnTo>
                <a:lnTo>
                  <a:pt x="195" y="1092"/>
                </a:lnTo>
                <a:lnTo>
                  <a:pt x="195" y="1125"/>
                </a:lnTo>
                <a:lnTo>
                  <a:pt x="195" y="1157"/>
                </a:lnTo>
                <a:lnTo>
                  <a:pt x="195" y="1190"/>
                </a:lnTo>
                <a:lnTo>
                  <a:pt x="195" y="1211"/>
                </a:lnTo>
                <a:lnTo>
                  <a:pt x="185" y="1233"/>
                </a:lnTo>
                <a:lnTo>
                  <a:pt x="185" y="1244"/>
                </a:lnTo>
                <a:lnTo>
                  <a:pt x="185" y="1254"/>
                </a:lnTo>
                <a:lnTo>
                  <a:pt x="185" y="1265"/>
                </a:lnTo>
                <a:lnTo>
                  <a:pt x="174" y="1287"/>
                </a:lnTo>
                <a:lnTo>
                  <a:pt x="163" y="1309"/>
                </a:lnTo>
                <a:lnTo>
                  <a:pt x="152" y="1319"/>
                </a:lnTo>
                <a:lnTo>
                  <a:pt x="141" y="1319"/>
                </a:lnTo>
                <a:lnTo>
                  <a:pt x="130" y="1319"/>
                </a:lnTo>
                <a:lnTo>
                  <a:pt x="130" y="1309"/>
                </a:lnTo>
                <a:lnTo>
                  <a:pt x="119" y="1309"/>
                </a:lnTo>
                <a:lnTo>
                  <a:pt x="119" y="1298"/>
                </a:lnTo>
                <a:lnTo>
                  <a:pt x="108" y="1276"/>
                </a:lnTo>
                <a:lnTo>
                  <a:pt x="98" y="1254"/>
                </a:lnTo>
                <a:lnTo>
                  <a:pt x="87" y="1233"/>
                </a:lnTo>
                <a:lnTo>
                  <a:pt x="76" y="1211"/>
                </a:lnTo>
                <a:lnTo>
                  <a:pt x="54" y="1146"/>
                </a:lnTo>
                <a:lnTo>
                  <a:pt x="43" y="1092"/>
                </a:lnTo>
                <a:lnTo>
                  <a:pt x="32" y="1049"/>
                </a:lnTo>
                <a:lnTo>
                  <a:pt x="43" y="1006"/>
                </a:lnTo>
                <a:lnTo>
                  <a:pt x="54" y="952"/>
                </a:lnTo>
                <a:lnTo>
                  <a:pt x="65" y="887"/>
                </a:lnTo>
                <a:lnTo>
                  <a:pt x="76" y="822"/>
                </a:lnTo>
                <a:lnTo>
                  <a:pt x="87" y="757"/>
                </a:lnTo>
                <a:lnTo>
                  <a:pt x="87" y="714"/>
                </a:lnTo>
                <a:lnTo>
                  <a:pt x="87" y="660"/>
                </a:lnTo>
                <a:lnTo>
                  <a:pt x="98" y="616"/>
                </a:lnTo>
                <a:lnTo>
                  <a:pt x="98" y="551"/>
                </a:lnTo>
                <a:lnTo>
                  <a:pt x="98" y="486"/>
                </a:lnTo>
                <a:lnTo>
                  <a:pt x="87" y="422"/>
                </a:lnTo>
                <a:lnTo>
                  <a:pt x="87" y="346"/>
                </a:lnTo>
                <a:lnTo>
                  <a:pt x="87" y="270"/>
                </a:lnTo>
                <a:lnTo>
                  <a:pt x="76" y="227"/>
                </a:lnTo>
                <a:lnTo>
                  <a:pt x="76" y="184"/>
                </a:lnTo>
                <a:lnTo>
                  <a:pt x="65" y="151"/>
                </a:lnTo>
                <a:lnTo>
                  <a:pt x="65" y="119"/>
                </a:lnTo>
                <a:lnTo>
                  <a:pt x="54" y="97"/>
                </a:lnTo>
                <a:lnTo>
                  <a:pt x="43" y="86"/>
                </a:lnTo>
                <a:lnTo>
                  <a:pt x="43" y="65"/>
                </a:lnTo>
                <a:lnTo>
                  <a:pt x="32" y="65"/>
                </a:lnTo>
                <a:lnTo>
                  <a:pt x="21" y="54"/>
                </a:lnTo>
                <a:lnTo>
                  <a:pt x="10" y="54"/>
                </a:lnTo>
                <a:lnTo>
                  <a:pt x="0" y="43"/>
                </a:lnTo>
                <a:lnTo>
                  <a:pt x="0" y="32"/>
                </a:lnTo>
                <a:lnTo>
                  <a:pt x="10" y="21"/>
                </a:lnTo>
                <a:lnTo>
                  <a:pt x="10" y="10"/>
                </a:lnTo>
                <a:lnTo>
                  <a:pt x="21" y="10"/>
                </a:lnTo>
                <a:lnTo>
                  <a:pt x="32" y="10"/>
                </a:lnTo>
                <a:lnTo>
                  <a:pt x="43" y="0"/>
                </a:lnTo>
                <a:lnTo>
                  <a:pt x="65" y="0"/>
                </a:lnTo>
                <a:lnTo>
                  <a:pt x="87" y="0"/>
                </a:lnTo>
                <a:lnTo>
                  <a:pt x="108" y="0"/>
                </a:lnTo>
                <a:lnTo>
                  <a:pt x="130" y="10"/>
                </a:lnTo>
                <a:lnTo>
                  <a:pt x="152" y="10"/>
                </a:lnTo>
                <a:lnTo>
                  <a:pt x="174" y="21"/>
                </a:lnTo>
                <a:lnTo>
                  <a:pt x="185" y="21"/>
                </a:lnTo>
                <a:lnTo>
                  <a:pt x="206" y="32"/>
                </a:lnTo>
                <a:lnTo>
                  <a:pt x="217" y="32"/>
                </a:lnTo>
                <a:lnTo>
                  <a:pt x="228" y="43"/>
                </a:lnTo>
                <a:lnTo>
                  <a:pt x="239" y="54"/>
                </a:lnTo>
                <a:lnTo>
                  <a:pt x="250" y="65"/>
                </a:lnTo>
                <a:lnTo>
                  <a:pt x="250" y="86"/>
                </a:lnTo>
                <a:lnTo>
                  <a:pt x="250" y="97"/>
                </a:lnTo>
                <a:lnTo>
                  <a:pt x="239" y="119"/>
                </a:lnTo>
                <a:lnTo>
                  <a:pt x="239" y="129"/>
                </a:lnTo>
                <a:lnTo>
                  <a:pt x="239" y="140"/>
                </a:lnTo>
                <a:lnTo>
                  <a:pt x="228" y="151"/>
                </a:lnTo>
                <a:lnTo>
                  <a:pt x="228" y="173"/>
                </a:lnTo>
                <a:lnTo>
                  <a:pt x="228" y="194"/>
                </a:lnTo>
                <a:lnTo>
                  <a:pt x="228" y="216"/>
                </a:lnTo>
                <a:lnTo>
                  <a:pt x="228" y="248"/>
                </a:lnTo>
                <a:lnTo>
                  <a:pt x="217" y="281"/>
                </a:lnTo>
                <a:lnTo>
                  <a:pt x="217" y="324"/>
                </a:lnTo>
                <a:lnTo>
                  <a:pt x="217" y="357"/>
                </a:lnTo>
                <a:lnTo>
                  <a:pt x="217" y="411"/>
                </a:lnTo>
                <a:lnTo>
                  <a:pt x="217" y="454"/>
                </a:lnTo>
                <a:lnTo>
                  <a:pt x="217" y="508"/>
                </a:lnTo>
                <a:lnTo>
                  <a:pt x="206" y="562"/>
                </a:lnTo>
                <a:lnTo>
                  <a:pt x="206" y="616"/>
                </a:lnTo>
                <a:lnTo>
                  <a:pt x="206" y="68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93" name="Freeform 93"/>
          <p:cNvSpPr>
            <a:spLocks noChangeArrowheads="1"/>
          </p:cNvSpPr>
          <p:nvPr/>
        </p:nvSpPr>
        <p:spPr bwMode="auto">
          <a:xfrm>
            <a:off x="6065838" y="2701925"/>
            <a:ext cx="719137" cy="528638"/>
          </a:xfrm>
          <a:custGeom>
            <a:avLst/>
            <a:gdLst>
              <a:gd name="T0" fmla="*/ 185 w 1132"/>
              <a:gd name="T1" fmla="*/ 703 h 833"/>
              <a:gd name="T2" fmla="*/ 294 w 1132"/>
              <a:gd name="T3" fmla="*/ 638 h 833"/>
              <a:gd name="T4" fmla="*/ 392 w 1132"/>
              <a:gd name="T5" fmla="*/ 574 h 833"/>
              <a:gd name="T6" fmla="*/ 490 w 1132"/>
              <a:gd name="T7" fmla="*/ 509 h 833"/>
              <a:gd name="T8" fmla="*/ 533 w 1132"/>
              <a:gd name="T9" fmla="*/ 476 h 833"/>
              <a:gd name="T10" fmla="*/ 588 w 1132"/>
              <a:gd name="T11" fmla="*/ 433 h 833"/>
              <a:gd name="T12" fmla="*/ 620 w 1132"/>
              <a:gd name="T13" fmla="*/ 401 h 833"/>
              <a:gd name="T14" fmla="*/ 675 w 1132"/>
              <a:gd name="T15" fmla="*/ 357 h 833"/>
              <a:gd name="T16" fmla="*/ 718 w 1132"/>
              <a:gd name="T17" fmla="*/ 314 h 833"/>
              <a:gd name="T18" fmla="*/ 762 w 1132"/>
              <a:gd name="T19" fmla="*/ 260 h 833"/>
              <a:gd name="T20" fmla="*/ 816 w 1132"/>
              <a:gd name="T21" fmla="*/ 206 h 833"/>
              <a:gd name="T22" fmla="*/ 860 w 1132"/>
              <a:gd name="T23" fmla="*/ 141 h 833"/>
              <a:gd name="T24" fmla="*/ 914 w 1132"/>
              <a:gd name="T25" fmla="*/ 65 h 833"/>
              <a:gd name="T26" fmla="*/ 969 w 1132"/>
              <a:gd name="T27" fmla="*/ 0 h 833"/>
              <a:gd name="T28" fmla="*/ 1132 w 1132"/>
              <a:gd name="T29" fmla="*/ 0 h 833"/>
              <a:gd name="T30" fmla="*/ 1077 w 1132"/>
              <a:gd name="T31" fmla="*/ 65 h 833"/>
              <a:gd name="T32" fmla="*/ 1034 w 1132"/>
              <a:gd name="T33" fmla="*/ 141 h 833"/>
              <a:gd name="T34" fmla="*/ 979 w 1132"/>
              <a:gd name="T35" fmla="*/ 206 h 833"/>
              <a:gd name="T36" fmla="*/ 936 w 1132"/>
              <a:gd name="T37" fmla="*/ 271 h 833"/>
              <a:gd name="T38" fmla="*/ 881 w 1132"/>
              <a:gd name="T39" fmla="*/ 325 h 833"/>
              <a:gd name="T40" fmla="*/ 827 w 1132"/>
              <a:gd name="T41" fmla="*/ 379 h 833"/>
              <a:gd name="T42" fmla="*/ 784 w 1132"/>
              <a:gd name="T43" fmla="*/ 422 h 833"/>
              <a:gd name="T44" fmla="*/ 729 w 1132"/>
              <a:gd name="T45" fmla="*/ 476 h 833"/>
              <a:gd name="T46" fmla="*/ 675 w 1132"/>
              <a:gd name="T47" fmla="*/ 520 h 833"/>
              <a:gd name="T48" fmla="*/ 620 w 1132"/>
              <a:gd name="T49" fmla="*/ 563 h 833"/>
              <a:gd name="T50" fmla="*/ 566 w 1132"/>
              <a:gd name="T51" fmla="*/ 595 h 833"/>
              <a:gd name="T52" fmla="*/ 501 w 1132"/>
              <a:gd name="T53" fmla="*/ 638 h 833"/>
              <a:gd name="T54" fmla="*/ 446 w 1132"/>
              <a:gd name="T55" fmla="*/ 671 h 833"/>
              <a:gd name="T56" fmla="*/ 392 w 1132"/>
              <a:gd name="T57" fmla="*/ 703 h 833"/>
              <a:gd name="T58" fmla="*/ 261 w 1132"/>
              <a:gd name="T59" fmla="*/ 757 h 833"/>
              <a:gd name="T60" fmla="*/ 207 w 1132"/>
              <a:gd name="T61" fmla="*/ 779 h 833"/>
              <a:gd name="T62" fmla="*/ 152 w 1132"/>
              <a:gd name="T63" fmla="*/ 801 h 833"/>
              <a:gd name="T64" fmla="*/ 109 w 1132"/>
              <a:gd name="T65" fmla="*/ 812 h 833"/>
              <a:gd name="T66" fmla="*/ 76 w 1132"/>
              <a:gd name="T67" fmla="*/ 822 h 833"/>
              <a:gd name="T68" fmla="*/ 43 w 1132"/>
              <a:gd name="T69" fmla="*/ 833 h 833"/>
              <a:gd name="T70" fmla="*/ 22 w 1132"/>
              <a:gd name="T71" fmla="*/ 833 h 833"/>
              <a:gd name="T72" fmla="*/ 11 w 1132"/>
              <a:gd name="T73" fmla="*/ 833 h 833"/>
              <a:gd name="T74" fmla="*/ 0 w 1132"/>
              <a:gd name="T75" fmla="*/ 833 h 833"/>
              <a:gd name="T76" fmla="*/ 11 w 1132"/>
              <a:gd name="T77" fmla="*/ 822 h 833"/>
              <a:gd name="T78" fmla="*/ 22 w 1132"/>
              <a:gd name="T79" fmla="*/ 812 h 833"/>
              <a:gd name="T80" fmla="*/ 43 w 1132"/>
              <a:gd name="T81" fmla="*/ 790 h 833"/>
              <a:gd name="T82" fmla="*/ 65 w 1132"/>
              <a:gd name="T83" fmla="*/ 779 h 833"/>
              <a:gd name="T84" fmla="*/ 98 w 1132"/>
              <a:gd name="T85" fmla="*/ 747 h 833"/>
              <a:gd name="T86" fmla="*/ 141 w 1132"/>
              <a:gd name="T87" fmla="*/ 725 h 833"/>
              <a:gd name="T88" fmla="*/ 185 w 1132"/>
              <a:gd name="T89" fmla="*/ 703 h 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32" h="833">
                <a:moveTo>
                  <a:pt x="185" y="703"/>
                </a:moveTo>
                <a:lnTo>
                  <a:pt x="294" y="638"/>
                </a:lnTo>
                <a:lnTo>
                  <a:pt x="392" y="574"/>
                </a:lnTo>
                <a:lnTo>
                  <a:pt x="490" y="509"/>
                </a:lnTo>
                <a:lnTo>
                  <a:pt x="533" y="476"/>
                </a:lnTo>
                <a:lnTo>
                  <a:pt x="588" y="433"/>
                </a:lnTo>
                <a:lnTo>
                  <a:pt x="620" y="401"/>
                </a:lnTo>
                <a:lnTo>
                  <a:pt x="675" y="357"/>
                </a:lnTo>
                <a:lnTo>
                  <a:pt x="718" y="314"/>
                </a:lnTo>
                <a:lnTo>
                  <a:pt x="762" y="260"/>
                </a:lnTo>
                <a:lnTo>
                  <a:pt x="816" y="206"/>
                </a:lnTo>
                <a:lnTo>
                  <a:pt x="860" y="141"/>
                </a:lnTo>
                <a:lnTo>
                  <a:pt x="914" y="65"/>
                </a:lnTo>
                <a:lnTo>
                  <a:pt x="969" y="0"/>
                </a:lnTo>
                <a:lnTo>
                  <a:pt x="1132" y="0"/>
                </a:lnTo>
                <a:lnTo>
                  <a:pt x="1077" y="65"/>
                </a:lnTo>
                <a:lnTo>
                  <a:pt x="1034" y="141"/>
                </a:lnTo>
                <a:lnTo>
                  <a:pt x="979" y="206"/>
                </a:lnTo>
                <a:lnTo>
                  <a:pt x="936" y="271"/>
                </a:lnTo>
                <a:lnTo>
                  <a:pt x="881" y="325"/>
                </a:lnTo>
                <a:lnTo>
                  <a:pt x="827" y="379"/>
                </a:lnTo>
                <a:lnTo>
                  <a:pt x="784" y="422"/>
                </a:lnTo>
                <a:lnTo>
                  <a:pt x="729" y="476"/>
                </a:lnTo>
                <a:lnTo>
                  <a:pt x="675" y="520"/>
                </a:lnTo>
                <a:lnTo>
                  <a:pt x="620" y="563"/>
                </a:lnTo>
                <a:lnTo>
                  <a:pt x="566" y="595"/>
                </a:lnTo>
                <a:lnTo>
                  <a:pt x="501" y="638"/>
                </a:lnTo>
                <a:lnTo>
                  <a:pt x="446" y="671"/>
                </a:lnTo>
                <a:lnTo>
                  <a:pt x="392" y="703"/>
                </a:lnTo>
                <a:lnTo>
                  <a:pt x="261" y="757"/>
                </a:lnTo>
                <a:lnTo>
                  <a:pt x="207" y="779"/>
                </a:lnTo>
                <a:lnTo>
                  <a:pt x="152" y="801"/>
                </a:lnTo>
                <a:lnTo>
                  <a:pt x="109" y="812"/>
                </a:lnTo>
                <a:lnTo>
                  <a:pt x="76" y="822"/>
                </a:lnTo>
                <a:lnTo>
                  <a:pt x="43" y="833"/>
                </a:lnTo>
                <a:lnTo>
                  <a:pt x="22" y="833"/>
                </a:lnTo>
                <a:lnTo>
                  <a:pt x="11" y="833"/>
                </a:lnTo>
                <a:lnTo>
                  <a:pt x="0" y="833"/>
                </a:lnTo>
                <a:lnTo>
                  <a:pt x="11" y="822"/>
                </a:lnTo>
                <a:lnTo>
                  <a:pt x="22" y="812"/>
                </a:lnTo>
                <a:lnTo>
                  <a:pt x="43" y="790"/>
                </a:lnTo>
                <a:lnTo>
                  <a:pt x="65" y="779"/>
                </a:lnTo>
                <a:lnTo>
                  <a:pt x="98" y="747"/>
                </a:lnTo>
                <a:lnTo>
                  <a:pt x="141" y="725"/>
                </a:lnTo>
                <a:lnTo>
                  <a:pt x="185" y="70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94" name="Freeform 94"/>
          <p:cNvSpPr>
            <a:spLocks noChangeArrowheads="1"/>
          </p:cNvSpPr>
          <p:nvPr/>
        </p:nvSpPr>
        <p:spPr bwMode="auto">
          <a:xfrm>
            <a:off x="6756400" y="2695575"/>
            <a:ext cx="828675" cy="515938"/>
          </a:xfrm>
          <a:custGeom>
            <a:avLst/>
            <a:gdLst>
              <a:gd name="T0" fmla="*/ 849 w 1306"/>
              <a:gd name="T1" fmla="*/ 790 h 812"/>
              <a:gd name="T2" fmla="*/ 784 w 1306"/>
              <a:gd name="T3" fmla="*/ 779 h 812"/>
              <a:gd name="T4" fmla="*/ 751 w 1306"/>
              <a:gd name="T5" fmla="*/ 768 h 812"/>
              <a:gd name="T6" fmla="*/ 719 w 1306"/>
              <a:gd name="T7" fmla="*/ 747 h 812"/>
              <a:gd name="T8" fmla="*/ 664 w 1306"/>
              <a:gd name="T9" fmla="*/ 704 h 812"/>
              <a:gd name="T10" fmla="*/ 588 w 1306"/>
              <a:gd name="T11" fmla="*/ 628 h 812"/>
              <a:gd name="T12" fmla="*/ 490 w 1306"/>
              <a:gd name="T13" fmla="*/ 541 h 812"/>
              <a:gd name="T14" fmla="*/ 370 w 1306"/>
              <a:gd name="T15" fmla="*/ 422 h 812"/>
              <a:gd name="T16" fmla="*/ 240 w 1306"/>
              <a:gd name="T17" fmla="*/ 293 h 812"/>
              <a:gd name="T18" fmla="*/ 87 w 1306"/>
              <a:gd name="T19" fmla="*/ 141 h 812"/>
              <a:gd name="T20" fmla="*/ 33 w 1306"/>
              <a:gd name="T21" fmla="*/ 0 h 812"/>
              <a:gd name="T22" fmla="*/ 153 w 1306"/>
              <a:gd name="T23" fmla="*/ 98 h 812"/>
              <a:gd name="T24" fmla="*/ 272 w 1306"/>
              <a:gd name="T25" fmla="*/ 195 h 812"/>
              <a:gd name="T26" fmla="*/ 381 w 1306"/>
              <a:gd name="T27" fmla="*/ 271 h 812"/>
              <a:gd name="T28" fmla="*/ 479 w 1306"/>
              <a:gd name="T29" fmla="*/ 347 h 812"/>
              <a:gd name="T30" fmla="*/ 588 w 1306"/>
              <a:gd name="T31" fmla="*/ 412 h 812"/>
              <a:gd name="T32" fmla="*/ 708 w 1306"/>
              <a:gd name="T33" fmla="*/ 476 h 812"/>
              <a:gd name="T34" fmla="*/ 849 w 1306"/>
              <a:gd name="T35" fmla="*/ 541 h 812"/>
              <a:gd name="T36" fmla="*/ 1002 w 1306"/>
              <a:gd name="T37" fmla="*/ 595 h 812"/>
              <a:gd name="T38" fmla="*/ 1067 w 1306"/>
              <a:gd name="T39" fmla="*/ 628 h 812"/>
              <a:gd name="T40" fmla="*/ 1132 w 1306"/>
              <a:gd name="T41" fmla="*/ 649 h 812"/>
              <a:gd name="T42" fmla="*/ 1187 w 1306"/>
              <a:gd name="T43" fmla="*/ 671 h 812"/>
              <a:gd name="T44" fmla="*/ 1230 w 1306"/>
              <a:gd name="T45" fmla="*/ 693 h 812"/>
              <a:gd name="T46" fmla="*/ 1263 w 1306"/>
              <a:gd name="T47" fmla="*/ 714 h 812"/>
              <a:gd name="T48" fmla="*/ 1285 w 1306"/>
              <a:gd name="T49" fmla="*/ 736 h 812"/>
              <a:gd name="T50" fmla="*/ 1306 w 1306"/>
              <a:gd name="T51" fmla="*/ 747 h 812"/>
              <a:gd name="T52" fmla="*/ 1296 w 1306"/>
              <a:gd name="T53" fmla="*/ 758 h 812"/>
              <a:gd name="T54" fmla="*/ 1274 w 1306"/>
              <a:gd name="T55" fmla="*/ 768 h 812"/>
              <a:gd name="T56" fmla="*/ 1241 w 1306"/>
              <a:gd name="T57" fmla="*/ 779 h 812"/>
              <a:gd name="T58" fmla="*/ 1187 w 1306"/>
              <a:gd name="T59" fmla="*/ 790 h 812"/>
              <a:gd name="T60" fmla="*/ 1078 w 1306"/>
              <a:gd name="T61" fmla="*/ 812 h 812"/>
              <a:gd name="T62" fmla="*/ 958 w 1306"/>
              <a:gd name="T63" fmla="*/ 812 h 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6" h="812">
                <a:moveTo>
                  <a:pt x="893" y="801"/>
                </a:moveTo>
                <a:lnTo>
                  <a:pt x="849" y="790"/>
                </a:lnTo>
                <a:lnTo>
                  <a:pt x="817" y="790"/>
                </a:lnTo>
                <a:lnTo>
                  <a:pt x="784" y="779"/>
                </a:lnTo>
                <a:lnTo>
                  <a:pt x="751" y="779"/>
                </a:lnTo>
                <a:lnTo>
                  <a:pt x="751" y="768"/>
                </a:lnTo>
                <a:lnTo>
                  <a:pt x="730" y="758"/>
                </a:lnTo>
                <a:lnTo>
                  <a:pt x="719" y="747"/>
                </a:lnTo>
                <a:lnTo>
                  <a:pt x="686" y="725"/>
                </a:lnTo>
                <a:lnTo>
                  <a:pt x="664" y="704"/>
                </a:lnTo>
                <a:lnTo>
                  <a:pt x="621" y="671"/>
                </a:lnTo>
                <a:lnTo>
                  <a:pt x="588" y="628"/>
                </a:lnTo>
                <a:lnTo>
                  <a:pt x="545" y="585"/>
                </a:lnTo>
                <a:lnTo>
                  <a:pt x="490" y="541"/>
                </a:lnTo>
                <a:lnTo>
                  <a:pt x="436" y="487"/>
                </a:lnTo>
                <a:lnTo>
                  <a:pt x="370" y="422"/>
                </a:lnTo>
                <a:lnTo>
                  <a:pt x="305" y="357"/>
                </a:lnTo>
                <a:lnTo>
                  <a:pt x="240" y="293"/>
                </a:lnTo>
                <a:lnTo>
                  <a:pt x="164" y="217"/>
                </a:lnTo>
                <a:lnTo>
                  <a:pt x="87" y="141"/>
                </a:lnTo>
                <a:lnTo>
                  <a:pt x="0" y="55"/>
                </a:lnTo>
                <a:lnTo>
                  <a:pt x="33" y="0"/>
                </a:lnTo>
                <a:lnTo>
                  <a:pt x="98" y="55"/>
                </a:lnTo>
                <a:lnTo>
                  <a:pt x="153" y="98"/>
                </a:lnTo>
                <a:lnTo>
                  <a:pt x="207" y="152"/>
                </a:lnTo>
                <a:lnTo>
                  <a:pt x="272" y="195"/>
                </a:lnTo>
                <a:lnTo>
                  <a:pt x="327" y="238"/>
                </a:lnTo>
                <a:lnTo>
                  <a:pt x="381" y="271"/>
                </a:lnTo>
                <a:lnTo>
                  <a:pt x="436" y="314"/>
                </a:lnTo>
                <a:lnTo>
                  <a:pt x="479" y="347"/>
                </a:lnTo>
                <a:lnTo>
                  <a:pt x="534" y="379"/>
                </a:lnTo>
                <a:lnTo>
                  <a:pt x="588" y="412"/>
                </a:lnTo>
                <a:lnTo>
                  <a:pt x="642" y="444"/>
                </a:lnTo>
                <a:lnTo>
                  <a:pt x="708" y="476"/>
                </a:lnTo>
                <a:lnTo>
                  <a:pt x="773" y="509"/>
                </a:lnTo>
                <a:lnTo>
                  <a:pt x="849" y="541"/>
                </a:lnTo>
                <a:lnTo>
                  <a:pt x="925" y="563"/>
                </a:lnTo>
                <a:lnTo>
                  <a:pt x="1002" y="595"/>
                </a:lnTo>
                <a:lnTo>
                  <a:pt x="1034" y="606"/>
                </a:lnTo>
                <a:lnTo>
                  <a:pt x="1067" y="628"/>
                </a:lnTo>
                <a:lnTo>
                  <a:pt x="1100" y="639"/>
                </a:lnTo>
                <a:lnTo>
                  <a:pt x="1132" y="649"/>
                </a:lnTo>
                <a:lnTo>
                  <a:pt x="1165" y="660"/>
                </a:lnTo>
                <a:lnTo>
                  <a:pt x="1187" y="671"/>
                </a:lnTo>
                <a:lnTo>
                  <a:pt x="1208" y="682"/>
                </a:lnTo>
                <a:lnTo>
                  <a:pt x="1230" y="693"/>
                </a:lnTo>
                <a:lnTo>
                  <a:pt x="1252" y="704"/>
                </a:lnTo>
                <a:lnTo>
                  <a:pt x="1263" y="714"/>
                </a:lnTo>
                <a:lnTo>
                  <a:pt x="1274" y="725"/>
                </a:lnTo>
                <a:lnTo>
                  <a:pt x="1285" y="736"/>
                </a:lnTo>
                <a:lnTo>
                  <a:pt x="1296" y="736"/>
                </a:lnTo>
                <a:lnTo>
                  <a:pt x="1306" y="747"/>
                </a:lnTo>
                <a:lnTo>
                  <a:pt x="1306" y="758"/>
                </a:lnTo>
                <a:lnTo>
                  <a:pt x="1296" y="758"/>
                </a:lnTo>
                <a:lnTo>
                  <a:pt x="1285" y="768"/>
                </a:lnTo>
                <a:lnTo>
                  <a:pt x="1274" y="768"/>
                </a:lnTo>
                <a:lnTo>
                  <a:pt x="1263" y="779"/>
                </a:lnTo>
                <a:lnTo>
                  <a:pt x="1241" y="779"/>
                </a:lnTo>
                <a:lnTo>
                  <a:pt x="1219" y="790"/>
                </a:lnTo>
                <a:lnTo>
                  <a:pt x="1187" y="790"/>
                </a:lnTo>
                <a:lnTo>
                  <a:pt x="1154" y="801"/>
                </a:lnTo>
                <a:lnTo>
                  <a:pt x="1078" y="812"/>
                </a:lnTo>
                <a:lnTo>
                  <a:pt x="1013" y="812"/>
                </a:lnTo>
                <a:lnTo>
                  <a:pt x="958" y="812"/>
                </a:lnTo>
                <a:lnTo>
                  <a:pt x="893" y="80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70" name="TextBox 2"/>
          <p:cNvSpPr txBox="1">
            <a:spLocks noChangeArrowheads="1"/>
          </p:cNvSpPr>
          <p:nvPr/>
        </p:nvSpPr>
        <p:spPr bwMode="auto">
          <a:xfrm>
            <a:off x="604838" y="1752600"/>
            <a:ext cx="20431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桑</a:t>
            </a:r>
            <a:r>
              <a:rPr lang="zh-CN" altLang="en-US" sz="6000">
                <a:latin typeface="楷体" pitchFamily="49" charset="-122"/>
                <a:ea typeface="楷体" pitchFamily="49" charset="-122"/>
              </a:rPr>
              <a:t>树</a:t>
            </a:r>
            <a:endParaRPr lang="zh-CN" altLang="en-US" sz="60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矩形 2"/>
          <p:cNvSpPr>
            <a:spLocks noChangeArrowheads="1"/>
          </p:cNvSpPr>
          <p:nvPr/>
        </p:nvSpPr>
        <p:spPr bwMode="auto">
          <a:xfrm>
            <a:off x="5221288" y="3678238"/>
            <a:ext cx="3684587" cy="11080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宋体" panose="02010600030101010101" pitchFamily="2" charset="-122"/>
              </a:rPr>
              <a:t>书写指导：</a:t>
            </a:r>
            <a:r>
              <a:rPr lang="zh-CN" altLang="en-US" sz="2200" b="1" dirty="0">
                <a:solidFill>
                  <a:schemeClr val="tx1"/>
                </a:solidFill>
                <a:latin typeface="宋体" panose="02010600030101010101" pitchFamily="2" charset="-122"/>
              </a:rPr>
              <a:t>三个“又”要小、紧凑、捺都变为点，“木”要宽扁、一横平直、靠上。</a:t>
            </a:r>
          </a:p>
        </p:txBody>
      </p:sp>
      <p:sp>
        <p:nvSpPr>
          <p:cNvPr id="24" name="矩形 4"/>
          <p:cNvSpPr>
            <a:spLocks noChangeArrowheads="1"/>
          </p:cNvSpPr>
          <p:nvPr/>
        </p:nvSpPr>
        <p:spPr bwMode="auto">
          <a:xfrm>
            <a:off x="2635250" y="1914525"/>
            <a:ext cx="121126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dirty="0">
                <a:latin typeface="楷体" pitchFamily="49" charset="-122"/>
                <a:ea typeface="楷体" pitchFamily="49" charset="-122"/>
              </a:rPr>
              <a:t>桑</a:t>
            </a:r>
            <a:endParaRPr lang="zh-CN" altLang="en-US" sz="80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2651125" y="1189038"/>
            <a:ext cx="22320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sāng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07988" y="2990850"/>
            <a:ext cx="23399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结构：</a:t>
            </a:r>
            <a:r>
              <a:rPr lang="zh-CN" altLang="en-US" sz="2200" b="1" dirty="0">
                <a:latin typeface="宋体" pitchFamily="2" charset="-122"/>
              </a:rPr>
              <a:t>上下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407988" y="3735388"/>
            <a:ext cx="349726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桑叶   沧海桑田</a:t>
            </a:r>
          </a:p>
          <a:p>
            <a:endParaRPr lang="zh-CN" altLang="en-US" sz="2200" b="1" dirty="0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407988" y="4132263"/>
            <a:ext cx="466248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903288" indent="-90328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200" b="1" dirty="0">
                <a:latin typeface="宋体" pitchFamily="2" charset="-122"/>
              </a:rPr>
              <a:t>桑树上挂满了桑葚，放眼望去</a:t>
            </a:r>
            <a:r>
              <a:rPr lang="en-US" altLang="zh-CN" sz="2200" b="1" dirty="0">
                <a:latin typeface="宋体" pitchFamily="2" charset="-122"/>
              </a:rPr>
              <a:t>,</a:t>
            </a:r>
            <a:r>
              <a:rPr lang="zh-CN" altLang="en-US" sz="2200" b="1" dirty="0">
                <a:latin typeface="宋体" pitchFamily="2" charset="-122"/>
              </a:rPr>
              <a:t>星星点点</a:t>
            </a:r>
            <a:r>
              <a:rPr lang="en-US" altLang="zh-CN" sz="2200" b="1" dirty="0">
                <a:latin typeface="宋体" pitchFamily="2" charset="-122"/>
              </a:rPr>
              <a:t>,</a:t>
            </a:r>
            <a:r>
              <a:rPr lang="zh-CN" altLang="en-US" sz="2200" b="1" dirty="0">
                <a:latin typeface="宋体" pitchFamily="2" charset="-122"/>
              </a:rPr>
              <a:t>像是红宝石。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07988" y="3348038"/>
            <a:ext cx="29051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200" b="1" dirty="0">
                <a:latin typeface="宋体" pitchFamily="2" charset="-122"/>
              </a:rPr>
              <a:t>S  </a:t>
            </a:r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200" b="1" dirty="0">
                <a:latin typeface="宋体" pitchFamily="2" charset="-122"/>
              </a:rPr>
              <a:t>木</a:t>
            </a:r>
          </a:p>
        </p:txBody>
      </p:sp>
      <p:grpSp>
        <p:nvGrpSpPr>
          <p:cNvPr id="27678" name="组合 26"/>
          <p:cNvGrpSpPr>
            <a:grpSpLocks/>
          </p:cNvGrpSpPr>
          <p:nvPr/>
        </p:nvGrpSpPr>
        <p:grpSpPr bwMode="auto">
          <a:xfrm>
            <a:off x="579438" y="771525"/>
            <a:ext cx="1331912" cy="530225"/>
            <a:chOff x="579880" y="770997"/>
            <a:chExt cx="1331484" cy="531209"/>
          </a:xfrm>
        </p:grpSpPr>
        <p:sp>
          <p:nvSpPr>
            <p:cNvPr id="33" name="圆角矩形 32"/>
            <p:cNvSpPr/>
            <p:nvPr/>
          </p:nvSpPr>
          <p:spPr>
            <a:xfrm>
              <a:off x="590550" y="770997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我会写</a:t>
              </a:r>
            </a:p>
          </p:txBody>
        </p:sp>
        <p:sp>
          <p:nvSpPr>
            <p:cNvPr id="34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b="1"/>
            </a:p>
          </p:txBody>
        </p:sp>
      </p:grpSp>
      <p:pic>
        <p:nvPicPr>
          <p:cNvPr id="27681" name="Picture 3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9813" y="704850"/>
            <a:ext cx="901700" cy="512763"/>
          </a:xfrm>
          <a:prstGeom prst="rect">
            <a:avLst/>
          </a:prstGeom>
          <a:noFill/>
          <a:ln>
            <a:noFill/>
          </a:ln>
          <a:effectLst>
            <a:outerShdw dist="38100" dir="8100000" algn="tr" rotWithShape="0">
              <a:srgbClr val="00000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5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5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5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5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5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5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5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5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5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24" grpId="0"/>
      <p:bldP spid="25" grpId="0"/>
      <p:bldP spid="26" grpId="0"/>
      <p:bldP spid="27" grpId="0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911475" y="1206500"/>
          <a:ext cx="3038475" cy="381000"/>
        </p:xfrm>
        <a:graphic>
          <a:graphicData uri="http://schemas.openxmlformats.org/drawingml/2006/table">
            <a:tbl>
              <a:tblPr/>
              <a:tblGrid>
                <a:gridCol w="3038475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000" b="1" u="none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宋体" panose="02010600030101010101" pitchFamily="2" charset="-122"/>
                        </a:rPr>
                        <a:t>      </a:t>
                      </a:r>
                      <a:endParaRPr lang="zh-CN" sz="2000" u="none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114322" marR="11432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788988" y="3209925"/>
            <a:ext cx="7837487" cy="14049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+mn-ea"/>
                <a:ea typeface="+mn-ea"/>
              </a:rPr>
              <a:t>诗意：</a:t>
            </a:r>
            <a:r>
              <a:rPr lang="zh-CN" altLang="en-US" sz="2000" b="1" dirty="0">
                <a:solidFill>
                  <a:srgbClr val="FF6600"/>
                </a:solidFill>
                <a:latin typeface="+mj-ea"/>
                <a:ea typeface="+mj-ea"/>
              </a:rPr>
              <a:t>白天出去耕田，到了夜晚回来搓麻绳，男的女的都各自挑起家庭的重担。小孩子哪里懂得耕织之事，却也模仿大人的样子，在靠近桑树的下面学着种瓜。</a:t>
            </a:r>
          </a:p>
        </p:txBody>
      </p:sp>
      <p:sp>
        <p:nvSpPr>
          <p:cNvPr id="29704" name="矩形 2"/>
          <p:cNvSpPr>
            <a:spLocks noChangeArrowheads="1"/>
          </p:cNvSpPr>
          <p:nvPr/>
        </p:nvSpPr>
        <p:spPr bwMode="auto">
          <a:xfrm>
            <a:off x="593725" y="804863"/>
            <a:ext cx="54991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四时田园杂兴（其三十一）</a:t>
            </a:r>
          </a:p>
          <a:p>
            <a:pPr algn="ctr">
              <a:lnSpc>
                <a:spcPct val="150000"/>
              </a:lnSpc>
            </a:pPr>
            <a:r>
              <a:rPr lang="en-US" altLang="zh-CN" sz="2200" b="1" dirty="0">
                <a:latin typeface="仿宋" pitchFamily="49" charset="-122"/>
                <a:ea typeface="仿宋" pitchFamily="49" charset="-122"/>
              </a:rPr>
              <a:t>【</a:t>
            </a:r>
            <a:r>
              <a:rPr lang="zh-CN" altLang="en-US" sz="2200" b="1" dirty="0">
                <a:latin typeface="仿宋" pitchFamily="49" charset="-122"/>
                <a:ea typeface="仿宋" pitchFamily="49" charset="-122"/>
              </a:rPr>
              <a:t>宋</a:t>
            </a:r>
            <a:r>
              <a:rPr lang="en-US" altLang="zh-CN" sz="2200" b="1" dirty="0">
                <a:latin typeface="仿宋" pitchFamily="49" charset="-122"/>
                <a:ea typeface="仿宋" pitchFamily="49" charset="-122"/>
              </a:rPr>
              <a:t>】</a:t>
            </a:r>
            <a:r>
              <a:rPr lang="zh-CN" altLang="en-US" sz="2200" b="1" dirty="0">
                <a:latin typeface="仿宋" pitchFamily="49" charset="-122"/>
                <a:ea typeface="仿宋" pitchFamily="49" charset="-122"/>
              </a:rPr>
              <a:t>范成大</a:t>
            </a: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昼出耘田夜绩麻，村庄儿女各当家。</a:t>
            </a: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童孙未解供耕织，也傍桑阴学种瓜。</a:t>
            </a:r>
          </a:p>
        </p:txBody>
      </p:sp>
      <p:pic>
        <p:nvPicPr>
          <p:cNvPr id="8" name="Picture 2" descr="C:\Users\Administrator\Desktop\可改图标 - 副本\品读释疑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3275" y="73025"/>
            <a:ext cx="2333625" cy="50641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9154" name="图片 8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6898" y="983974"/>
            <a:ext cx="3185077" cy="21768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矩形 1"/>
          <p:cNvSpPr>
            <a:spLocks noChangeArrowheads="1"/>
          </p:cNvSpPr>
          <p:nvPr/>
        </p:nvSpPr>
        <p:spPr bwMode="auto">
          <a:xfrm>
            <a:off x="1198563" y="1212850"/>
            <a:ext cx="6777037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昼出耘田夜绩麻，村庄儿女各当家。</a:t>
            </a:r>
          </a:p>
        </p:txBody>
      </p:sp>
      <p:grpSp>
        <p:nvGrpSpPr>
          <p:cNvPr id="2" name="组合 13"/>
          <p:cNvGrpSpPr>
            <a:grpSpLocks/>
          </p:cNvGrpSpPr>
          <p:nvPr/>
        </p:nvGrpSpPr>
        <p:grpSpPr bwMode="auto">
          <a:xfrm>
            <a:off x="1733550" y="2081213"/>
            <a:ext cx="3270250" cy="639762"/>
            <a:chOff x="97822" y="587152"/>
            <a:chExt cx="7214807" cy="903141"/>
          </a:xfrm>
        </p:grpSpPr>
        <p:pic>
          <p:nvPicPr>
            <p:cNvPr id="30723" name="Picture 11" descr="C:\Users\Administrator\Desktop\资源 1@4x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22" y="587152"/>
              <a:ext cx="7214807" cy="903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24" name="矩形 23"/>
            <p:cNvSpPr>
              <a:spLocks noChangeArrowheads="1"/>
            </p:cNvSpPr>
            <p:nvPr/>
          </p:nvSpPr>
          <p:spPr bwMode="auto">
            <a:xfrm>
              <a:off x="290510" y="808535"/>
              <a:ext cx="6794499" cy="564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latin typeface="黑体" pitchFamily="49" charset="-122"/>
                  <a:ea typeface="黑体" pitchFamily="49" charset="-122"/>
                </a:rPr>
                <a:t>前两句描写了什么场面？</a:t>
              </a:r>
            </a:p>
          </p:txBody>
        </p:sp>
      </p:grp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711200" y="2811463"/>
            <a:ext cx="5024438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+mj-ea"/>
                <a:ea typeface="+mj-ea"/>
              </a:rPr>
              <a:t>    前两句诗描写了农家夏日忙碌热烈的劳动场面，表现了劳动人民的辛苦。</a:t>
            </a:r>
          </a:p>
        </p:txBody>
      </p:sp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5635" y="2077399"/>
            <a:ext cx="3219450" cy="2625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103313" y="1073150"/>
            <a:ext cx="68484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童孙未解供耕织，也傍桑阴学种瓜。</a:t>
            </a:r>
          </a:p>
        </p:txBody>
      </p:sp>
      <p:sp>
        <p:nvSpPr>
          <p:cNvPr id="5" name="椭圆 4"/>
          <p:cNvSpPr/>
          <p:nvPr/>
        </p:nvSpPr>
        <p:spPr>
          <a:xfrm>
            <a:off x="6124575" y="1192213"/>
            <a:ext cx="508000" cy="547687"/>
          </a:xfrm>
          <a:prstGeom prst="ellipse">
            <a:avLst/>
          </a:prstGeom>
          <a:noFill/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1452563" y="1804988"/>
            <a:ext cx="4235450" cy="865187"/>
            <a:chOff x="97822" y="587152"/>
            <a:chExt cx="7214807" cy="1220693"/>
          </a:xfrm>
        </p:grpSpPr>
        <p:pic>
          <p:nvPicPr>
            <p:cNvPr id="31748" name="Picture 11" descr="C:\Users\Administrator\Desktop\资源 1@4x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22" y="587152"/>
              <a:ext cx="7214807" cy="903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49" name="矩形 23"/>
            <p:cNvSpPr>
              <a:spLocks noChangeArrowheads="1"/>
            </p:cNvSpPr>
            <p:nvPr/>
          </p:nvSpPr>
          <p:spPr bwMode="auto">
            <a:xfrm>
              <a:off x="290510" y="808535"/>
              <a:ext cx="6794500" cy="999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latin typeface="黑体" pitchFamily="49" charset="-122"/>
                  <a:ea typeface="黑体" pitchFamily="49" charset="-122"/>
                </a:rPr>
                <a:t>如何理解“学”种瓜中的“学”？</a:t>
              </a:r>
            </a:p>
          </p:txBody>
        </p:sp>
      </p:grp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55638" y="2444750"/>
            <a:ext cx="5032375" cy="20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200" b="1" dirty="0">
                <a:solidFill>
                  <a:srgbClr val="C00000"/>
                </a:solidFill>
                <a:latin typeface="+mj-ea"/>
                <a:ea typeface="+mj-ea"/>
              </a:rPr>
              <a:t>    一个“学”字使儿童天真的形象跃然纸上。不仅表现了农村儿童的天真可爱，还表现了他们耳濡目染大人们的勤劳，从小就热爱劳动的优秀品质。</a:t>
            </a:r>
          </a:p>
        </p:txBody>
      </p:sp>
      <p:pic>
        <p:nvPicPr>
          <p:cNvPr id="25612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7307" y="1905221"/>
            <a:ext cx="3226930" cy="2655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39" descr="구름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40" descr="구름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矩形 21"/>
          <p:cNvSpPr/>
          <p:nvPr/>
        </p:nvSpPr>
        <p:spPr>
          <a:xfrm>
            <a:off x="5699266" y="992679"/>
            <a:ext cx="2031325" cy="646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600" b="1" dirty="0">
                <a:ln>
                  <a:solidFill>
                    <a:schemeClr val="bg1"/>
                  </a:solidFill>
                </a:ln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田园风光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564" y="1315843"/>
            <a:ext cx="3897787" cy="31679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836" y="1833352"/>
            <a:ext cx="4364459" cy="29110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95472" y="1833354"/>
            <a:ext cx="3600728" cy="266534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矩形 1"/>
          <p:cNvSpPr>
            <a:spLocks noChangeArrowheads="1"/>
          </p:cNvSpPr>
          <p:nvPr/>
        </p:nvSpPr>
        <p:spPr bwMode="auto">
          <a:xfrm>
            <a:off x="598488" y="1219200"/>
            <a:ext cx="7732712" cy="1616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200" b="1" dirty="0">
                <a:latin typeface="+mn-ea"/>
                <a:ea typeface="+mn-ea"/>
              </a:rPr>
              <a:t>○读下面的诗句，说说你眼前浮现出怎样的情景，体会其中</a:t>
            </a:r>
            <a:endParaRPr lang="en-US" altLang="zh-CN" sz="2200" b="1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200" b="1" dirty="0">
                <a:latin typeface="+mn-ea"/>
                <a:ea typeface="+mn-ea"/>
              </a:rPr>
              <a:t>   </a:t>
            </a:r>
            <a:r>
              <a:rPr lang="zh-CN" altLang="en-US" sz="2200" b="1" dirty="0">
                <a:latin typeface="+mn-ea"/>
                <a:ea typeface="+mn-ea"/>
              </a:rPr>
              <a:t>的乐趣。</a:t>
            </a:r>
            <a:endParaRPr lang="en-US" altLang="zh-CN" sz="2200" b="1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200" b="1" dirty="0">
                <a:latin typeface="+mn-ea"/>
                <a:ea typeface="+mn-ea"/>
              </a:rPr>
              <a:t>  </a:t>
            </a:r>
            <a:r>
              <a:rPr lang="zh-CN" altLang="en-US" sz="2200" b="1" dirty="0">
                <a:latin typeface="+mn-ea"/>
                <a:ea typeface="+mn-ea"/>
              </a:rPr>
              <a:t> 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◇童孙未解供耕织，也傍桑阴学种瓜。</a:t>
            </a: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6770688" y="641350"/>
            <a:ext cx="2300287" cy="590550"/>
            <a:chOff x="6685397" y="735569"/>
            <a:chExt cx="2299941" cy="643411"/>
          </a:xfrm>
        </p:grpSpPr>
        <p:pic>
          <p:nvPicPr>
            <p:cNvPr id="32771" name="Picture 12" descr="C:\Users\Administrator\Desktop\81c83b3069976615a5dcb33b58b7eb2a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5397" y="735569"/>
              <a:ext cx="2299941" cy="643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2" name="矩形 7"/>
            <p:cNvSpPr>
              <a:spLocks noChangeArrowheads="1"/>
            </p:cNvSpPr>
            <p:nvPr/>
          </p:nvSpPr>
          <p:spPr bwMode="auto">
            <a:xfrm>
              <a:off x="6750292" y="881367"/>
              <a:ext cx="2160676" cy="402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这是课后第</a:t>
              </a:r>
              <a:r>
                <a:rPr lang="en-US" altLang="zh-CN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2</a:t>
              </a:r>
              <a:r>
                <a:rPr lang="zh-CN" altLang="en-US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题哦！</a:t>
              </a:r>
            </a:p>
          </p:txBody>
        </p:sp>
      </p:grp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76288" y="2773363"/>
            <a:ext cx="7770812" cy="166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kumimoji="1" lang="zh-CN" altLang="en-US" sz="2400" b="1" dirty="0" smtClean="0">
                <a:solidFill>
                  <a:srgbClr val="C00000"/>
                </a:solidFill>
                <a:latin typeface="+mj-ea"/>
                <a:ea typeface="+mj-ea"/>
              </a:rPr>
              <a:t>    孩子们不会耕种也不会织布，却也不肯闲着，都学着大人的样子，在桑树的树荫旁学着种瓜玩呢。从中体会到孩子的天真淳朴，极富生活情趣。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62025" y="1206500"/>
            <a:ext cx="7356475" cy="3165475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rgbClr val="000000"/>
                </a:solidFill>
                <a:latin typeface="+mn-ea"/>
              </a:rPr>
              <a:t>    古诗中描写儿童天真可爱的作品有很多，我还能写出几句描写儿童的诗句。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rgbClr val="000000"/>
                </a:solidFill>
                <a:latin typeface="+mn-ea"/>
              </a:rPr>
              <a:t>     牧童骑黄牛，歌声振林樾。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rgbClr val="000000"/>
                </a:solidFill>
                <a:latin typeface="+mn-ea"/>
              </a:rPr>
              <a:t>     不解藏踪迹，浮萍一道开。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2000" b="1" dirty="0">
                <a:solidFill>
                  <a:srgbClr val="000000"/>
                </a:solidFill>
                <a:latin typeface="+mn-ea"/>
              </a:rPr>
              <a:t>    _________________________________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2000" b="1" dirty="0">
                <a:solidFill>
                  <a:srgbClr val="000000"/>
                </a:solidFill>
                <a:latin typeface="+mn-ea"/>
              </a:rPr>
              <a:t>    _________________________________</a:t>
            </a:r>
            <a:endParaRPr lang="zh-CN" altLang="en-US" sz="2200" b="1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2739" y="916499"/>
            <a:ext cx="1728118" cy="578882"/>
          </a:xfrm>
          <a:prstGeom prst="round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 累： </a:t>
            </a:r>
          </a:p>
        </p:txBody>
      </p:sp>
      <p:sp>
        <p:nvSpPr>
          <p:cNvPr id="34827" name="矩形 10"/>
          <p:cNvSpPr>
            <a:spLocks noChangeArrowheads="1"/>
          </p:cNvSpPr>
          <p:nvPr/>
        </p:nvSpPr>
        <p:spPr bwMode="auto">
          <a:xfrm>
            <a:off x="1733550" y="3160713"/>
            <a:ext cx="4999038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+mj-ea"/>
                <a:ea typeface="+mj-ea"/>
              </a:rPr>
              <a:t>怪生无雨都张伞，不是遮头是使风。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+mj-ea"/>
                <a:ea typeface="+mj-ea"/>
              </a:rPr>
              <a:t>儿童散学归来早，忙趁东风放纸鸢。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3"/>
          <p:cNvSpPr txBox="1">
            <a:spLocks noChangeArrowheads="1"/>
          </p:cNvSpPr>
          <p:nvPr/>
        </p:nvSpPr>
        <p:spPr bwMode="auto">
          <a:xfrm>
            <a:off x="658813" y="1177925"/>
            <a:ext cx="8043862" cy="37131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066800" eaLnBrk="1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C00000"/>
                </a:solidFill>
                <a:latin typeface="+mj-ea"/>
                <a:ea typeface="+mj-ea"/>
              </a:rPr>
              <a:t>概念</a:t>
            </a:r>
            <a:r>
              <a:rPr lang="zh-CN" altLang="en-US" sz="2000" b="1" dirty="0">
                <a:solidFill>
                  <a:srgbClr val="C00000"/>
                </a:solidFill>
                <a:latin typeface="+mj-ea"/>
              </a:rPr>
              <a:t>：</a:t>
            </a:r>
            <a:r>
              <a:rPr lang="zh-CN" altLang="en-US" sz="2000" b="1" dirty="0" smtClean="0">
                <a:latin typeface="+mj-ea"/>
                <a:ea typeface="+mj-ea"/>
              </a:rPr>
              <a:t>边读边想象画面是指我们可以在读熟的基础上，结合诗的意思，在我们头脑中展现一幅画面。通过感受画面，体会诗句中所体现出的乐趣，进而理解诗歌所表达的思想感情。</a:t>
            </a:r>
          </a:p>
          <a:p>
            <a:pPr defTabSz="1066800" eaLnBrk="1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C00000"/>
                </a:solidFill>
                <a:latin typeface="+mj-ea"/>
                <a:ea typeface="+mj-ea"/>
              </a:rPr>
              <a:t>运用：</a:t>
            </a:r>
            <a:r>
              <a:rPr lang="zh-CN" altLang="en-US" sz="2000" b="1" dirty="0" smtClean="0">
                <a:latin typeface="+mj-ea"/>
                <a:ea typeface="+mj-ea"/>
              </a:rPr>
              <a:t>如在</a:t>
            </a:r>
            <a:r>
              <a:rPr lang="en-US" altLang="zh-CN" sz="2000" b="1" dirty="0" smtClean="0">
                <a:latin typeface="+mj-ea"/>
                <a:ea typeface="+mj-ea"/>
              </a:rPr>
              <a:t>《</a:t>
            </a:r>
            <a:r>
              <a:rPr lang="zh-CN" altLang="en-US" sz="2000" b="1" dirty="0" smtClean="0">
                <a:latin typeface="+mj-ea"/>
                <a:ea typeface="+mj-ea"/>
              </a:rPr>
              <a:t>四时田园杂兴（其三十一）</a:t>
            </a:r>
            <a:r>
              <a:rPr lang="en-US" altLang="zh-CN" sz="2000" b="1" dirty="0" smtClean="0">
                <a:latin typeface="+mj-ea"/>
                <a:ea typeface="+mj-ea"/>
              </a:rPr>
              <a:t>》</a:t>
            </a:r>
            <a:r>
              <a:rPr lang="zh-CN" altLang="en-US" sz="2000" b="1" dirty="0" smtClean="0">
                <a:latin typeface="+mj-ea"/>
                <a:ea typeface="+mj-ea"/>
              </a:rPr>
              <a:t>一诗中，“童孙未解供耕织，也傍桑阴学种瓜”我们在理解诗意的基础上，想象画面：小孩子还不懂耕地织布，你瞧他们，一个个活蹦乱跳的，在桑树旁看着大人的模样学起了种瓜。想象着这个 情景，我们就不难理解这首诗的思想感情了：赞美天真可爱、热爱劳动的农村儿童。</a:t>
            </a:r>
          </a:p>
        </p:txBody>
      </p:sp>
      <p:grpSp>
        <p:nvGrpSpPr>
          <p:cNvPr id="34818" name="组合 9"/>
          <p:cNvGrpSpPr>
            <a:grpSpLocks/>
          </p:cNvGrpSpPr>
          <p:nvPr/>
        </p:nvGrpSpPr>
        <p:grpSpPr bwMode="auto">
          <a:xfrm>
            <a:off x="331788" y="615950"/>
            <a:ext cx="8975725" cy="682625"/>
            <a:chOff x="415094" y="939440"/>
            <a:chExt cx="9101868" cy="683264"/>
          </a:xfrm>
        </p:grpSpPr>
        <p:sp>
          <p:nvSpPr>
            <p:cNvPr id="34819" name="矩形 1"/>
            <p:cNvSpPr>
              <a:spLocks noChangeArrowheads="1"/>
            </p:cNvSpPr>
            <p:nvPr/>
          </p:nvSpPr>
          <p:spPr bwMode="auto">
            <a:xfrm>
              <a:off x="3362690" y="939440"/>
              <a:ext cx="6154272" cy="560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边读边想象画面，体会课文的思想感情</a:t>
              </a:r>
            </a:p>
          </p:txBody>
        </p:sp>
        <p:pic>
          <p:nvPicPr>
            <p:cNvPr id="34820" name="Picture 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094" y="952738"/>
              <a:ext cx="2947596" cy="669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659062" y="1406204"/>
            <a:ext cx="1457325" cy="143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昼耘田 </a:t>
            </a: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夜绩麻</a:t>
            </a:r>
          </a:p>
        </p:txBody>
      </p:sp>
      <p:pic>
        <p:nvPicPr>
          <p:cNvPr id="13" name="Picture 6" descr="C:\Users\Administrator\Desktop\可改图标 - 副本\结构主旨2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8213" y="57150"/>
            <a:ext cx="2187575" cy="58102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3" name="组合 13"/>
          <p:cNvGrpSpPr/>
          <p:nvPr/>
        </p:nvGrpSpPr>
        <p:grpSpPr>
          <a:xfrm>
            <a:off x="562488" y="863043"/>
            <a:ext cx="1772205" cy="531209"/>
            <a:chOff x="854820" y="1213040"/>
            <a:chExt cx="1772205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8" name="圆角矩形 17"/>
            <p:cNvSpPr/>
            <p:nvPr/>
          </p:nvSpPr>
          <p:spPr>
            <a:xfrm>
              <a:off x="906463" y="1213040"/>
              <a:ext cx="1667986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课文结构</a:t>
              </a:r>
            </a:p>
          </p:txBody>
        </p:sp>
        <p:sp>
          <p:nvSpPr>
            <p:cNvPr id="19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/>
            </a:p>
          </p:txBody>
        </p:sp>
      </p:grpSp>
      <p:sp>
        <p:nvSpPr>
          <p:cNvPr id="30730" name="矩形 1"/>
          <p:cNvSpPr>
            <a:spLocks noChangeArrowheads="1"/>
          </p:cNvSpPr>
          <p:nvPr/>
        </p:nvSpPr>
        <p:spPr bwMode="auto">
          <a:xfrm>
            <a:off x="1211263" y="1631950"/>
            <a:ext cx="5461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四</a:t>
            </a:r>
            <a:endParaRPr lang="en-US" altLang="zh-CN" sz="28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时</a:t>
            </a:r>
            <a:endParaRPr lang="en-US" altLang="zh-CN" sz="28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田</a:t>
            </a:r>
            <a:endParaRPr lang="en-US" altLang="zh-CN" sz="28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园</a:t>
            </a:r>
            <a:endParaRPr lang="en-US" altLang="zh-CN" sz="28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杂</a:t>
            </a:r>
            <a:endParaRPr lang="en-US" altLang="zh-CN" sz="28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兴</a:t>
            </a:r>
          </a:p>
        </p:txBody>
      </p:sp>
      <p:sp>
        <p:nvSpPr>
          <p:cNvPr id="30727" name="矩形 13"/>
          <p:cNvSpPr>
            <a:spLocks noChangeArrowheads="1"/>
          </p:cNvSpPr>
          <p:nvPr/>
        </p:nvSpPr>
        <p:spPr bwMode="auto">
          <a:xfrm>
            <a:off x="4740275" y="3617913"/>
            <a:ext cx="1422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儿童可爱</a:t>
            </a:r>
          </a:p>
        </p:txBody>
      </p:sp>
      <p:sp>
        <p:nvSpPr>
          <p:cNvPr id="15" name="AutoShape 10"/>
          <p:cNvSpPr>
            <a:spLocks/>
          </p:cNvSpPr>
          <p:nvPr/>
        </p:nvSpPr>
        <p:spPr bwMode="auto">
          <a:xfrm flipH="1">
            <a:off x="4025900" y="1735138"/>
            <a:ext cx="180975" cy="1089025"/>
          </a:xfrm>
          <a:prstGeom prst="leftBrace">
            <a:avLst>
              <a:gd name="adj1" fmla="val 13102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589713" y="2328863"/>
            <a:ext cx="1990725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大人勤劳 </a:t>
            </a:r>
            <a:endParaRPr lang="en-US" altLang="zh-CN" sz="28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孩子可爱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364038" y="1933575"/>
            <a:ext cx="1420812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农事繁忙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411413" y="2970213"/>
            <a:ext cx="2133600" cy="143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未解供耕织</a:t>
            </a: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傍阴学种瓜</a:t>
            </a:r>
          </a:p>
        </p:txBody>
      </p:sp>
      <p:sp>
        <p:nvSpPr>
          <p:cNvPr id="20" name="AutoShape 10"/>
          <p:cNvSpPr>
            <a:spLocks/>
          </p:cNvSpPr>
          <p:nvPr/>
        </p:nvSpPr>
        <p:spPr bwMode="auto">
          <a:xfrm rot="10800000" flipH="1">
            <a:off x="2005013" y="1570038"/>
            <a:ext cx="277812" cy="2800350"/>
          </a:xfrm>
          <a:prstGeom prst="leftBrace">
            <a:avLst>
              <a:gd name="adj1" fmla="val 13080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" name="AutoShape 10"/>
          <p:cNvSpPr>
            <a:spLocks/>
          </p:cNvSpPr>
          <p:nvPr/>
        </p:nvSpPr>
        <p:spPr bwMode="auto">
          <a:xfrm flipH="1">
            <a:off x="4364038" y="3317875"/>
            <a:ext cx="180975" cy="1089025"/>
          </a:xfrm>
          <a:prstGeom prst="leftBrace">
            <a:avLst>
              <a:gd name="adj1" fmla="val 13102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AutoShape 10"/>
          <p:cNvSpPr>
            <a:spLocks/>
          </p:cNvSpPr>
          <p:nvPr/>
        </p:nvSpPr>
        <p:spPr bwMode="auto">
          <a:xfrm flipH="1">
            <a:off x="6432550" y="1631950"/>
            <a:ext cx="277813" cy="2800350"/>
          </a:xfrm>
          <a:prstGeom prst="leftBrace">
            <a:avLst>
              <a:gd name="adj1" fmla="val 13080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730" grpId="0"/>
      <p:bldP spid="30727" grpId="0"/>
      <p:bldP spid="15" grpId="0" animBg="1"/>
      <p:bldP spid="14" grpId="0"/>
      <p:bldP spid="16" grpId="0"/>
      <p:bldP spid="17" grpId="0"/>
      <p:bldP spid="20" grpId="0" animBg="1"/>
      <p:bldP spid="21" grpId="0" animBg="1"/>
      <p:bldP spid="2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内容占位符 2"/>
          <p:cNvSpPr txBox="1">
            <a:spLocks noChangeArrowheads="1"/>
          </p:cNvSpPr>
          <p:nvPr/>
        </p:nvSpPr>
        <p:spPr bwMode="auto">
          <a:xfrm>
            <a:off x="830263" y="1649413"/>
            <a:ext cx="7578725" cy="269398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indent="6223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535305" eaLnBrk="1" hangingPunct="1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2800" b="1" dirty="0" smtClean="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《</a:t>
            </a:r>
            <a:r>
              <a:rPr lang="zh-CN" altLang="en-US" sz="2800" b="1" dirty="0" smtClean="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四时田园杂兴（其三十一）</a:t>
            </a:r>
            <a:r>
              <a:rPr lang="en-US" altLang="zh-CN" sz="2800" b="1" dirty="0" smtClean="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》</a:t>
            </a:r>
            <a:r>
              <a:rPr lang="zh-CN" altLang="en-US" sz="2800" b="1" dirty="0" smtClean="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通过描绘农家夏日繁忙的劳动生活，</a:t>
            </a:r>
            <a:r>
              <a:rPr lang="zh-CN" altLang="en-US" sz="2800" b="1" dirty="0" smtClean="0">
                <a:solidFill>
                  <a:srgbClr val="FF0000"/>
                </a:solidFill>
                <a:latin typeface="+mj-ea"/>
                <a:ea typeface="+mj-ea"/>
                <a:sym typeface="Calibri" panose="020F0502020204030204" pitchFamily="34" charset="0"/>
              </a:rPr>
              <a:t>表现作者对劳动人民的敬重，对天真纯朴、热爱劳动的农村儿童的赞美之情。</a:t>
            </a:r>
          </a:p>
        </p:txBody>
      </p:sp>
      <p:grpSp>
        <p:nvGrpSpPr>
          <p:cNvPr id="2" name="组合 11"/>
          <p:cNvGrpSpPr/>
          <p:nvPr/>
        </p:nvGrpSpPr>
        <p:grpSpPr>
          <a:xfrm>
            <a:off x="562488" y="863043"/>
            <a:ext cx="1772205" cy="531209"/>
            <a:chOff x="854820" y="1213040"/>
            <a:chExt cx="1772205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3" name="圆角矩形 12"/>
            <p:cNvSpPr/>
            <p:nvPr/>
          </p:nvSpPr>
          <p:spPr>
            <a:xfrm>
              <a:off x="906463" y="1213040"/>
              <a:ext cx="1667986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课文主旨</a:t>
              </a:r>
            </a:p>
          </p:txBody>
        </p:sp>
        <p:sp>
          <p:nvSpPr>
            <p:cNvPr id="14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1"/>
          <p:cNvSpPr>
            <a:spLocks noChangeArrowheads="1"/>
          </p:cNvSpPr>
          <p:nvPr/>
        </p:nvSpPr>
        <p:spPr bwMode="auto">
          <a:xfrm>
            <a:off x="831850" y="1571625"/>
            <a:ext cx="76866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latin typeface="+mj-ea"/>
                <a:ea typeface="+mj-ea"/>
              </a:rPr>
              <a:t>    诗篇把农民的勤劳，淳朴的美德通过儿童天真活泼的举动不经意地展现，更显童趣盎然。同时让我们体会到农忙时农民的辛苦、劳累，激发我们对劳动人民的同情。</a:t>
            </a:r>
          </a:p>
        </p:txBody>
      </p:sp>
      <p:grpSp>
        <p:nvGrpSpPr>
          <p:cNvPr id="37890" name="组合 3"/>
          <p:cNvGrpSpPr>
            <a:grpSpLocks/>
          </p:cNvGrpSpPr>
          <p:nvPr/>
        </p:nvGrpSpPr>
        <p:grpSpPr bwMode="auto">
          <a:xfrm>
            <a:off x="546100" y="892175"/>
            <a:ext cx="2125663" cy="522288"/>
            <a:chOff x="638175" y="996434"/>
            <a:chExt cx="2125697" cy="523220"/>
          </a:xfrm>
        </p:grpSpPr>
        <p:sp>
          <p:nvSpPr>
            <p:cNvPr id="37891" name="矩形 2"/>
            <p:cNvSpPr>
              <a:spLocks noChangeArrowheads="1"/>
            </p:cNvSpPr>
            <p:nvPr/>
          </p:nvSpPr>
          <p:spPr bwMode="auto">
            <a:xfrm>
              <a:off x="1142915" y="996434"/>
              <a:ext cx="1620957" cy="5232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latin typeface="微软雅黑" pitchFamily="34" charset="-122"/>
                  <a:ea typeface="微软雅黑" pitchFamily="34" charset="-122"/>
                </a:rPr>
                <a:t>课堂小结</a:t>
              </a: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638175" y="1022866"/>
              <a:ext cx="590465" cy="449818"/>
            </a:xfrm>
            <a:prstGeom prst="roundRect">
              <a:avLst>
                <a:gd name="adj" fmla="val 10000"/>
              </a:avLst>
            </a:pr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36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6984" y="770458"/>
            <a:ext cx="4407762" cy="30415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矩形 1"/>
          <p:cNvSpPr>
            <a:spLocks noChangeArrowheads="1"/>
          </p:cNvSpPr>
          <p:nvPr/>
        </p:nvSpPr>
        <p:spPr bwMode="auto">
          <a:xfrm>
            <a:off x="892175" y="3768725"/>
            <a:ext cx="77247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b="1">
                <a:latin typeface="微软雅黑" pitchFamily="34" charset="-122"/>
                <a:ea typeface="微软雅黑" pitchFamily="34" charset="-122"/>
              </a:rPr>
              <a:t>         我国古代许多诗人对田园风光情有独钟，写下了许多名篇佳句。今天我们就来学习其中的一首。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255965" y="200234"/>
            <a:ext cx="2556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2693988" y="950913"/>
            <a:ext cx="6272212" cy="3648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457200" latinLnBrk="1">
              <a:lnSpc>
                <a:spcPct val="150000"/>
              </a:lnSpc>
              <a:defRPr/>
            </a:pP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范成大</a:t>
            </a:r>
            <a:r>
              <a:rPr lang="zh-CN" altLang="en-US" sz="22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1126-1193</a:t>
            </a:r>
            <a:r>
              <a:rPr lang="zh-CN" altLang="en-US" sz="22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endParaRPr lang="en-US" altLang="zh-CN" sz="2200" b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latinLnBrk="1">
              <a:lnSpc>
                <a:spcPct val="150000"/>
              </a:lnSpc>
              <a:defRPr/>
            </a:pPr>
            <a:r>
              <a:rPr lang="zh-CN" altLang="en-US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字致能，号石湖居士，南宋诗人。风格平易浅显、清新妩媚。诗题材广泛，以反映农村社会生活内容的作品成就最高。他与杨万里、陆游、尤袤合称南宋“中兴四大诗人”。</a:t>
            </a:r>
          </a:p>
          <a:p>
            <a:pPr latinLnBrk="1">
              <a:lnSpc>
                <a:spcPct val="150000"/>
              </a:lnSpc>
              <a:defRPr/>
            </a:pPr>
            <a:r>
              <a:rPr lang="zh-CN" altLang="en-US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主要作品：</a:t>
            </a:r>
            <a:r>
              <a:rPr lang="en-US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石湖诗集</a:t>
            </a:r>
            <a:r>
              <a:rPr lang="en-US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》《</a:t>
            </a:r>
            <a:r>
              <a:rPr lang="zh-CN" altLang="en-US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石湖词</a:t>
            </a:r>
            <a:r>
              <a:rPr lang="en-US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》《</a:t>
            </a:r>
            <a:r>
              <a:rPr lang="zh-CN" altLang="en-US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吴郡志</a:t>
            </a:r>
            <a:r>
              <a:rPr lang="en-US" altLang="zh-CN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en-US"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</a:p>
        </p:txBody>
      </p:sp>
      <p:pic>
        <p:nvPicPr>
          <p:cNvPr id="7" name="Picture 2" descr="C:\Users\Administrator\Desktop\3333\助读资料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6150" y="57150"/>
            <a:ext cx="2171700" cy="56991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圆角矩形 8"/>
          <p:cNvSpPr/>
          <p:nvPr/>
        </p:nvSpPr>
        <p:spPr>
          <a:xfrm>
            <a:off x="527179" y="823894"/>
            <a:ext cx="1667986" cy="531209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3">
                <a:lumMod val="75000"/>
              </a:schemeClr>
            </a:solidFill>
          </a:ln>
          <a:effectLst>
            <a:softEdge rad="31750"/>
          </a:effectLst>
        </p:spPr>
        <p:txBody>
          <a:bodyPr wrap="none">
            <a:spAutoFit/>
          </a:bodyPr>
          <a:lstStyle/>
          <a:p>
            <a:pPr defTabSz="1600200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r>
              <a:rPr lang="zh-CN" altLang="en-US" sz="28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走近作者</a:t>
            </a:r>
          </a:p>
        </p:txBody>
      </p:sp>
      <p:sp>
        <p:nvSpPr>
          <p:cNvPr id="10" name="直线连接符 21"/>
          <p:cNvSpPr>
            <a:spLocks noChangeShapeType="1"/>
          </p:cNvSpPr>
          <p:nvPr/>
        </p:nvSpPr>
        <p:spPr bwMode="auto">
          <a:xfrm flipV="1">
            <a:off x="485775" y="1308100"/>
            <a:ext cx="1773238" cy="0"/>
          </a:xfrm>
          <a:prstGeom prst="line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  <a:prstDash val="sysDash"/>
            <a:round/>
          </a:ln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FontTx/>
              <a:buNone/>
              <a:defRPr/>
            </a:pPr>
            <a:endParaRPr lang="zh-CN" altLang="en-US"/>
          </a:p>
        </p:txBody>
      </p:sp>
      <p:pic>
        <p:nvPicPr>
          <p:cNvPr id="8199" name="图片 9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4" y="1533691"/>
            <a:ext cx="2346326" cy="2895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任意多边形 18"/>
          <p:cNvSpPr>
            <a:spLocks noChangeArrowheads="1"/>
          </p:cNvSpPr>
          <p:nvPr/>
        </p:nvSpPr>
        <p:spPr bwMode="auto">
          <a:xfrm>
            <a:off x="1468438" y="1046163"/>
            <a:ext cx="1620837" cy="523875"/>
          </a:xfrm>
          <a:custGeom>
            <a:avLst/>
            <a:gdLst>
              <a:gd name="T0" fmla="*/ 0 w 258980"/>
              <a:gd name="T1" fmla="*/ 0 h 54733"/>
              <a:gd name="T2" fmla="*/ 2147483647 w 258980"/>
              <a:gd name="T3" fmla="*/ 0 h 54733"/>
              <a:gd name="T4" fmla="*/ 2147483647 w 258980"/>
              <a:gd name="T5" fmla="*/ 2147483647 h 54733"/>
              <a:gd name="T6" fmla="*/ 0 w 258980"/>
              <a:gd name="T7" fmla="*/ 2147483647 h 54733"/>
              <a:gd name="T8" fmla="*/ 0 w 258980"/>
              <a:gd name="T9" fmla="*/ 0 h 547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8980"/>
              <a:gd name="T16" fmla="*/ 0 h 54733"/>
              <a:gd name="T17" fmla="*/ 258980 w 258980"/>
              <a:gd name="T18" fmla="*/ 54733 h 547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8980" h="54733">
                <a:moveTo>
                  <a:pt x="0" y="0"/>
                </a:moveTo>
                <a:lnTo>
                  <a:pt x="258980" y="0"/>
                </a:lnTo>
                <a:lnTo>
                  <a:pt x="258980" y="54733"/>
                </a:lnTo>
                <a:lnTo>
                  <a:pt x="0" y="5473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864037" y="1136886"/>
            <a:ext cx="443625" cy="371387"/>
          </a:xfrm>
          <a:prstGeom prst="roundRect">
            <a:avLst>
              <a:gd name="adj" fmla="val 10000"/>
            </a:avLst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矩形 5"/>
          <p:cNvSpPr/>
          <p:nvPr/>
        </p:nvSpPr>
        <p:spPr>
          <a:xfrm>
            <a:off x="1060450" y="1614488"/>
            <a:ext cx="7358063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5600" indent="-355600">
              <a:lnSpc>
                <a:spcPct val="150000"/>
              </a:lnSpc>
              <a:buFontTx/>
              <a:buNone/>
              <a:defRPr/>
            </a:pPr>
            <a:r>
              <a:rPr lang="en-US" altLang="zh-CN" sz="24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</a:t>
            </a:r>
            <a:r>
              <a:rPr lang="zh-CN" altLang="en-US" sz="2400" b="1" dirty="0">
                <a:latin typeface="+mn-ea"/>
                <a:ea typeface="+mn-ea"/>
              </a:rPr>
              <a:t>会认本课</a:t>
            </a:r>
            <a:r>
              <a:rPr lang="en-US" altLang="zh-CN" sz="24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</a:t>
            </a:r>
            <a:r>
              <a:rPr lang="zh-CN" altLang="en-US" sz="2400" b="1" dirty="0">
                <a:latin typeface="+mn-ea"/>
                <a:ea typeface="+mn-ea"/>
              </a:rPr>
              <a:t>个生字，会写</a:t>
            </a:r>
            <a:r>
              <a:rPr lang="en-US" altLang="zh-CN" sz="24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</a:t>
            </a:r>
            <a:r>
              <a:rPr lang="zh-CN" altLang="en-US" sz="2400" b="1" dirty="0">
                <a:latin typeface="+mn-ea"/>
                <a:ea typeface="+mn-ea"/>
              </a:rPr>
              <a:t>个生字。</a:t>
            </a: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</a:rPr>
              <a:t>重点</a:t>
            </a: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sz="2400" b="1" dirty="0">
              <a:solidFill>
                <a:srgbClr val="C00000"/>
              </a:solidFill>
              <a:latin typeface="+mn-ea"/>
              <a:ea typeface="+mn-ea"/>
            </a:endParaRPr>
          </a:p>
          <a:p>
            <a:pPr marL="355600" indent="-355600">
              <a:lnSpc>
                <a:spcPct val="150000"/>
              </a:lnSpc>
              <a:defRPr/>
            </a:pPr>
            <a:r>
              <a:rPr lang="en-US" altLang="zh-CN" sz="24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</a:t>
            </a:r>
            <a:r>
              <a:rPr lang="zh-CN" altLang="en-US" sz="2400" b="1" dirty="0">
                <a:latin typeface="+mn-ea"/>
                <a:ea typeface="+mn-ea"/>
              </a:rPr>
              <a:t>抓住关键词语，理解诗意，体会作者表达的思想感 </a:t>
            </a:r>
            <a:endParaRPr lang="en-US" altLang="zh-CN" sz="2400" b="1" dirty="0">
              <a:latin typeface="+mn-ea"/>
              <a:ea typeface="+mn-ea"/>
            </a:endParaRPr>
          </a:p>
          <a:p>
            <a:pPr marL="355600" indent="-355600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</a:rPr>
              <a:t>  </a:t>
            </a:r>
            <a:r>
              <a:rPr lang="zh-CN" altLang="en-US" sz="2400" b="1" dirty="0">
                <a:latin typeface="+mn-ea"/>
                <a:ea typeface="+mn-ea"/>
              </a:rPr>
              <a:t>情；</a:t>
            </a:r>
            <a:r>
              <a:rPr lang="zh-CN" altLang="en-US" sz="2400" b="1" dirty="0">
                <a:latin typeface="+mn-ea"/>
              </a:rPr>
              <a:t> </a:t>
            </a: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</a:rPr>
              <a:t>难点</a:t>
            </a: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zh-CN" sz="2400" b="1" dirty="0">
              <a:solidFill>
                <a:srgbClr val="C00000"/>
              </a:solidFill>
              <a:latin typeface="+mn-ea"/>
              <a:ea typeface="+mn-ea"/>
            </a:endParaRPr>
          </a:p>
          <a:p>
            <a:pPr marL="355600" indent="-355600">
              <a:lnSpc>
                <a:spcPct val="150000"/>
              </a:lnSpc>
              <a:defRPr/>
            </a:pPr>
            <a:r>
              <a:rPr lang="en-US" altLang="zh-CN" sz="24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3.</a:t>
            </a:r>
            <a:r>
              <a:rPr lang="zh-CN" altLang="en-US" sz="2400" b="1" dirty="0">
                <a:latin typeface="+mn-ea"/>
                <a:ea typeface="+mn-ea"/>
              </a:rPr>
              <a:t>学习作者用动静结合的方法写景抒情。</a:t>
            </a:r>
            <a:r>
              <a:rPr lang="zh-CN" altLang="en-US" sz="2400" b="1" dirty="0">
                <a:latin typeface="+mn-ea"/>
              </a:rPr>
              <a:t> </a:t>
            </a: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</a:rPr>
              <a:t>难点</a:t>
            </a: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sz="2400" b="1" dirty="0">
              <a:solidFill>
                <a:srgbClr val="C0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 bwMode="auto">
          <a:xfrm>
            <a:off x="963613" y="1247775"/>
            <a:ext cx="7150100" cy="3389313"/>
          </a:xfrm>
          <a:custGeom>
            <a:avLst/>
            <a:gdLst>
              <a:gd name="connsiteX0" fmla="*/ 0 w 7150138"/>
              <a:gd name="connsiteY0" fmla="*/ 451959 h 4519594"/>
              <a:gd name="connsiteX1" fmla="*/ 451959 w 7150138"/>
              <a:gd name="connsiteY1" fmla="*/ 0 h 4519594"/>
              <a:gd name="connsiteX2" fmla="*/ 6698179 w 7150138"/>
              <a:gd name="connsiteY2" fmla="*/ 0 h 4519594"/>
              <a:gd name="connsiteX3" fmla="*/ 7150138 w 7150138"/>
              <a:gd name="connsiteY3" fmla="*/ 451959 h 4519594"/>
              <a:gd name="connsiteX4" fmla="*/ 7150138 w 7150138"/>
              <a:gd name="connsiteY4" fmla="*/ 4067635 h 4519594"/>
              <a:gd name="connsiteX5" fmla="*/ 6698179 w 7150138"/>
              <a:gd name="connsiteY5" fmla="*/ 4519594 h 4519594"/>
              <a:gd name="connsiteX6" fmla="*/ 451959 w 7150138"/>
              <a:gd name="connsiteY6" fmla="*/ 4519594 h 4519594"/>
              <a:gd name="connsiteX7" fmla="*/ 0 w 7150138"/>
              <a:gd name="connsiteY7" fmla="*/ 4067635 h 4519594"/>
              <a:gd name="connsiteX8" fmla="*/ 0 w 7150138"/>
              <a:gd name="connsiteY8" fmla="*/ 451959 h 4519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50138" h="4519594">
                <a:moveTo>
                  <a:pt x="0" y="451959"/>
                </a:moveTo>
                <a:cubicBezTo>
                  <a:pt x="0" y="202349"/>
                  <a:pt x="202349" y="0"/>
                  <a:pt x="451959" y="0"/>
                </a:cubicBezTo>
                <a:lnTo>
                  <a:pt x="6698179" y="0"/>
                </a:lnTo>
                <a:cubicBezTo>
                  <a:pt x="6947789" y="0"/>
                  <a:pt x="7150138" y="202349"/>
                  <a:pt x="7150138" y="451959"/>
                </a:cubicBezTo>
                <a:lnTo>
                  <a:pt x="7150138" y="4067635"/>
                </a:lnTo>
                <a:cubicBezTo>
                  <a:pt x="7150138" y="4317245"/>
                  <a:pt x="6947789" y="4519594"/>
                  <a:pt x="6698179" y="4519594"/>
                </a:cubicBezTo>
                <a:lnTo>
                  <a:pt x="451959" y="4519594"/>
                </a:lnTo>
                <a:cubicBezTo>
                  <a:pt x="202349" y="4519594"/>
                  <a:pt x="0" y="4317245"/>
                  <a:pt x="0" y="4067635"/>
                </a:cubicBezTo>
                <a:lnTo>
                  <a:pt x="0" y="451959"/>
                </a:lnTo>
                <a:close/>
              </a:path>
            </a:pathLst>
          </a:custGeom>
          <a:noFill/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256032" tIns="256032" rIns="256032" bIns="3419748" spcCol="1270" anchor="ctr">
            <a:scene3d>
              <a:camera prst="isometricOffAxis1Right"/>
              <a:lightRig rig="threePt" dir="t"/>
            </a:scene3d>
          </a:bodyPr>
          <a:lstStyle/>
          <a:p>
            <a:pPr defTabSz="1600200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endParaRPr lang="zh-CN" altLang="en-US" sz="3600" b="1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8" name="任意多边形 7"/>
          <p:cNvSpPr/>
          <p:nvPr/>
        </p:nvSpPr>
        <p:spPr bwMode="auto">
          <a:xfrm>
            <a:off x="1125538" y="2084388"/>
            <a:ext cx="6826250" cy="2235200"/>
          </a:xfrm>
          <a:custGeom>
            <a:avLst/>
            <a:gdLst>
              <a:gd name="connsiteX0" fmla="*/ 0 w 6826475"/>
              <a:gd name="connsiteY0" fmla="*/ 297922 h 2979224"/>
              <a:gd name="connsiteX1" fmla="*/ 297922 w 6826475"/>
              <a:gd name="connsiteY1" fmla="*/ 0 h 2979224"/>
              <a:gd name="connsiteX2" fmla="*/ 6528553 w 6826475"/>
              <a:gd name="connsiteY2" fmla="*/ 0 h 2979224"/>
              <a:gd name="connsiteX3" fmla="*/ 6826475 w 6826475"/>
              <a:gd name="connsiteY3" fmla="*/ 297922 h 2979224"/>
              <a:gd name="connsiteX4" fmla="*/ 6826475 w 6826475"/>
              <a:gd name="connsiteY4" fmla="*/ 2681302 h 2979224"/>
              <a:gd name="connsiteX5" fmla="*/ 6528553 w 6826475"/>
              <a:gd name="connsiteY5" fmla="*/ 2979224 h 2979224"/>
              <a:gd name="connsiteX6" fmla="*/ 297922 w 6826475"/>
              <a:gd name="connsiteY6" fmla="*/ 2979224 h 2979224"/>
              <a:gd name="connsiteX7" fmla="*/ 0 w 6826475"/>
              <a:gd name="connsiteY7" fmla="*/ 2681302 h 2979224"/>
              <a:gd name="connsiteX8" fmla="*/ 0 w 6826475"/>
              <a:gd name="connsiteY8" fmla="*/ 297922 h 2979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26475" h="2979224">
                <a:moveTo>
                  <a:pt x="0" y="297922"/>
                </a:moveTo>
                <a:cubicBezTo>
                  <a:pt x="0" y="133384"/>
                  <a:pt x="133384" y="0"/>
                  <a:pt x="297922" y="0"/>
                </a:cubicBezTo>
                <a:lnTo>
                  <a:pt x="6528553" y="0"/>
                </a:lnTo>
                <a:cubicBezTo>
                  <a:pt x="6693091" y="0"/>
                  <a:pt x="6826475" y="133384"/>
                  <a:pt x="6826475" y="297922"/>
                </a:cubicBezTo>
                <a:lnTo>
                  <a:pt x="6826475" y="2681302"/>
                </a:lnTo>
                <a:cubicBezTo>
                  <a:pt x="6826475" y="2845840"/>
                  <a:pt x="6693091" y="2979224"/>
                  <a:pt x="6528553" y="2979224"/>
                </a:cubicBezTo>
                <a:lnTo>
                  <a:pt x="297922" y="2979224"/>
                </a:lnTo>
                <a:cubicBezTo>
                  <a:pt x="133384" y="2979224"/>
                  <a:pt x="0" y="2845840"/>
                  <a:pt x="0" y="2681302"/>
                </a:cubicBezTo>
                <a:lnTo>
                  <a:pt x="0" y="297922"/>
                </a:lnTo>
                <a:close/>
              </a:path>
            </a:pathLst>
          </a:custGeom>
          <a:noFill/>
        </p:spPr>
        <p:style>
          <a:lnRef idx="0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05038" tIns="105038" rIns="105038" bIns="105038" spcCol="1270" anchor="ctr"/>
          <a:lstStyle/>
          <a:p>
            <a:pPr indent="800100" defTabSz="1244600">
              <a:lnSpc>
                <a:spcPct val="150000"/>
              </a:lnSpc>
              <a:spcAft>
                <a:spcPct val="35000"/>
              </a:spcAft>
              <a:buFontTx/>
              <a:buNone/>
              <a:defRPr/>
            </a:pPr>
            <a:endParaRPr lang="en-US" altLang="zh-CN" sz="2800" b="1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5363" name="矩形 2"/>
          <p:cNvSpPr>
            <a:spLocks noChangeArrowheads="1"/>
          </p:cNvSpPr>
          <p:nvPr/>
        </p:nvSpPr>
        <p:spPr bwMode="auto">
          <a:xfrm>
            <a:off x="992188" y="2041525"/>
            <a:ext cx="7218362" cy="130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4375" defTabSz="1244600">
              <a:lnSpc>
                <a:spcPct val="150000"/>
              </a:lnSpc>
              <a:spcAft>
                <a:spcPct val="3500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</a:rPr>
              <a:t>请同学们自由朗读古诗，注意读准字音，读通句子，难读的地方多读几遍。</a:t>
            </a:r>
            <a:endParaRPr lang="zh-CN" altLang="en-US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364" name="组合 5"/>
          <p:cNvGrpSpPr>
            <a:grpSpLocks/>
          </p:cNvGrpSpPr>
          <p:nvPr/>
        </p:nvGrpSpPr>
        <p:grpSpPr bwMode="auto">
          <a:xfrm>
            <a:off x="923925" y="1106488"/>
            <a:ext cx="2287588" cy="671512"/>
            <a:chOff x="924037" y="1067895"/>
            <a:chExt cx="2287078" cy="672532"/>
          </a:xfrm>
        </p:grpSpPr>
        <p:pic>
          <p:nvPicPr>
            <p:cNvPr id="15365" name="Picture 10" descr="C:\Users\Administrator\Desktop\绿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4037" y="1486150"/>
              <a:ext cx="2287078" cy="254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圆角矩形 16"/>
            <p:cNvSpPr/>
            <p:nvPr/>
          </p:nvSpPr>
          <p:spPr>
            <a:xfrm>
              <a:off x="1485979" y="1067895"/>
              <a:ext cx="1667986" cy="531209"/>
            </a:xfrm>
            <a:prstGeom prst="roundRect">
              <a:avLst/>
            </a:prstGeom>
            <a:noFill/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自读提示</a:t>
              </a:r>
              <a:endParaRPr lang="zh-CN" altLang="en-US" sz="28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1004888" y="2268538"/>
            <a:ext cx="7339012" cy="863600"/>
          </a:xfrm>
          <a:custGeom>
            <a:avLst/>
            <a:gdLst>
              <a:gd name="connsiteX0" fmla="*/ 0 w 6799134"/>
              <a:gd name="connsiteY0" fmla="*/ 0 h 976260"/>
              <a:gd name="connsiteX1" fmla="*/ 6799134 w 6799134"/>
              <a:gd name="connsiteY1" fmla="*/ 0 h 976260"/>
              <a:gd name="connsiteX2" fmla="*/ 6799134 w 6799134"/>
              <a:gd name="connsiteY2" fmla="*/ 976260 h 976260"/>
              <a:gd name="connsiteX3" fmla="*/ 0 w 6799134"/>
              <a:gd name="connsiteY3" fmla="*/ 976260 h 976260"/>
              <a:gd name="connsiteX4" fmla="*/ 0 w 6799134"/>
              <a:gd name="connsiteY4" fmla="*/ 0 h 97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99134" h="976260">
                <a:moveTo>
                  <a:pt x="0" y="0"/>
                </a:moveTo>
                <a:lnTo>
                  <a:pt x="6799134" y="0"/>
                </a:lnTo>
                <a:lnTo>
                  <a:pt x="6799134" y="976260"/>
                </a:lnTo>
                <a:lnTo>
                  <a:pt x="0" y="9762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37160" tIns="137160" rIns="137160" bIns="137160" spcCol="1270" anchor="ctr"/>
          <a:lstStyle/>
          <a:p>
            <a:pPr indent="812800" defTabSz="1600200">
              <a:lnSpc>
                <a:spcPct val="150000"/>
              </a:lnSpc>
              <a:spcAft>
                <a:spcPct val="35000"/>
              </a:spcAft>
              <a:buFontTx/>
              <a:buNone/>
              <a:defRPr/>
            </a:pPr>
            <a:r>
              <a:rPr lang="zh-CN" altLang="en-US" sz="2800" b="1" dirty="0">
                <a:latin typeface="+mj-ea"/>
                <a:ea typeface="+mj-ea"/>
              </a:rPr>
              <a:t>指名读课文，同学互评：字音是否正确，句子是否通顺。  </a:t>
            </a:r>
            <a:endParaRPr lang="zh-CN" altLang="en-US" sz="2800" dirty="0">
              <a:latin typeface="+mj-ea"/>
              <a:ea typeface="+mj-ea"/>
            </a:endParaRPr>
          </a:p>
        </p:txBody>
      </p:sp>
      <p:grpSp>
        <p:nvGrpSpPr>
          <p:cNvPr id="16386" name="组合 10"/>
          <p:cNvGrpSpPr>
            <a:grpSpLocks/>
          </p:cNvGrpSpPr>
          <p:nvPr/>
        </p:nvGrpSpPr>
        <p:grpSpPr bwMode="auto">
          <a:xfrm>
            <a:off x="1003300" y="1055688"/>
            <a:ext cx="2384425" cy="682625"/>
            <a:chOff x="847804" y="1058370"/>
            <a:chExt cx="2384346" cy="682057"/>
          </a:xfrm>
        </p:grpSpPr>
        <p:pic>
          <p:nvPicPr>
            <p:cNvPr id="16387" name="Picture 10" descr="C:\Users\Administrator\Desktop\绿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4037" y="1486150"/>
              <a:ext cx="2287078" cy="254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圆角矩形 12"/>
            <p:cNvSpPr/>
            <p:nvPr/>
          </p:nvSpPr>
          <p:spPr>
            <a:xfrm>
              <a:off x="847804" y="1058370"/>
              <a:ext cx="2384346" cy="531209"/>
            </a:xfrm>
            <a:prstGeom prst="roundRect">
              <a:avLst/>
            </a:prstGeom>
            <a:noFill/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检查自读情况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矩形 8"/>
          <p:cNvSpPr>
            <a:spLocks noChangeArrowheads="1"/>
          </p:cNvSpPr>
          <p:nvPr/>
        </p:nvSpPr>
        <p:spPr bwMode="auto">
          <a:xfrm>
            <a:off x="422275" y="2205038"/>
            <a:ext cx="74104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5400">
                <a:latin typeface="楷体" pitchFamily="49" charset="-122"/>
                <a:ea typeface="楷体" pitchFamily="49" charset="-122"/>
              </a:rPr>
              <a:t>     夜    田     佛</a:t>
            </a:r>
          </a:p>
        </p:txBody>
      </p:sp>
      <p:grpSp>
        <p:nvGrpSpPr>
          <p:cNvPr id="17410" name="组合 26"/>
          <p:cNvGrpSpPr>
            <a:grpSpLocks/>
          </p:cNvGrpSpPr>
          <p:nvPr/>
        </p:nvGrpSpPr>
        <p:grpSpPr bwMode="auto">
          <a:xfrm>
            <a:off x="579438" y="771525"/>
            <a:ext cx="1331912" cy="531813"/>
            <a:chOff x="579880" y="770997"/>
            <a:chExt cx="1331484" cy="532195"/>
          </a:xfrm>
        </p:grpSpPr>
        <p:sp>
          <p:nvSpPr>
            <p:cNvPr id="6" name="圆角矩形 5"/>
            <p:cNvSpPr/>
            <p:nvPr/>
          </p:nvSpPr>
          <p:spPr>
            <a:xfrm>
              <a:off x="590550" y="770997"/>
              <a:ext cx="1310279" cy="532195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我会认</a:t>
              </a:r>
            </a:p>
          </p:txBody>
        </p:sp>
        <p:sp>
          <p:nvSpPr>
            <p:cNvPr id="7" name="直线连接符 21"/>
            <p:cNvSpPr>
              <a:spLocks noChangeShapeType="1"/>
            </p:cNvSpPr>
            <p:nvPr/>
          </p:nvSpPr>
          <p:spPr bwMode="auto">
            <a:xfrm flipV="1">
              <a:off x="579880" y="1244412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b="1"/>
            </a:p>
          </p:txBody>
        </p:sp>
      </p:grpSp>
      <p:sp>
        <p:nvSpPr>
          <p:cNvPr id="10" name="矩形 9">
            <a:hlinkClick r:id="rId2" action="ppaction://hlinksldjump"/>
          </p:cNvPr>
          <p:cNvSpPr/>
          <p:nvPr/>
        </p:nvSpPr>
        <p:spPr>
          <a:xfrm>
            <a:off x="1486576" y="2210974"/>
            <a:ext cx="849545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昼</a:t>
            </a: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736600" y="1636713"/>
            <a:ext cx="774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latin typeface="方正姚体" pitchFamily="2" charset="-122"/>
                <a:ea typeface="方正姚体" pitchFamily="2" charset="-122"/>
              </a:rPr>
              <a:t>         zhòu                yún                  gòng</a:t>
            </a:r>
          </a:p>
        </p:txBody>
      </p:sp>
      <p:sp>
        <p:nvSpPr>
          <p:cNvPr id="9" name="矩形 8">
            <a:hlinkClick r:id="rId2" action="ppaction://hlinksldjump"/>
          </p:cNvPr>
          <p:cNvSpPr/>
          <p:nvPr/>
        </p:nvSpPr>
        <p:spPr>
          <a:xfrm>
            <a:off x="3556800" y="2201035"/>
            <a:ext cx="849547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耘</a:t>
            </a:r>
          </a:p>
        </p:txBody>
      </p:sp>
      <p:sp>
        <p:nvSpPr>
          <p:cNvPr id="11" name="矩形 10">
            <a:hlinkClick r:id="rId3" action="ppaction://hlinksldjump"/>
          </p:cNvPr>
          <p:cNvSpPr/>
          <p:nvPr/>
        </p:nvSpPr>
        <p:spPr>
          <a:xfrm>
            <a:off x="5860387" y="2212510"/>
            <a:ext cx="849548" cy="923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2203450" y="2897188"/>
            <a:ext cx="2557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  昼夜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147888" y="3611563"/>
            <a:ext cx="30035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昼思夜想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769938" y="2235200"/>
            <a:ext cx="609441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zhòu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904875" y="3106738"/>
            <a:ext cx="1150938" cy="1162050"/>
            <a:chOff x="2426" y="1253"/>
            <a:chExt cx="1815" cy="1814"/>
          </a:xfrm>
        </p:grpSpPr>
        <p:sp>
          <p:nvSpPr>
            <p:cNvPr id="14357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b="1">
                <a:latin typeface="Arial" panose="020B0604020202020204" pitchFamily="34" charset="0"/>
              </a:endParaRPr>
            </a:p>
          </p:txBody>
        </p:sp>
        <p:sp>
          <p:nvSpPr>
            <p:cNvPr id="14358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359" name="Line 6"/>
            <p:cNvSpPr>
              <a:spLocks noChangeShapeType="1"/>
            </p:cNvSpPr>
            <p:nvPr/>
          </p:nvSpPr>
          <p:spPr bwMode="auto">
            <a:xfrm>
              <a:off x="3335" y="1298"/>
              <a:ext cx="0" cy="176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904875" y="3086100"/>
            <a:ext cx="11525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7200" b="1" dirty="0">
                <a:solidFill>
                  <a:srgbClr val="FF0000"/>
                </a:solidFill>
                <a:latin typeface="+mn-ea"/>
                <a:ea typeface="+mn-ea"/>
              </a:rPr>
              <a:t>昼</a:t>
            </a:r>
          </a:p>
        </p:txBody>
      </p:sp>
      <p:sp>
        <p:nvSpPr>
          <p:cNvPr id="18441" name="TextBox 44"/>
          <p:cNvSpPr txBox="1">
            <a:spLocks noChangeArrowheads="1"/>
          </p:cNvSpPr>
          <p:nvPr/>
        </p:nvSpPr>
        <p:spPr bwMode="auto">
          <a:xfrm>
            <a:off x="1254125" y="1127125"/>
            <a:ext cx="30654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5400">
                <a:latin typeface="楷体" pitchFamily="49" charset="-122"/>
                <a:ea typeface="楷体" pitchFamily="49" charset="-122"/>
              </a:rPr>
              <a:t> 白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昼 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943725" y="2876550"/>
            <a:ext cx="14366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耕耘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438900" y="3616325"/>
            <a:ext cx="25447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春耕夏耘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981575" y="2230438"/>
            <a:ext cx="34083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yún</a:t>
            </a: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5160963" y="3121025"/>
            <a:ext cx="1150937" cy="1162050"/>
            <a:chOff x="2426" y="1253"/>
            <a:chExt cx="1815" cy="1814"/>
          </a:xfrm>
        </p:grpSpPr>
        <p:sp>
          <p:nvSpPr>
            <p:cNvPr id="14354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b="1">
                <a:latin typeface="Arial" panose="020B0604020202020204" pitchFamily="34" charset="0"/>
              </a:endParaRPr>
            </a:p>
          </p:txBody>
        </p:sp>
        <p:sp>
          <p:nvSpPr>
            <p:cNvPr id="14355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356" name="Line 6"/>
            <p:cNvSpPr>
              <a:spLocks noChangeShapeType="1"/>
            </p:cNvSpPr>
            <p:nvPr/>
          </p:nvSpPr>
          <p:spPr bwMode="auto">
            <a:xfrm>
              <a:off x="3335" y="1298"/>
              <a:ext cx="0" cy="176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23" name="矩形 22"/>
          <p:cNvSpPr/>
          <p:nvPr/>
        </p:nvSpPr>
        <p:spPr>
          <a:xfrm>
            <a:off x="5151438" y="3092450"/>
            <a:ext cx="11525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7200" b="1" dirty="0">
                <a:solidFill>
                  <a:srgbClr val="FF0000"/>
                </a:solidFill>
                <a:latin typeface="+mn-ea"/>
                <a:ea typeface="+mn-ea"/>
              </a:rPr>
              <a:t>耘</a:t>
            </a:r>
          </a:p>
        </p:txBody>
      </p:sp>
      <p:sp>
        <p:nvSpPr>
          <p:cNvPr id="18450" name="TextBox 44"/>
          <p:cNvSpPr txBox="1">
            <a:spLocks noChangeArrowheads="1"/>
          </p:cNvSpPr>
          <p:nvPr/>
        </p:nvSpPr>
        <p:spPr bwMode="auto">
          <a:xfrm>
            <a:off x="5818188" y="1141413"/>
            <a:ext cx="3178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耘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田</a:t>
            </a:r>
          </a:p>
        </p:txBody>
      </p:sp>
      <p:pic>
        <p:nvPicPr>
          <p:cNvPr id="18451" name="Picture 3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9813" y="704850"/>
            <a:ext cx="901700" cy="512763"/>
          </a:xfrm>
          <a:prstGeom prst="rect">
            <a:avLst/>
          </a:prstGeom>
          <a:noFill/>
          <a:ln>
            <a:noFill/>
          </a:ln>
          <a:effectLst>
            <a:outerShdw dist="38100" dir="8100000" algn="tr" rotWithShape="0">
              <a:srgbClr val="00000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  <p:bldP spid="20" grpId="0"/>
      <p:bldP spid="4" grpId="0"/>
      <p:bldP spid="15" grpId="0"/>
      <p:bldP spid="16" grpId="0"/>
      <p:bldP spid="17" grpId="0"/>
      <p:bldP spid="23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Pages>0</Pages>
  <Words>1331</Words>
  <Characters>0</Characters>
  <Application>Microsoft Office PowerPoint</Application>
  <DocSecurity>0</DocSecurity>
  <PresentationFormat>全屏显示(16:9)</PresentationFormat>
  <Lines>0</Lines>
  <Paragraphs>165</Paragraphs>
  <Slides>26</Slides>
  <Notes>7</Notes>
  <HiddenSlides>5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2" baseType="lpstr">
      <vt:lpstr>Gulim</vt:lpstr>
      <vt:lpstr>Malgun Gothic</vt:lpstr>
      <vt:lpstr>Meiryo</vt:lpstr>
      <vt:lpstr>方正大黑简体</vt:lpstr>
      <vt:lpstr>方正姚体</vt:lpstr>
      <vt:lpstr>仿宋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696</cp:revision>
  <dcterms:created xsi:type="dcterms:W3CDTF">2015-12-30T08:03:25Z</dcterms:created>
  <dcterms:modified xsi:type="dcterms:W3CDTF">2021-09-13T18:03:23Z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2052-11.3.0.8632</vt:lpwstr>
  </property>
</Properties>
</file>