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  <p:sldMasterId id="2147483704" r:id="rId2"/>
  </p:sldMasterIdLst>
  <p:notesMasterIdLst>
    <p:notesMasterId r:id="rId39"/>
  </p:notesMasterIdLst>
  <p:sldIdLst>
    <p:sldId id="340" r:id="rId3"/>
    <p:sldId id="303" r:id="rId4"/>
    <p:sldId id="305" r:id="rId5"/>
    <p:sldId id="307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1" r:id="rId38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8">
          <p15:clr>
            <a:srgbClr val="A4A3A4"/>
          </p15:clr>
        </p15:guide>
        <p15:guide id="2" pos="285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beishijiyingcai@126.com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FF7124"/>
    <a:srgbClr val="EF7509"/>
    <a:srgbClr val="8CC5B1"/>
    <a:srgbClr val="202E4A"/>
    <a:srgbClr val="68BC9E"/>
    <a:srgbClr val="009459"/>
    <a:srgbClr val="008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48"/>
        <p:guide pos="285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7E3160-1508-4388-A945-17A55E12D91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8869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E3160-1508-4388-A945-17A55E12D91A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5708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E3160-1508-4388-A945-17A55E12D91A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9216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942826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9515167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751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2856548"/>
            <a:ext cx="8139178" cy="468634"/>
          </a:xfrm>
        </p:spPr>
        <p:txBody>
          <a:bodyPr rIns="47625" anchor="t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444" y="3383757"/>
            <a:ext cx="8139178" cy="808489"/>
          </a:xfrm>
        </p:spPr>
        <p:txBody>
          <a:bodyPr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D8D6C4D-124E-4D7B-A617-BB444336E9F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552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281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366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836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87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C83D7D8-0A9E-47CB-A7EC-1396298CEA6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8370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008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4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202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931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46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650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640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5.xml"/><Relationship Id="rId3" Type="http://schemas.openxmlformats.org/officeDocument/2006/relationships/theme" Target="../theme/theme1.xml"/><Relationship Id="rId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tags" Target="../tags/tag1.xml"/><Relationship Id="rId9" Type="http://schemas.openxmlformats.org/officeDocument/2006/relationships/tags" Target="../tags/tag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4"/>
            </p:custDataLst>
          </p:nvPr>
        </p:nvSpPr>
        <p:spPr bwMode="auto">
          <a:xfrm>
            <a:off x="502444" y="323850"/>
            <a:ext cx="81391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28575" rIns="57150" bIns="285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5"/>
            </p:custDataLst>
          </p:nvPr>
        </p:nvSpPr>
        <p:spPr bwMode="auto">
          <a:xfrm>
            <a:off x="502444" y="971550"/>
            <a:ext cx="8139113" cy="378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0" rIns="61913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6"/>
            </p:custDataLst>
          </p:nvPr>
        </p:nvSpPr>
        <p:spPr>
          <a:xfrm>
            <a:off x="659606" y="4762500"/>
            <a:ext cx="2025254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/>
              <a:pPr/>
              <a:t>2021/9/13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7"/>
            </p:custDataLst>
          </p:nvPr>
        </p:nvSpPr>
        <p:spPr>
          <a:xfrm>
            <a:off x="3087291" y="4762500"/>
            <a:ext cx="2969419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8"/>
            </p:custDataLst>
          </p:nvPr>
        </p:nvSpPr>
        <p:spPr>
          <a:xfrm>
            <a:off x="6457950" y="4762500"/>
            <a:ext cx="2025254" cy="23693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BED580D2-FFA4-4469-BA91-F3D48B0105C6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2" r:id="rId2"/>
  </p:sldLayoutIdLst>
  <p:txStyles>
    <p:titleStyle>
      <a:lvl1pPr algn="l" rtl="0" fontAlgn="base">
        <a:spcBef>
          <a:spcPct val="0"/>
        </a:spcBef>
        <a:spcAft>
          <a:spcPct val="0"/>
        </a:spcAft>
        <a:defRPr sz="2100" b="1" kern="1200" spc="15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2021/9/13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75644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203865"/>
            <a:ext cx="9143999" cy="942017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3074" name="文本框 2"/>
          <p:cNvSpPr txBox="1">
            <a:spLocks noChangeArrowheads="1"/>
          </p:cNvSpPr>
          <p:nvPr/>
        </p:nvSpPr>
        <p:spPr bwMode="auto">
          <a:xfrm>
            <a:off x="3705101" y="1489473"/>
            <a:ext cx="5041076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 defTabSz="3429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6000" b="1" dirty="0">
                <a:latin typeface="微软雅黑" pitchFamily="34" charset="-122"/>
                <a:ea typeface="微软雅黑" pitchFamily="34" charset="-122"/>
                <a:cs typeface="黑体" panose="02010609060101010101" charset="-122"/>
              </a:rPr>
              <a:t>1 </a:t>
            </a:r>
            <a:r>
              <a:rPr lang="zh-CN" altLang="en-US" sz="6000" b="1" dirty="0">
                <a:latin typeface="微软雅黑" pitchFamily="34" charset="-122"/>
                <a:ea typeface="微软雅黑" pitchFamily="34" charset="-122"/>
                <a:cs typeface="黑体" panose="02010609060101010101" charset="-122"/>
              </a:rPr>
              <a:t>古诗词三首</a:t>
            </a:r>
          </a:p>
        </p:txBody>
      </p:sp>
      <p:pic>
        <p:nvPicPr>
          <p:cNvPr id="3075" name="图片 6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22552"/>
            <a:ext cx="3625454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文本框 3"/>
          <p:cNvSpPr txBox="1">
            <a:spLocks noChangeArrowheads="1"/>
          </p:cNvSpPr>
          <p:nvPr/>
        </p:nvSpPr>
        <p:spPr bwMode="auto">
          <a:xfrm>
            <a:off x="3532094" y="258598"/>
            <a:ext cx="5611904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800" dirty="0"/>
              <a:t>人教部编版</a:t>
            </a:r>
            <a:r>
              <a:rPr lang="en-US" altLang="zh-CN" sz="2800" dirty="0"/>
              <a:t>·</a:t>
            </a:r>
            <a:r>
              <a:rPr lang="zh-CN" altLang="en-US" sz="2800" dirty="0"/>
              <a:t>四年级（下册）</a:t>
            </a:r>
          </a:p>
        </p:txBody>
      </p:sp>
      <p:sp>
        <p:nvSpPr>
          <p:cNvPr id="3" name="矩形 2"/>
          <p:cNvSpPr/>
          <p:nvPr/>
        </p:nvSpPr>
        <p:spPr>
          <a:xfrm>
            <a:off x="5507174" y="2851856"/>
            <a:ext cx="1436932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zh-CN" altLang="en-US" sz="28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第</a:t>
            </a:r>
            <a:r>
              <a:rPr lang="en-US" altLang="zh-CN" sz="28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1</a:t>
            </a:r>
            <a:r>
              <a:rPr lang="zh-CN" altLang="en-US" sz="28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课时</a:t>
            </a:r>
          </a:p>
        </p:txBody>
      </p:sp>
      <p:sp>
        <p:nvSpPr>
          <p:cNvPr id="8" name="矩形 7"/>
          <p:cNvSpPr/>
          <p:nvPr/>
        </p:nvSpPr>
        <p:spPr>
          <a:xfrm>
            <a:off x="-13018" y="4441013"/>
            <a:ext cx="9157018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151710" y="1963341"/>
            <a:ext cx="570309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700" b="1">
                <a:solidFill>
                  <a:srgbClr val="000000"/>
                </a:solidFill>
                <a:latin typeface="Pinyin Adjust" pitchFamily="2" charset="0"/>
                <a:ea typeface="GB Pinyinok-B" pitchFamily="2" charset="-122"/>
                <a:sym typeface="宋体" pitchFamily="2" charset="-122"/>
              </a:rPr>
              <a:t>lí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751910" y="2009775"/>
            <a:ext cx="82510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Pinyin Adjust" pitchFamily="2" charset="0"/>
                <a:ea typeface="GB Pinyinok-B" pitchFamily="2" charset="-122"/>
                <a:sym typeface="宋体" pitchFamily="2" charset="-122"/>
              </a:rPr>
              <a:t>shū</a:t>
            </a: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2388394" y="1963341"/>
            <a:ext cx="65841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>
                <a:latin typeface="Pinyin Adjust" pitchFamily="2" charset="0"/>
                <a:ea typeface="GB Pinyinok-B" pitchFamily="2" charset="-122"/>
                <a:sym typeface="宋体" pitchFamily="2" charset="-122"/>
              </a:rPr>
              <a:t>xú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977879" y="821531"/>
            <a:ext cx="1551384" cy="38100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我会认</a:t>
            </a:r>
            <a:endParaRPr lang="en-US" altLang="zh-CN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3500" name="TextBox 21"/>
          <p:cNvSpPr txBox="1">
            <a:spLocks noChangeArrowheads="1"/>
          </p:cNvSpPr>
          <p:nvPr/>
        </p:nvSpPr>
        <p:spPr bwMode="auto">
          <a:xfrm>
            <a:off x="2251473" y="2615804"/>
            <a:ext cx="424934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rgbClr val="E04236"/>
                </a:solidFill>
                <a:latin typeface="宋体" pitchFamily="2" charset="-122"/>
              </a:rPr>
              <a:t> </a:t>
            </a:r>
            <a:r>
              <a:rPr lang="zh-CN" altLang="en-US" sz="2400" b="1">
                <a:solidFill>
                  <a:srgbClr val="E04236"/>
                </a:solidFill>
                <a:latin typeface="宋体" pitchFamily="2" charset="-122"/>
              </a:rPr>
              <a:t>徐         篱         疏         </a:t>
            </a:r>
            <a:endParaRPr lang="zh-CN" altLang="en-US" sz="2400" b="1">
              <a:solidFill>
                <a:srgbClr val="E04236"/>
              </a:solidFill>
              <a:latin typeface="宋体" pitchFamily="2" charset="-122"/>
              <a:sym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37" grpId="0"/>
      <p:bldP spid="635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702844" y="2774156"/>
            <a:ext cx="198515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减一减识记法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1042988" y="778669"/>
            <a:ext cx="1628775" cy="504825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400" b="1" noProof="1">
                <a:latin typeface="微软雅黑" panose="020B0503020204020204" pitchFamily="34" charset="-122"/>
              </a:rPr>
              <a:t>识字方法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768078" y="1947863"/>
            <a:ext cx="577123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 smtClean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徐      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余 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+ 彳= 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徐             组词：徐徐   徐步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768078" y="3325416"/>
            <a:ext cx="6057900" cy="49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 smtClean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疏      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蔬 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- 艹 = 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疏            组词：疏通   疏散 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3702844" y="1283494"/>
            <a:ext cx="198515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加一加识记法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 bldLvl="0" animBg="1"/>
      <p:bldP spid="7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4"/>
          <p:cNvSpPr txBox="1">
            <a:spLocks noChangeArrowheads="1"/>
          </p:cNvSpPr>
          <p:nvPr/>
        </p:nvSpPr>
        <p:spPr bwMode="auto">
          <a:xfrm>
            <a:off x="3352800" y="2115741"/>
            <a:ext cx="472679" cy="48458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E04236"/>
                </a:solidFill>
                <a:latin typeface="宋体" pitchFamily="2" charset="-122"/>
              </a:rPr>
              <a:t>宿</a:t>
            </a:r>
          </a:p>
        </p:txBody>
      </p:sp>
      <p:sp>
        <p:nvSpPr>
          <p:cNvPr id="8" name="左大括号 7"/>
          <p:cNvSpPr/>
          <p:nvPr/>
        </p:nvSpPr>
        <p:spPr>
          <a:xfrm>
            <a:off x="3919538" y="1650207"/>
            <a:ext cx="266700" cy="1398985"/>
          </a:xfrm>
          <a:prstGeom prst="leftBrace">
            <a:avLst>
              <a:gd name="adj1" fmla="val 45731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186238" y="1544241"/>
            <a:ext cx="18288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dirty="0" err="1">
                <a:solidFill>
                  <a:srgbClr val="000000"/>
                </a:solidFill>
                <a:latin typeface="Pinyin Adjust" pitchFamily="2" charset="0"/>
                <a:ea typeface="GB Pinyinok-B" pitchFamily="2" charset="-122"/>
                <a:sym typeface="宋体" pitchFamily="2" charset="-122"/>
              </a:rPr>
              <a:t>sù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（宿舍 </a:t>
            </a:r>
            <a:r>
              <a:rPr lang="en-US" altLang="zh-CN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)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946922" y="584598"/>
            <a:ext cx="1870472" cy="44410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多音字</a:t>
            </a:r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4186238" y="2099072"/>
            <a:ext cx="18288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dirty="0" err="1">
                <a:solidFill>
                  <a:srgbClr val="000000"/>
                </a:solidFill>
                <a:latin typeface="Pinyin Adjust" pitchFamily="2" charset="0"/>
                <a:ea typeface="GB Pinyinok-B" pitchFamily="2" charset="-122"/>
              </a:rPr>
              <a:t>xiǔ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（一宿 </a:t>
            </a:r>
            <a:r>
              <a:rPr lang="en-US" altLang="zh-CN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)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1207294" y="2836069"/>
            <a:ext cx="987029" cy="503635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100" noProof="1">
                <a:solidFill>
                  <a:schemeClr val="bg1"/>
                </a:solidFill>
                <a:latin typeface="微软雅黑" panose="020B0503020204020204" pitchFamily="34" charset="-122"/>
              </a:rPr>
              <a:t>造句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207294" y="3385929"/>
            <a:ext cx="6884194" cy="1508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我感到透骨奇寒,便匆匆跑回宿（</a:t>
            </a:r>
            <a:r>
              <a:rPr lang="en-US" altLang="zh-CN" sz="2400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  <a:sym typeface="楷体" pitchFamily="49" charset="-122"/>
              </a:rPr>
              <a:t>sù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）舍,取件衣服披上。</a:t>
            </a:r>
            <a:endParaRPr lang="en-US" altLang="zh-CN" sz="2100" dirty="0">
              <a:latin typeface="微软雅黑" pitchFamily="34" charset="-122"/>
              <a:ea typeface="微软雅黑" pitchFamily="34" charset="-122"/>
              <a:sym typeface="楷体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昨天夜里他们促膝长谈了一宿（</a:t>
            </a:r>
            <a:r>
              <a:rPr lang="en-US" altLang="zh-CN" sz="2400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  <a:sym typeface="楷体" pitchFamily="49" charset="-122"/>
              </a:rPr>
              <a:t>xiǔ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）。</a:t>
            </a:r>
            <a:endParaRPr lang="en-US" altLang="zh-CN" sz="2100" dirty="0">
              <a:latin typeface="微软雅黑" pitchFamily="34" charset="-122"/>
              <a:ea typeface="微软雅黑" pitchFamily="34" charset="-122"/>
              <a:sym typeface="楷体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中国古代把天上的星星分为四方二十八星宿（</a:t>
            </a:r>
            <a:r>
              <a:rPr lang="en-US" altLang="zh-CN" sz="2400" dirty="0" err="1">
                <a:solidFill>
                  <a:srgbClr val="FF0000"/>
                </a:solidFill>
                <a:latin typeface="Pinyin Adjust" pitchFamily="2" charset="0"/>
                <a:sym typeface="宋体" pitchFamily="2" charset="-122"/>
              </a:rPr>
              <a:t>xiù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）。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186238" y="2690812"/>
            <a:ext cx="170357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dirty="0" err="1">
                <a:latin typeface="Pinyin Adjust" pitchFamily="2" charset="0"/>
              </a:rPr>
              <a:t>xiù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（星宿 </a:t>
            </a:r>
            <a:r>
              <a:rPr lang="en-US" altLang="zh-CN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/>
      <p:bldP spid="16" grpId="0"/>
      <p:bldP spid="3" grpId="0" bldLvl="0" animBg="1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圆角矩形 54"/>
          <p:cNvSpPr/>
          <p:nvPr/>
        </p:nvSpPr>
        <p:spPr>
          <a:xfrm>
            <a:off x="3899297" y="566737"/>
            <a:ext cx="1808559" cy="46196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我会写</a:t>
            </a:r>
          </a:p>
        </p:txBody>
      </p:sp>
      <p:sp>
        <p:nvSpPr>
          <p:cNvPr id="96" name="矩形 95"/>
          <p:cNvSpPr>
            <a:spLocks noChangeArrowheads="1"/>
          </p:cNvSpPr>
          <p:nvPr/>
        </p:nvSpPr>
        <p:spPr bwMode="auto">
          <a:xfrm>
            <a:off x="5781675" y="1443037"/>
            <a:ext cx="404813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000">
                <a:solidFill>
                  <a:srgbClr val="000000"/>
                </a:solidFill>
                <a:latin typeface="Pinyin Adjust" pitchFamily="2" charset="0"/>
                <a:ea typeface="GB Pinyinok-B" pitchFamily="2" charset="-122"/>
                <a:sym typeface="宋体" pitchFamily="2" charset="-122"/>
              </a:rPr>
              <a:t>xī</a:t>
            </a:r>
          </a:p>
        </p:txBody>
      </p:sp>
      <p:sp>
        <p:nvSpPr>
          <p:cNvPr id="97" name="矩形 96"/>
          <p:cNvSpPr>
            <a:spLocks noChangeArrowheads="1"/>
          </p:cNvSpPr>
          <p:nvPr/>
        </p:nvSpPr>
        <p:spPr bwMode="auto">
          <a:xfrm>
            <a:off x="6521054" y="1443038"/>
            <a:ext cx="894159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000">
                <a:solidFill>
                  <a:srgbClr val="000000"/>
                </a:solidFill>
                <a:latin typeface="Pinyin Adjust" pitchFamily="2" charset="0"/>
                <a:ea typeface="GB Pinyinok-B" pitchFamily="2" charset="-122"/>
                <a:sym typeface="宋体" pitchFamily="2" charset="-122"/>
              </a:rPr>
              <a:t>qīng</a:t>
            </a:r>
          </a:p>
        </p:txBody>
      </p:sp>
      <p:sp>
        <p:nvSpPr>
          <p:cNvPr id="88" name="文本框 64"/>
          <p:cNvSpPr txBox="1">
            <a:spLocks noChangeArrowheads="1"/>
          </p:cNvSpPr>
          <p:nvPr/>
        </p:nvSpPr>
        <p:spPr bwMode="auto">
          <a:xfrm>
            <a:off x="7461648" y="2020491"/>
            <a:ext cx="878681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蜓</a:t>
            </a:r>
          </a:p>
        </p:txBody>
      </p:sp>
      <p:sp>
        <p:nvSpPr>
          <p:cNvPr id="91" name="矩形 90"/>
          <p:cNvSpPr>
            <a:spLocks noChangeArrowheads="1"/>
          </p:cNvSpPr>
          <p:nvPr/>
        </p:nvSpPr>
        <p:spPr bwMode="auto">
          <a:xfrm>
            <a:off x="1121569" y="1383507"/>
            <a:ext cx="831056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000">
                <a:solidFill>
                  <a:srgbClr val="000000"/>
                </a:solidFill>
                <a:latin typeface="Pinyin Adjust" pitchFamily="2" charset="0"/>
                <a:ea typeface="GB Pinyinok-B" pitchFamily="2" charset="-122"/>
              </a:rPr>
              <a:t>sù</a:t>
            </a:r>
          </a:p>
        </p:txBody>
      </p:sp>
      <p:sp>
        <p:nvSpPr>
          <p:cNvPr id="22" name="文本框 64"/>
          <p:cNvSpPr txBox="1">
            <a:spLocks noChangeArrowheads="1"/>
          </p:cNvSpPr>
          <p:nvPr/>
        </p:nvSpPr>
        <p:spPr bwMode="auto">
          <a:xfrm>
            <a:off x="1019175" y="1989535"/>
            <a:ext cx="842963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宿</a:t>
            </a: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1059656" y="2920604"/>
            <a:ext cx="800100" cy="1037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2E75B6"/>
                </a:solidFill>
                <a:latin typeface="微软雅黑" pitchFamily="34" charset="-122"/>
                <a:ea typeface="微软雅黑" pitchFamily="34" charset="-122"/>
              </a:rPr>
              <a:t>住宿                                                      </a:t>
            </a:r>
          </a:p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2E75B6"/>
                </a:solidFill>
                <a:latin typeface="微软雅黑" pitchFamily="34" charset="-122"/>
                <a:ea typeface="微软雅黑" pitchFamily="34" charset="-122"/>
              </a:rPr>
              <a:t>宿舍</a:t>
            </a:r>
          </a:p>
        </p:txBody>
      </p:sp>
      <p:sp>
        <p:nvSpPr>
          <p:cNvPr id="93" name="矩形 92"/>
          <p:cNvSpPr>
            <a:spLocks noChangeArrowheads="1"/>
          </p:cNvSpPr>
          <p:nvPr/>
        </p:nvSpPr>
        <p:spPr bwMode="auto">
          <a:xfrm>
            <a:off x="3095625" y="1383507"/>
            <a:ext cx="519113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000">
                <a:solidFill>
                  <a:srgbClr val="000000"/>
                </a:solidFill>
                <a:latin typeface="Pinyin Adjust" pitchFamily="2" charset="0"/>
                <a:ea typeface="GB Pinyinok-B" pitchFamily="2" charset="-122"/>
                <a:sym typeface="宋体" pitchFamily="2" charset="-122"/>
              </a:rPr>
              <a:t>lí</a:t>
            </a:r>
          </a:p>
        </p:txBody>
      </p:sp>
      <p:sp>
        <p:nvSpPr>
          <p:cNvPr id="19" name="文本框 64"/>
          <p:cNvSpPr txBox="1">
            <a:spLocks noChangeArrowheads="1"/>
          </p:cNvSpPr>
          <p:nvPr/>
        </p:nvSpPr>
        <p:spPr bwMode="auto">
          <a:xfrm>
            <a:off x="2849166" y="1989535"/>
            <a:ext cx="750094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篱</a:t>
            </a:r>
          </a:p>
        </p:txBody>
      </p:sp>
      <p:sp>
        <p:nvSpPr>
          <p:cNvPr id="112" name="文本框 111"/>
          <p:cNvSpPr txBox="1">
            <a:spLocks noChangeArrowheads="1"/>
          </p:cNvSpPr>
          <p:nvPr/>
        </p:nvSpPr>
        <p:spPr bwMode="auto">
          <a:xfrm>
            <a:off x="2892029" y="2932510"/>
            <a:ext cx="798909" cy="1037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2E75B6"/>
                </a:solidFill>
                <a:latin typeface="微软雅黑" pitchFamily="34" charset="-122"/>
                <a:ea typeface="微软雅黑" pitchFamily="34" charset="-122"/>
              </a:rPr>
              <a:t>篱笆</a:t>
            </a:r>
          </a:p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2E75B6"/>
                </a:solidFill>
                <a:latin typeface="微软雅黑" pitchFamily="34" charset="-122"/>
                <a:ea typeface="微软雅黑" pitchFamily="34" charset="-122"/>
              </a:rPr>
              <a:t>笊篱</a:t>
            </a:r>
          </a:p>
        </p:txBody>
      </p:sp>
      <p:sp>
        <p:nvSpPr>
          <p:cNvPr id="94" name="矩形 93"/>
          <p:cNvSpPr>
            <a:spLocks noChangeArrowheads="1"/>
          </p:cNvSpPr>
          <p:nvPr/>
        </p:nvSpPr>
        <p:spPr bwMode="auto">
          <a:xfrm>
            <a:off x="3854054" y="1385887"/>
            <a:ext cx="592931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000">
                <a:solidFill>
                  <a:srgbClr val="000000"/>
                </a:solidFill>
                <a:latin typeface="Pinyin Adjust" pitchFamily="2" charset="0"/>
                <a:ea typeface="GB Pinyinok-B" pitchFamily="2" charset="-122"/>
                <a:sym typeface="宋体" pitchFamily="2" charset="-122"/>
              </a:rPr>
              <a:t>shū</a:t>
            </a:r>
          </a:p>
        </p:txBody>
      </p:sp>
      <p:sp>
        <p:nvSpPr>
          <p:cNvPr id="114" name="文本框 113"/>
          <p:cNvSpPr txBox="1">
            <a:spLocks noChangeArrowheads="1"/>
          </p:cNvSpPr>
          <p:nvPr/>
        </p:nvSpPr>
        <p:spPr bwMode="auto">
          <a:xfrm>
            <a:off x="3793331" y="2926557"/>
            <a:ext cx="800100" cy="1037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2E75B6"/>
                </a:solidFill>
                <a:latin typeface="微软雅黑" pitchFamily="34" charset="-122"/>
                <a:ea typeface="微软雅黑" pitchFamily="34" charset="-122"/>
              </a:rPr>
              <a:t>疏远</a:t>
            </a:r>
          </a:p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2E75B6"/>
                </a:solidFill>
                <a:latin typeface="微软雅黑" pitchFamily="34" charset="-122"/>
                <a:ea typeface="微软雅黑" pitchFamily="34" charset="-122"/>
              </a:rPr>
              <a:t>疏忽</a:t>
            </a:r>
          </a:p>
        </p:txBody>
      </p:sp>
      <p:sp>
        <p:nvSpPr>
          <p:cNvPr id="95" name="矩形 94"/>
          <p:cNvSpPr>
            <a:spLocks noChangeArrowheads="1"/>
          </p:cNvSpPr>
          <p:nvPr/>
        </p:nvSpPr>
        <p:spPr bwMode="auto">
          <a:xfrm>
            <a:off x="4819650" y="1429941"/>
            <a:ext cx="681038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000">
                <a:solidFill>
                  <a:srgbClr val="000000"/>
                </a:solidFill>
                <a:latin typeface="Pinyin Adjust" pitchFamily="2" charset="0"/>
                <a:ea typeface="GB Pinyinok-B" pitchFamily="2" charset="-122"/>
                <a:sym typeface="宋体" pitchFamily="2" charset="-122"/>
              </a:rPr>
              <a:t>zá</a:t>
            </a:r>
          </a:p>
        </p:txBody>
      </p:sp>
      <p:sp>
        <p:nvSpPr>
          <p:cNvPr id="115" name="文本框 114"/>
          <p:cNvSpPr txBox="1">
            <a:spLocks noChangeArrowheads="1"/>
          </p:cNvSpPr>
          <p:nvPr/>
        </p:nvSpPr>
        <p:spPr bwMode="auto">
          <a:xfrm>
            <a:off x="4739879" y="2950369"/>
            <a:ext cx="800100" cy="1037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2E75B6"/>
                </a:solidFill>
                <a:latin typeface="微软雅黑" pitchFamily="34" charset="-122"/>
                <a:ea typeface="微软雅黑" pitchFamily="34" charset="-122"/>
              </a:rPr>
              <a:t>杂物</a:t>
            </a:r>
          </a:p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2E75B6"/>
                </a:solidFill>
                <a:latin typeface="微软雅黑" pitchFamily="34" charset="-122"/>
                <a:ea typeface="微软雅黑" pitchFamily="34" charset="-122"/>
              </a:rPr>
              <a:t>杂志</a:t>
            </a:r>
          </a:p>
        </p:txBody>
      </p:sp>
      <p:sp>
        <p:nvSpPr>
          <p:cNvPr id="116" name="文本框 115"/>
          <p:cNvSpPr txBox="1">
            <a:spLocks noChangeArrowheads="1"/>
          </p:cNvSpPr>
          <p:nvPr/>
        </p:nvSpPr>
        <p:spPr bwMode="auto">
          <a:xfrm>
            <a:off x="5618560" y="2938463"/>
            <a:ext cx="798909" cy="1037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2E75B6"/>
                </a:solidFill>
                <a:latin typeface="微软雅黑" pitchFamily="34" charset="-122"/>
                <a:ea typeface="微软雅黑" pitchFamily="34" charset="-122"/>
              </a:rPr>
              <a:t>稀疏</a:t>
            </a:r>
          </a:p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2E75B6"/>
                </a:solidFill>
                <a:latin typeface="微软雅黑" pitchFamily="34" charset="-122"/>
                <a:ea typeface="微软雅黑" pitchFamily="34" charset="-122"/>
              </a:rPr>
              <a:t>稀少</a:t>
            </a:r>
          </a:p>
        </p:txBody>
      </p:sp>
      <p:sp>
        <p:nvSpPr>
          <p:cNvPr id="117" name="文本框 116"/>
          <p:cNvSpPr txBox="1">
            <a:spLocks noChangeArrowheads="1"/>
          </p:cNvSpPr>
          <p:nvPr/>
        </p:nvSpPr>
        <p:spPr bwMode="auto">
          <a:xfrm>
            <a:off x="6567488" y="2926557"/>
            <a:ext cx="798910" cy="1037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2E75B6"/>
                </a:solidFill>
                <a:latin typeface="微软雅黑" pitchFamily="34" charset="-122"/>
                <a:ea typeface="微软雅黑" pitchFamily="34" charset="-122"/>
              </a:rPr>
              <a:t>蜻蜓</a:t>
            </a:r>
          </a:p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2E75B6"/>
                </a:solidFill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98" name="矩形 97"/>
          <p:cNvSpPr>
            <a:spLocks noChangeArrowheads="1"/>
          </p:cNvSpPr>
          <p:nvPr/>
        </p:nvSpPr>
        <p:spPr bwMode="auto">
          <a:xfrm>
            <a:off x="7468792" y="1443038"/>
            <a:ext cx="831056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000">
                <a:latin typeface="Pinyin Adjust" pitchFamily="2" charset="0"/>
              </a:rPr>
              <a:t>tíng</a:t>
            </a:r>
            <a:endParaRPr lang="en-US" altLang="zh-CN" sz="3000">
              <a:solidFill>
                <a:srgbClr val="000000"/>
              </a:solidFill>
              <a:latin typeface="Pinyin Adjust" pitchFamily="2" charset="0"/>
              <a:ea typeface="GB Pinyinok-B" pitchFamily="2" charset="-122"/>
              <a:sym typeface="宋体" pitchFamily="2" charset="-122"/>
            </a:endParaRPr>
          </a:p>
        </p:txBody>
      </p:sp>
      <p:sp>
        <p:nvSpPr>
          <p:cNvPr id="118" name="文本框 117"/>
          <p:cNvSpPr txBox="1">
            <a:spLocks noChangeArrowheads="1"/>
          </p:cNvSpPr>
          <p:nvPr/>
        </p:nvSpPr>
        <p:spPr bwMode="auto">
          <a:xfrm>
            <a:off x="7485460" y="2944416"/>
            <a:ext cx="798909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2E75B6"/>
                </a:solidFill>
                <a:latin typeface="微软雅黑" pitchFamily="34" charset="-122"/>
                <a:ea typeface="微软雅黑" pitchFamily="34" charset="-122"/>
              </a:rPr>
              <a:t>蜻蜓</a:t>
            </a:r>
          </a:p>
        </p:txBody>
      </p:sp>
      <p:sp>
        <p:nvSpPr>
          <p:cNvPr id="92" name="矩形 91"/>
          <p:cNvSpPr>
            <a:spLocks noChangeArrowheads="1"/>
          </p:cNvSpPr>
          <p:nvPr/>
        </p:nvSpPr>
        <p:spPr bwMode="auto">
          <a:xfrm>
            <a:off x="2078832" y="1384698"/>
            <a:ext cx="831056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000">
                <a:solidFill>
                  <a:srgbClr val="000000"/>
                </a:solidFill>
                <a:latin typeface="Pinyin Adjust" pitchFamily="2" charset="0"/>
                <a:ea typeface="GB Pinyinok-B" pitchFamily="2" charset="-122"/>
              </a:rPr>
              <a:t>xú</a:t>
            </a:r>
          </a:p>
        </p:txBody>
      </p:sp>
      <p:sp>
        <p:nvSpPr>
          <p:cNvPr id="87" name="文本框 64"/>
          <p:cNvSpPr txBox="1">
            <a:spLocks noChangeArrowheads="1"/>
          </p:cNvSpPr>
          <p:nvPr/>
        </p:nvSpPr>
        <p:spPr bwMode="auto">
          <a:xfrm>
            <a:off x="6547247" y="2006203"/>
            <a:ext cx="842963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蜻</a:t>
            </a:r>
          </a:p>
        </p:txBody>
      </p:sp>
      <p:sp>
        <p:nvSpPr>
          <p:cNvPr id="19477" name="文本框 64"/>
          <p:cNvSpPr txBox="1">
            <a:spLocks noChangeArrowheads="1"/>
          </p:cNvSpPr>
          <p:nvPr/>
        </p:nvSpPr>
        <p:spPr bwMode="auto">
          <a:xfrm>
            <a:off x="1922860" y="3433763"/>
            <a:ext cx="672703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/>
          <a:p>
            <a:endParaRPr lang="zh-CN" altLang="en-US" sz="5000" b="1">
              <a:solidFill>
                <a:srgbClr val="2E75B6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8" name="组合 76"/>
          <p:cNvGrpSpPr>
            <a:grpSpLocks/>
          </p:cNvGrpSpPr>
          <p:nvPr/>
        </p:nvGrpSpPr>
        <p:grpSpPr bwMode="auto">
          <a:xfrm>
            <a:off x="1020366" y="1989535"/>
            <a:ext cx="779859" cy="750094"/>
            <a:chOff x="673697" y="391745"/>
            <a:chExt cx="1040783" cy="1000926"/>
          </a:xfrm>
        </p:grpSpPr>
        <p:sp>
          <p:nvSpPr>
            <p:cNvPr id="29" name="矩形 28"/>
            <p:cNvSpPr/>
            <p:nvPr/>
          </p:nvSpPr>
          <p:spPr>
            <a:xfrm>
              <a:off x="673697" y="391745"/>
              <a:ext cx="999469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</p:txBody>
        </p:sp>
        <p:cxnSp>
          <p:nvCxnSpPr>
            <p:cNvPr id="57" name="直接连接符 56"/>
            <p:cNvCxnSpPr>
              <a:stCxn id="29" idx="0"/>
              <a:endCxn id="29" idx="2"/>
            </p:cNvCxnSpPr>
            <p:nvPr/>
          </p:nvCxnSpPr>
          <p:spPr>
            <a:xfrm>
              <a:off x="1174226" y="391745"/>
              <a:ext cx="0" cy="100092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>
              <a:stCxn id="29" idx="0"/>
              <a:endCxn id="29" idx="2"/>
            </p:cNvCxnSpPr>
            <p:nvPr/>
          </p:nvCxnSpPr>
          <p:spPr>
            <a:xfrm rot="10800000" flipH="1">
              <a:off x="715011" y="928750"/>
              <a:ext cx="999469" cy="158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文本框 64"/>
          <p:cNvSpPr txBox="1">
            <a:spLocks noChangeArrowheads="1"/>
          </p:cNvSpPr>
          <p:nvPr/>
        </p:nvSpPr>
        <p:spPr bwMode="auto">
          <a:xfrm>
            <a:off x="3743325" y="2026444"/>
            <a:ext cx="695325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疏</a:t>
            </a:r>
          </a:p>
        </p:txBody>
      </p:sp>
      <p:grpSp>
        <p:nvGrpSpPr>
          <p:cNvPr id="2" name="组合 77"/>
          <p:cNvGrpSpPr>
            <a:grpSpLocks/>
          </p:cNvGrpSpPr>
          <p:nvPr/>
        </p:nvGrpSpPr>
        <p:grpSpPr bwMode="auto">
          <a:xfrm>
            <a:off x="2849166" y="2016919"/>
            <a:ext cx="750094" cy="750094"/>
            <a:chOff x="747445" y="420339"/>
            <a:chExt cx="1000132" cy="1000926"/>
          </a:xfrm>
        </p:grpSpPr>
        <p:sp>
          <p:nvSpPr>
            <p:cNvPr id="3" name="矩形 2"/>
            <p:cNvSpPr/>
            <p:nvPr/>
          </p:nvSpPr>
          <p:spPr>
            <a:xfrm>
              <a:off x="747445" y="420339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</p:txBody>
        </p:sp>
        <p:cxnSp>
          <p:nvCxnSpPr>
            <p:cNvPr id="4" name="直接连接符 3"/>
            <p:cNvCxnSpPr>
              <a:stCxn id="3" idx="0"/>
              <a:endCxn id="3" idx="2"/>
            </p:cNvCxnSpPr>
            <p:nvPr/>
          </p:nvCxnSpPr>
          <p:spPr>
            <a:xfrm>
              <a:off x="1247510" y="420339"/>
              <a:ext cx="0" cy="100092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3" idx="1"/>
              <a:endCxn id="3" idx="3"/>
            </p:cNvCxnSpPr>
            <p:nvPr/>
          </p:nvCxnSpPr>
          <p:spPr>
            <a:xfrm>
              <a:off x="747445" y="920803"/>
              <a:ext cx="1000132" cy="0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81"/>
          <p:cNvGrpSpPr>
            <a:grpSpLocks/>
          </p:cNvGrpSpPr>
          <p:nvPr/>
        </p:nvGrpSpPr>
        <p:grpSpPr bwMode="auto">
          <a:xfrm>
            <a:off x="3742135" y="2016919"/>
            <a:ext cx="775097" cy="750094"/>
            <a:chOff x="667999" y="428604"/>
            <a:chExt cx="1033146" cy="1000934"/>
          </a:xfrm>
        </p:grpSpPr>
        <p:sp>
          <p:nvSpPr>
            <p:cNvPr id="7" name="矩形 6"/>
            <p:cNvSpPr/>
            <p:nvPr/>
          </p:nvSpPr>
          <p:spPr>
            <a:xfrm>
              <a:off x="701326" y="428604"/>
              <a:ext cx="999819" cy="1000934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</p:txBody>
        </p:sp>
        <p:cxnSp>
          <p:nvCxnSpPr>
            <p:cNvPr id="8" name="直接连接符 7"/>
            <p:cNvCxnSpPr>
              <a:stCxn id="7" idx="0"/>
              <a:endCxn id="7" idx="2"/>
            </p:cNvCxnSpPr>
            <p:nvPr/>
          </p:nvCxnSpPr>
          <p:spPr>
            <a:xfrm>
              <a:off x="1201236" y="428604"/>
              <a:ext cx="0" cy="1000934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7" idx="0"/>
              <a:endCxn id="7" idx="2"/>
            </p:cNvCxnSpPr>
            <p:nvPr/>
          </p:nvCxnSpPr>
          <p:spPr>
            <a:xfrm>
              <a:off x="667999" y="929072"/>
              <a:ext cx="999819" cy="0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76"/>
          <p:cNvGrpSpPr>
            <a:grpSpLocks/>
          </p:cNvGrpSpPr>
          <p:nvPr/>
        </p:nvGrpSpPr>
        <p:grpSpPr bwMode="auto">
          <a:xfrm>
            <a:off x="1922860" y="2010966"/>
            <a:ext cx="750094" cy="750094"/>
            <a:chOff x="714348" y="428604"/>
            <a:chExt cx="1000132" cy="1000926"/>
          </a:xfrm>
        </p:grpSpPr>
        <p:sp>
          <p:nvSpPr>
            <p:cNvPr id="15" name="矩形 14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</p:txBody>
        </p:sp>
        <p:cxnSp>
          <p:nvCxnSpPr>
            <p:cNvPr id="16" name="直接连接符 15"/>
            <p:cNvCxnSpPr>
              <a:stCxn id="15" idx="0"/>
              <a:endCxn id="15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5" idx="1"/>
              <a:endCxn id="15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文本框 64"/>
          <p:cNvSpPr txBox="1">
            <a:spLocks noChangeArrowheads="1"/>
          </p:cNvSpPr>
          <p:nvPr/>
        </p:nvSpPr>
        <p:spPr bwMode="auto">
          <a:xfrm>
            <a:off x="4688681" y="2016919"/>
            <a:ext cx="671513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杂</a:t>
            </a:r>
          </a:p>
        </p:txBody>
      </p:sp>
      <p:grpSp>
        <p:nvGrpSpPr>
          <p:cNvPr id="23" name="组合 89"/>
          <p:cNvGrpSpPr>
            <a:grpSpLocks/>
          </p:cNvGrpSpPr>
          <p:nvPr/>
        </p:nvGrpSpPr>
        <p:grpSpPr bwMode="auto">
          <a:xfrm>
            <a:off x="5595938" y="2040732"/>
            <a:ext cx="750094" cy="751285"/>
            <a:chOff x="714348" y="428604"/>
            <a:chExt cx="1000132" cy="1000926"/>
          </a:xfrm>
        </p:grpSpPr>
        <p:sp>
          <p:nvSpPr>
            <p:cNvPr id="24" name="矩形 23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</p:txBody>
        </p:sp>
        <p:cxnSp>
          <p:nvCxnSpPr>
            <p:cNvPr id="25" name="直接连接符 24"/>
            <p:cNvCxnSpPr>
              <a:stCxn id="24" idx="0"/>
              <a:endCxn id="24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stCxn id="24" idx="1"/>
              <a:endCxn id="24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64"/>
          <p:cNvSpPr txBox="1">
            <a:spLocks noChangeArrowheads="1"/>
          </p:cNvSpPr>
          <p:nvPr/>
        </p:nvSpPr>
        <p:spPr bwMode="auto">
          <a:xfrm>
            <a:off x="5600701" y="2026444"/>
            <a:ext cx="745331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稀</a:t>
            </a:r>
          </a:p>
        </p:txBody>
      </p:sp>
      <p:grpSp>
        <p:nvGrpSpPr>
          <p:cNvPr id="59" name="组合 76"/>
          <p:cNvGrpSpPr>
            <a:grpSpLocks/>
          </p:cNvGrpSpPr>
          <p:nvPr/>
        </p:nvGrpSpPr>
        <p:grpSpPr bwMode="auto">
          <a:xfrm>
            <a:off x="6517481" y="2051448"/>
            <a:ext cx="762000" cy="750094"/>
            <a:chOff x="697838" y="428604"/>
            <a:chExt cx="1016642" cy="1000926"/>
          </a:xfrm>
        </p:grpSpPr>
        <p:sp>
          <p:nvSpPr>
            <p:cNvPr id="60" name="矩形 59"/>
            <p:cNvSpPr/>
            <p:nvPr/>
          </p:nvSpPr>
          <p:spPr>
            <a:xfrm>
              <a:off x="713723" y="428604"/>
              <a:ext cx="1000757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</p:txBody>
        </p:sp>
        <p:cxnSp>
          <p:nvCxnSpPr>
            <p:cNvPr id="61" name="直接连接符 60"/>
            <p:cNvCxnSpPr>
              <a:stCxn id="60" idx="0"/>
              <a:endCxn id="60" idx="2"/>
            </p:cNvCxnSpPr>
            <p:nvPr/>
          </p:nvCxnSpPr>
          <p:spPr>
            <a:xfrm rot="16200000" flipH="1">
              <a:off x="713639" y="927478"/>
              <a:ext cx="1000926" cy="317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>
              <a:stCxn id="60" idx="0"/>
              <a:endCxn id="60" idx="2"/>
            </p:cNvCxnSpPr>
            <p:nvPr/>
          </p:nvCxnSpPr>
          <p:spPr>
            <a:xfrm rot="10800000" flipH="1">
              <a:off x="697838" y="929066"/>
              <a:ext cx="1000757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组合 76"/>
          <p:cNvGrpSpPr>
            <a:grpSpLocks/>
          </p:cNvGrpSpPr>
          <p:nvPr/>
        </p:nvGrpSpPr>
        <p:grpSpPr bwMode="auto">
          <a:xfrm>
            <a:off x="7461648" y="2058591"/>
            <a:ext cx="750094" cy="750094"/>
            <a:chOff x="714348" y="428604"/>
            <a:chExt cx="1000132" cy="1000926"/>
          </a:xfrm>
        </p:grpSpPr>
        <p:sp>
          <p:nvSpPr>
            <p:cNvPr id="77" name="矩形 76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</p:txBody>
        </p:sp>
        <p:cxnSp>
          <p:nvCxnSpPr>
            <p:cNvPr id="78" name="直接连接符 77"/>
            <p:cNvCxnSpPr>
              <a:stCxn id="60" idx="0"/>
              <a:endCxn id="60" idx="2"/>
            </p:cNvCxnSpPr>
            <p:nvPr/>
          </p:nvCxnSpPr>
          <p:spPr>
            <a:xfrm rot="16200000" flipH="1">
              <a:off x="698076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>
              <a:stCxn id="77" idx="1"/>
              <a:endCxn id="77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85"/>
          <p:cNvGrpSpPr>
            <a:grpSpLocks/>
          </p:cNvGrpSpPr>
          <p:nvPr/>
        </p:nvGrpSpPr>
        <p:grpSpPr bwMode="auto">
          <a:xfrm>
            <a:off x="4688682" y="2035969"/>
            <a:ext cx="764381" cy="751285"/>
            <a:chOff x="714348" y="428604"/>
            <a:chExt cx="1000132" cy="1000926"/>
          </a:xfrm>
        </p:grpSpPr>
        <p:sp>
          <p:nvSpPr>
            <p:cNvPr id="11" name="矩形 10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 noProof="1">
                <a:solidFill>
                  <a:srgbClr val="FF0000"/>
                </a:solidFill>
              </a:endParaRPr>
            </a:p>
          </p:txBody>
        </p:sp>
        <p:cxnSp>
          <p:nvCxnSpPr>
            <p:cNvPr id="12" name="直接连接符 11"/>
            <p:cNvCxnSpPr>
              <a:stCxn id="11" idx="0"/>
              <a:endCxn id="11" idx="2"/>
            </p:cNvCxnSpPr>
            <p:nvPr/>
          </p:nvCxnSpPr>
          <p:spPr>
            <a:xfrm rot="16200000" flipH="1">
              <a:off x="714744" y="928303"/>
              <a:ext cx="999339" cy="311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11" idx="1"/>
              <a:endCxn id="11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64"/>
          <p:cNvSpPr txBox="1">
            <a:spLocks noChangeArrowheads="1"/>
          </p:cNvSpPr>
          <p:nvPr/>
        </p:nvSpPr>
        <p:spPr bwMode="auto">
          <a:xfrm>
            <a:off x="1903810" y="2020491"/>
            <a:ext cx="734615" cy="82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徐</a:t>
            </a:r>
          </a:p>
        </p:txBody>
      </p:sp>
      <p:sp>
        <p:nvSpPr>
          <p:cNvPr id="111" name="文本框 110"/>
          <p:cNvSpPr txBox="1">
            <a:spLocks noChangeArrowheads="1"/>
          </p:cNvSpPr>
          <p:nvPr/>
        </p:nvSpPr>
        <p:spPr bwMode="auto">
          <a:xfrm>
            <a:off x="1903810" y="2920604"/>
            <a:ext cx="800100" cy="1037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>
                <a:solidFill>
                  <a:srgbClr val="2E75B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00">
                <a:solidFill>
                  <a:srgbClr val="2E75B6"/>
                </a:solidFill>
                <a:latin typeface="微软雅黑" pitchFamily="34" charset="-122"/>
                <a:ea typeface="微软雅黑" pitchFamily="34" charset="-122"/>
              </a:rPr>
              <a:t>徐步</a:t>
            </a:r>
          </a:p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2E75B6"/>
                </a:solidFill>
                <a:latin typeface="微软雅黑" pitchFamily="34" charset="-122"/>
                <a:ea typeface="微软雅黑" pitchFamily="34" charset="-122"/>
              </a:rPr>
              <a:t> 徐州    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88" grpId="0"/>
      <p:bldP spid="91" grpId="0"/>
      <p:bldP spid="22" grpId="0"/>
      <p:bldP spid="30" grpId="0"/>
      <p:bldP spid="93" grpId="0"/>
      <p:bldP spid="19" grpId="0"/>
      <p:bldP spid="112" grpId="0"/>
      <p:bldP spid="94" grpId="0"/>
      <p:bldP spid="114" grpId="0"/>
      <p:bldP spid="95" grpId="0"/>
      <p:bldP spid="115" grpId="0"/>
      <p:bldP spid="116" grpId="0"/>
      <p:bldP spid="117" grpId="0"/>
      <p:bldP spid="98" grpId="0"/>
      <p:bldP spid="118" grpId="0"/>
      <p:bldP spid="92" grpId="0"/>
      <p:bldP spid="87" grpId="0"/>
      <p:bldP spid="20" grpId="0"/>
      <p:bldP spid="21" grpId="0"/>
      <p:bldP spid="27" grpId="0"/>
      <p:bldP spid="18" grpId="0"/>
      <p:bldP spid="1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324225" y="2116931"/>
            <a:ext cx="862013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组词</a:t>
            </a: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186238" y="2046685"/>
            <a:ext cx="2724150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疏忽   疏远   疏散</a:t>
            </a:r>
            <a:r>
              <a:rPr lang="zh-CN" altLang="en-US" sz="3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324225" y="2771775"/>
            <a:ext cx="741760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造句 </a:t>
            </a:r>
            <a:endParaRPr lang="zh-CN" altLang="en-US" sz="21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4186238" y="2645569"/>
            <a:ext cx="443746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我做数学题时，一时疏忽，把小数点给点错位了。</a:t>
            </a:r>
          </a:p>
        </p:txBody>
      </p:sp>
      <p:grpSp>
        <p:nvGrpSpPr>
          <p:cNvPr id="52229" name="组合 23"/>
          <p:cNvGrpSpPr>
            <a:grpSpLocks/>
          </p:cNvGrpSpPr>
          <p:nvPr/>
        </p:nvGrpSpPr>
        <p:grpSpPr bwMode="auto">
          <a:xfrm>
            <a:off x="641748" y="1662112"/>
            <a:ext cx="2078831" cy="196810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4675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813198" y="1662113"/>
            <a:ext cx="2125265" cy="2064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3000" b="1">
                <a:solidFill>
                  <a:srgbClr val="E04236"/>
                </a:solidFill>
                <a:latin typeface="楷体" pitchFamily="49" charset="-122"/>
                <a:sym typeface="宋体" pitchFamily="2" charset="-122"/>
              </a:rPr>
              <a:t>疏</a:t>
            </a:r>
            <a:endParaRPr lang="zh-CN" altLang="en-US" sz="13000" b="1">
              <a:solidFill>
                <a:srgbClr val="E04236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351360" y="891778"/>
            <a:ext cx="1231106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600">
                <a:solidFill>
                  <a:srgbClr val="000000"/>
                </a:solidFill>
                <a:latin typeface="Pinyin Adjust" pitchFamily="2" charset="0"/>
                <a:ea typeface="GB Pinyinok-B" pitchFamily="2" charset="-122"/>
                <a:sym typeface="宋体" pitchFamily="2" charset="-122"/>
              </a:rPr>
              <a:t>shū</a:t>
            </a: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387329" y="748904"/>
            <a:ext cx="735806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笔顺</a:t>
            </a:r>
          </a:p>
        </p:txBody>
      </p:sp>
      <p:sp>
        <p:nvSpPr>
          <p:cNvPr id="16" name="文本框 20"/>
          <p:cNvSpPr txBox="1">
            <a:spLocks noChangeArrowheads="1"/>
          </p:cNvSpPr>
          <p:nvPr/>
        </p:nvSpPr>
        <p:spPr bwMode="auto">
          <a:xfrm>
            <a:off x="3324225" y="3726657"/>
            <a:ext cx="950119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写法 </a:t>
            </a:r>
            <a:endParaRPr lang="zh-CN" altLang="en-US" sz="21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框 21"/>
          <p:cNvSpPr txBox="1">
            <a:spLocks noChangeArrowheads="1"/>
          </p:cNvSpPr>
          <p:nvPr/>
        </p:nvSpPr>
        <p:spPr bwMode="auto">
          <a:xfrm>
            <a:off x="3962400" y="3630217"/>
            <a:ext cx="4437460" cy="55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左窄右宽，右边的横稍向上斜一点。  </a:t>
            </a:r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4344" y="519112"/>
            <a:ext cx="4437460" cy="136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1" grpId="0"/>
      <p:bldP spid="15" grpId="0"/>
      <p:bldP spid="18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324225" y="1938338"/>
            <a:ext cx="862013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组词</a:t>
            </a: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230291" y="1869281"/>
            <a:ext cx="2724150" cy="52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杂志   杂物   杂乱</a:t>
            </a:r>
            <a:r>
              <a:rPr lang="zh-CN" altLang="en-US" sz="3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383757" y="2645569"/>
            <a:ext cx="741760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造句 </a:t>
            </a:r>
            <a:endParaRPr lang="zh-CN" altLang="en-US" sz="21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4230291" y="2544366"/>
            <a:ext cx="4575572" cy="1037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下班了，爸爸一边喝茶，一边看杂志，一边聊天。</a:t>
            </a:r>
          </a:p>
        </p:txBody>
      </p:sp>
      <p:grpSp>
        <p:nvGrpSpPr>
          <p:cNvPr id="52229" name="组合 23"/>
          <p:cNvGrpSpPr>
            <a:grpSpLocks/>
          </p:cNvGrpSpPr>
          <p:nvPr/>
        </p:nvGrpSpPr>
        <p:grpSpPr bwMode="auto">
          <a:xfrm>
            <a:off x="641748" y="1662112"/>
            <a:ext cx="2078831" cy="196810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4675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763192" y="1662113"/>
            <a:ext cx="2125265" cy="2064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3000" b="1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杂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351360" y="891778"/>
            <a:ext cx="831056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600">
                <a:solidFill>
                  <a:srgbClr val="000000"/>
                </a:solidFill>
                <a:latin typeface="Pinyin Adjust" pitchFamily="2" charset="0"/>
                <a:ea typeface="GB Pinyinok-B" pitchFamily="2" charset="-122"/>
                <a:sym typeface="宋体" pitchFamily="2" charset="-122"/>
              </a:rPr>
              <a:t>zá</a:t>
            </a: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324226" y="879873"/>
            <a:ext cx="69889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笔顺</a:t>
            </a:r>
          </a:p>
        </p:txBody>
      </p:sp>
      <p:sp>
        <p:nvSpPr>
          <p:cNvPr id="16" name="文本框 20"/>
          <p:cNvSpPr txBox="1">
            <a:spLocks noChangeArrowheads="1"/>
          </p:cNvSpPr>
          <p:nvPr/>
        </p:nvSpPr>
        <p:spPr bwMode="auto">
          <a:xfrm>
            <a:off x="3324225" y="3726656"/>
            <a:ext cx="950119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写法 </a:t>
            </a:r>
            <a:endParaRPr lang="zh-CN" altLang="en-US" sz="21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框 21"/>
          <p:cNvSpPr txBox="1">
            <a:spLocks noChangeArrowheads="1"/>
          </p:cNvSpPr>
          <p:nvPr/>
        </p:nvSpPr>
        <p:spPr bwMode="auto">
          <a:xfrm>
            <a:off x="4021931" y="3630216"/>
            <a:ext cx="4682729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中间的横要长，托住</a:t>
            </a:r>
            <a:r>
              <a:rPr lang="en-US" altLang="zh-CN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九</a:t>
            </a:r>
            <a:r>
              <a:rPr lang="en-US" altLang="zh-CN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，第四笔是</a:t>
            </a:r>
            <a:r>
              <a:rPr lang="en-US" altLang="zh-CN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“亅</a:t>
            </a:r>
            <a:r>
              <a:rPr lang="en-US" altLang="zh-CN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”</a:t>
            </a: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。</a:t>
            </a:r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4344" y="750094"/>
            <a:ext cx="2978944" cy="76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1" grpId="0"/>
      <p:bldP spid="15" grpId="0"/>
      <p:bldP spid="18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324225" y="2116931"/>
            <a:ext cx="862013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组词</a:t>
            </a: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186238" y="2046685"/>
            <a:ext cx="1137047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蜻蜓   </a:t>
            </a:r>
            <a:r>
              <a:rPr lang="zh-CN" altLang="en-US" sz="3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</a:t>
            </a: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324225" y="2771775"/>
            <a:ext cx="741760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造句 </a:t>
            </a:r>
            <a:endParaRPr lang="zh-CN" altLang="en-US" sz="21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4186238" y="2645569"/>
            <a:ext cx="4437460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一只只蜻蜓在草丛中飞舞，好像一架架小飞机在天空飞。</a:t>
            </a:r>
          </a:p>
        </p:txBody>
      </p:sp>
      <p:grpSp>
        <p:nvGrpSpPr>
          <p:cNvPr id="52229" name="组合 23"/>
          <p:cNvGrpSpPr>
            <a:grpSpLocks/>
          </p:cNvGrpSpPr>
          <p:nvPr/>
        </p:nvGrpSpPr>
        <p:grpSpPr bwMode="auto">
          <a:xfrm>
            <a:off x="641748" y="1662112"/>
            <a:ext cx="2078831" cy="196810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4675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813198" y="1662113"/>
            <a:ext cx="2125265" cy="2064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3000" b="1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蜓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351360" y="891778"/>
            <a:ext cx="1654969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600">
                <a:solidFill>
                  <a:srgbClr val="000000"/>
                </a:solidFill>
                <a:latin typeface="Pinyin Adjust" pitchFamily="2" charset="0"/>
                <a:ea typeface="GB Pinyinok-B" pitchFamily="2" charset="-122"/>
                <a:sym typeface="宋体" pitchFamily="2" charset="-122"/>
              </a:rPr>
              <a:t>tíng</a:t>
            </a: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324226" y="797719"/>
            <a:ext cx="735806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笔顺</a:t>
            </a:r>
          </a:p>
        </p:txBody>
      </p:sp>
      <p:sp>
        <p:nvSpPr>
          <p:cNvPr id="16" name="文本框 20"/>
          <p:cNvSpPr txBox="1">
            <a:spLocks noChangeArrowheads="1"/>
          </p:cNvSpPr>
          <p:nvPr/>
        </p:nvSpPr>
        <p:spPr bwMode="auto">
          <a:xfrm>
            <a:off x="3324225" y="3726656"/>
            <a:ext cx="950119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写法 </a:t>
            </a:r>
            <a:endParaRPr lang="zh-CN" altLang="en-US" sz="21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框 21"/>
          <p:cNvSpPr txBox="1">
            <a:spLocks noChangeArrowheads="1"/>
          </p:cNvSpPr>
          <p:nvPr/>
        </p:nvSpPr>
        <p:spPr bwMode="auto">
          <a:xfrm>
            <a:off x="4063603" y="3630217"/>
            <a:ext cx="4948238" cy="55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左窄右宽，</a:t>
            </a: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右边是</a:t>
            </a:r>
            <a:r>
              <a:rPr lang="en-US" altLang="zh-CN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廷</a:t>
            </a:r>
            <a:r>
              <a:rPr lang="en-US" altLang="zh-CN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不是</a:t>
            </a:r>
            <a:r>
              <a:rPr lang="en-US" altLang="zh-CN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“ </a:t>
            </a: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延</a:t>
            </a:r>
            <a:r>
              <a:rPr lang="en-US" altLang="zh-CN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  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4344" y="539353"/>
            <a:ext cx="4526756" cy="1413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1" grpId="0"/>
      <p:bldP spid="15" grpId="0"/>
      <p:bldP spid="18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156097" y="2243138"/>
            <a:ext cx="248602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树头：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树枝头上。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阴：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树叶茂盛浓密。</a:t>
            </a:r>
            <a:endParaRPr lang="zh-CN" altLang="en-US" sz="21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0298" y="542925"/>
            <a:ext cx="1544240" cy="444104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100" b="1" noProof="1">
                <a:latin typeface="微软雅黑" panose="020B0503020204020204" pitchFamily="34" charset="-122"/>
              </a:rPr>
              <a:t>词语解释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571" y="1838801"/>
            <a:ext cx="2890361" cy="2080260"/>
          </a:xfrm>
          <a:prstGeom prst="roundRect">
            <a:avLst/>
          </a:prstGeom>
          <a:ln>
            <a:solidFill>
              <a:schemeClr val="bg1"/>
            </a:solidFill>
          </a:ln>
        </p:spPr>
      </p:pic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337697" y="1912144"/>
            <a:ext cx="1747838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篱落：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篱笆。</a:t>
            </a:r>
            <a:endParaRPr lang="zh-CN" altLang="en-US" dirty="0"/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025378" y="1446610"/>
            <a:ext cx="2289572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疏疏：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稀稀疏疏。</a:t>
            </a:r>
            <a:endParaRPr lang="zh-CN" altLang="en-US" dirty="0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500313" y="3919538"/>
            <a:ext cx="148502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径：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小路。</a:t>
            </a:r>
            <a:endParaRPr lang="zh-CN" altLang="en-US" dirty="0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566047" y="3919538"/>
            <a:ext cx="1937147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急走：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奔跑。</a:t>
            </a:r>
            <a:endParaRPr lang="zh-CN" altLang="en-US" dirty="0"/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6437710" y="2727723"/>
            <a:ext cx="13811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深：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深远。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0" grpId="0"/>
      <p:bldP spid="11" grpId="0"/>
      <p:bldP spid="12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332310" y="1397794"/>
            <a:ext cx="630674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杂兴（</a:t>
            </a:r>
            <a:r>
              <a:rPr lang="zh-CN" altLang="en-US" sz="2100" b="1" dirty="0">
                <a:solidFill>
                  <a:srgbClr val="E04236"/>
                </a:solidFill>
                <a:latin typeface="Pinyin Adjust" pitchFamily="2" charset="0"/>
                <a:ea typeface="微软雅黑" pitchFamily="34" charset="-122"/>
                <a:sym typeface="宋体" pitchFamily="2" charset="-122"/>
              </a:rPr>
              <a:t>xìng</a:t>
            </a:r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）：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随兴写来，没有固定题材的诗篇。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411956" y="648891"/>
            <a:ext cx="1544241" cy="444103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100" b="1" noProof="1">
                <a:latin typeface="微软雅黑" panose="020B0503020204020204" pitchFamily="34" charset="-122"/>
              </a:rPr>
              <a:t>词语解释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4259" y="3057525"/>
            <a:ext cx="1768318" cy="1360170"/>
          </a:xfrm>
          <a:prstGeom prst="roundRect">
            <a:avLst/>
          </a:prstGeom>
        </p:spPr>
      </p:pic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2310" y="3057525"/>
            <a:ext cx="1513284" cy="1359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4114" y="3056571"/>
            <a:ext cx="1665923" cy="1361124"/>
          </a:xfrm>
          <a:prstGeom prst="roundRect">
            <a:avLst/>
          </a:prstGeom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717132" y="2522935"/>
            <a:ext cx="2023631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麦花：</a:t>
            </a: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荞麦花。</a:t>
            </a:r>
            <a:endParaRPr lang="zh-CN" altLang="en-US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074569" y="2361010"/>
            <a:ext cx="202363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蛱蝶：</a:t>
            </a:r>
            <a:r>
              <a:rPr lang="zh-CN" altLang="en-US" sz="21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菜粉蝶。</a:t>
            </a:r>
            <a:endParaRPr lang="zh-CN" altLang="en-US"/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332310" y="2522935"/>
            <a:ext cx="2292935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肥：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指果肉肥厚。</a:t>
            </a:r>
            <a:endParaRPr lang="zh-CN" altLang="en-US" dirty="0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332310" y="1908573"/>
            <a:ext cx="498598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梅子：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梅树的果实，夏季成熟，可以吃。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5" grpId="0"/>
      <p:bldP spid="7" grpId="0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7645" y="1495339"/>
            <a:ext cx="3416618" cy="2947988"/>
          </a:xfrm>
          <a:prstGeom prst="roundRect">
            <a:avLst/>
          </a:prstGeom>
          <a:ln>
            <a:solidFill>
              <a:schemeClr val="bg1"/>
            </a:solidFill>
          </a:ln>
        </p:spPr>
      </p:pic>
      <p:sp>
        <p:nvSpPr>
          <p:cNvPr id="43010" name="文本框 2"/>
          <p:cNvSpPr txBox="1">
            <a:spLocks noChangeArrowheads="1"/>
          </p:cNvSpPr>
          <p:nvPr/>
        </p:nvSpPr>
        <p:spPr bwMode="auto">
          <a:xfrm>
            <a:off x="686992" y="1158479"/>
            <a:ext cx="3679031" cy="3393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zh-CN" altLang="en-US" sz="2400" dirty="0">
                <a:latin typeface="宋体" pitchFamily="2" charset="-122"/>
              </a:rPr>
              <a:t>宿新市徐公店</a:t>
            </a:r>
            <a:endParaRPr lang="zh-CN" altLang="en-US" sz="2400" dirty="0">
              <a:solidFill>
                <a:srgbClr val="E04236"/>
              </a:solidFill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itchFamily="2" charset="-122"/>
              </a:rPr>
              <a:t>           </a:t>
            </a:r>
            <a:r>
              <a:rPr lang="en-US" altLang="zh-CN" sz="2400" dirty="0">
                <a:latin typeface="宋体" pitchFamily="2" charset="-122"/>
              </a:rPr>
              <a:t>【</a:t>
            </a:r>
            <a:r>
              <a:rPr lang="zh-CN" altLang="en-US" sz="2400" dirty="0">
                <a:latin typeface="宋体" pitchFamily="2" charset="-122"/>
              </a:rPr>
              <a:t>宋</a:t>
            </a:r>
            <a:r>
              <a:rPr lang="en-US" altLang="zh-CN" sz="2400" dirty="0">
                <a:latin typeface="宋体" pitchFamily="2" charset="-122"/>
              </a:rPr>
              <a:t>】</a:t>
            </a:r>
            <a:r>
              <a:rPr lang="zh-CN" altLang="en-US" sz="2400" dirty="0">
                <a:latin typeface="宋体" pitchFamily="2" charset="-122"/>
              </a:rPr>
              <a:t>杨万里       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itchFamily="2" charset="-122"/>
              </a:rPr>
              <a:t>     篱落疏疏一径深，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itchFamily="2" charset="-122"/>
              </a:rPr>
              <a:t>     树头新绿未成阴。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itchFamily="2" charset="-122"/>
              </a:rPr>
              <a:t>     儿童急走追黄蝶，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itchFamily="2" charset="-122"/>
              </a:rPr>
              <a:t>     飞入菜花无处寻。</a:t>
            </a:r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1035844" y="792957"/>
            <a:ext cx="1065610" cy="478631"/>
            <a:chOff x="1977" y="1446"/>
            <a:chExt cx="2338" cy="810"/>
          </a:xfrm>
        </p:grpSpPr>
        <p:sp>
          <p:nvSpPr>
            <p:cNvPr id="6" name="圆角矩形标注 5"/>
            <p:cNvSpPr/>
            <p:nvPr/>
          </p:nvSpPr>
          <p:spPr>
            <a:xfrm>
              <a:off x="1977" y="1446"/>
              <a:ext cx="2053" cy="810"/>
            </a:xfrm>
            <a:prstGeom prst="wedgeRoundRectCallout">
              <a:avLst>
                <a:gd name="adj1" fmla="val 64748"/>
                <a:gd name="adj2" fmla="val 69753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sp>
          <p:nvSpPr>
            <p:cNvPr id="25605" name="文本框 4"/>
            <p:cNvSpPr txBox="1">
              <a:spLocks noChangeArrowheads="1"/>
            </p:cNvSpPr>
            <p:nvPr/>
          </p:nvSpPr>
          <p:spPr bwMode="auto">
            <a:xfrm>
              <a:off x="1977" y="1520"/>
              <a:ext cx="2338" cy="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1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1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地名</a:t>
              </a: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3500437" y="669132"/>
            <a:ext cx="1501379" cy="489347"/>
            <a:chOff x="10100" y="1590"/>
            <a:chExt cx="6047" cy="1027"/>
          </a:xfrm>
        </p:grpSpPr>
        <p:sp>
          <p:nvSpPr>
            <p:cNvPr id="9" name="圆角矩形标注 8"/>
            <p:cNvSpPr/>
            <p:nvPr/>
          </p:nvSpPr>
          <p:spPr>
            <a:xfrm>
              <a:off x="10100" y="1590"/>
              <a:ext cx="6047" cy="1027"/>
            </a:xfrm>
            <a:prstGeom prst="wedgeRoundRectCallout">
              <a:avLst>
                <a:gd name="adj1" fmla="val -62111"/>
                <a:gd name="adj2" fmla="val 83592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 lang="zh-CN" altLang="en-US" noProof="1">
                <a:solidFill>
                  <a:srgbClr val="E04236"/>
                </a:solidFill>
              </a:endParaRPr>
            </a:p>
          </p:txBody>
        </p:sp>
        <p:sp>
          <p:nvSpPr>
            <p:cNvPr id="25608" name="文本框 9"/>
            <p:cNvSpPr txBox="1">
              <a:spLocks noChangeArrowheads="1"/>
            </p:cNvSpPr>
            <p:nvPr/>
          </p:nvSpPr>
          <p:spPr bwMode="auto">
            <a:xfrm>
              <a:off x="10231" y="1693"/>
              <a:ext cx="5915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100">
                  <a:solidFill>
                    <a:srgbClr val="E04236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100">
                  <a:solidFill>
                    <a:srgbClr val="E04236"/>
                  </a:solidFill>
                  <a:latin typeface="微软雅黑" pitchFamily="34" charset="-122"/>
                  <a:ea typeface="微软雅黑" pitchFamily="34" charset="-122"/>
                </a:rPr>
                <a:t>徐家客店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矩形 5"/>
          <p:cNvSpPr>
            <a:spLocks noChangeArrowheads="1"/>
          </p:cNvSpPr>
          <p:nvPr/>
        </p:nvSpPr>
        <p:spPr bwMode="auto">
          <a:xfrm>
            <a:off x="577174" y="1673669"/>
            <a:ext cx="8205788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marL="266700" indent="-266700" defTabSz="342900">
              <a:lnSpc>
                <a:spcPct val="200000"/>
              </a:lnSpc>
            </a:pPr>
            <a:r>
              <a:rPr lang="en-US" altLang="zh-CN" b="1" dirty="0"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1.</a:t>
            </a:r>
            <a:r>
              <a:rPr lang="zh-CN" altLang="zh-CN" b="1" dirty="0"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认识“徐、篱、疏”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3</a:t>
            </a:r>
            <a:r>
              <a:rPr lang="zh-CN" altLang="zh-CN" b="1" dirty="0"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个生字，会写“宿、徐、篱、疏、杂、稀、蜻、蜓”等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8</a:t>
            </a:r>
            <a:r>
              <a:rPr lang="zh-CN" altLang="zh-CN" b="1" dirty="0"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个生字</a:t>
            </a:r>
            <a:r>
              <a:rPr lang="en-US" altLang="zh-CN" b="1" dirty="0"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,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理解生字组成的词语。 </a:t>
            </a:r>
            <a:r>
              <a:rPr lang="en-US" altLang="zh-CN" b="1" dirty="0">
                <a:solidFill>
                  <a:srgbClr val="E04236"/>
                </a:solidFill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(</a:t>
            </a:r>
            <a:r>
              <a:rPr lang="zh-CN" altLang="en-US" b="1" dirty="0">
                <a:solidFill>
                  <a:srgbClr val="E04236"/>
                </a:solidFill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重点</a:t>
            </a:r>
            <a:r>
              <a:rPr lang="en-US" altLang="zh-CN" b="1" dirty="0">
                <a:solidFill>
                  <a:srgbClr val="E04236"/>
                </a:solidFill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)</a:t>
            </a:r>
            <a:endParaRPr lang="en-US" altLang="zh-CN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  <a:p>
            <a:pPr marL="266700" indent="-266700" defTabSz="342900">
              <a:lnSpc>
                <a:spcPct val="200000"/>
              </a:lnSpc>
            </a:pPr>
            <a:r>
              <a:rPr lang="en-US" altLang="zh-CN" b="1" dirty="0"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2.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有感情地朗读古诗，背诵古诗，并默写《宿新市徐公店》。 </a:t>
            </a:r>
            <a:r>
              <a:rPr lang="en-US" altLang="zh-CN" b="1" dirty="0">
                <a:solidFill>
                  <a:srgbClr val="E04236"/>
                </a:solidFill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(</a:t>
            </a:r>
            <a:r>
              <a:rPr lang="zh-CN" altLang="en-US" b="1" dirty="0">
                <a:solidFill>
                  <a:srgbClr val="E04236"/>
                </a:solidFill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重点</a:t>
            </a:r>
            <a:r>
              <a:rPr lang="en-US" altLang="zh-CN" b="1" dirty="0">
                <a:solidFill>
                  <a:srgbClr val="E04236"/>
                </a:solidFill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)</a:t>
            </a:r>
            <a:endParaRPr lang="en-US" altLang="zh-CN" b="1" dirty="0">
              <a:solidFill>
                <a:srgbClr val="E04236"/>
              </a:solidFill>
              <a:latin typeface="华文楷体" pitchFamily="2" charset="-122"/>
              <a:ea typeface="华文楷体" pitchFamily="2" charset="-122"/>
            </a:endParaRPr>
          </a:p>
          <a:p>
            <a:pPr marL="266700" indent="-266700" defTabSz="342900">
              <a:lnSpc>
                <a:spcPct val="200000"/>
              </a:lnSpc>
            </a:pPr>
            <a:r>
              <a:rPr lang="en-US" altLang="zh-CN" b="1" dirty="0"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3.</a:t>
            </a:r>
            <a:r>
              <a:rPr lang="zh-CN" altLang="en-US" b="1" dirty="0"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理解诗意，体会作者要表达的思想感情。</a:t>
            </a:r>
            <a:r>
              <a:rPr lang="en-US" altLang="zh-CN" b="1" dirty="0">
                <a:solidFill>
                  <a:srgbClr val="E04236"/>
                </a:solidFill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(</a:t>
            </a:r>
            <a:r>
              <a:rPr lang="zh-CN" altLang="en-US" b="1" dirty="0">
                <a:solidFill>
                  <a:srgbClr val="E04236"/>
                </a:solidFill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难点</a:t>
            </a:r>
            <a:r>
              <a:rPr lang="en-US" altLang="zh-CN" b="1" dirty="0" smtClean="0">
                <a:solidFill>
                  <a:srgbClr val="E04236"/>
                </a:solidFill>
                <a:latin typeface="华文楷体" pitchFamily="2" charset="-122"/>
                <a:ea typeface="华文楷体" pitchFamily="2" charset="-122"/>
                <a:sym typeface="楷体" pitchFamily="49" charset="-122"/>
              </a:rPr>
              <a:t>)</a:t>
            </a:r>
            <a:endParaRPr lang="en-US" altLang="zh-CN" b="1" dirty="0">
              <a:solidFill>
                <a:srgbClr val="E04236"/>
              </a:solidFill>
              <a:latin typeface="华文楷体" pitchFamily="2" charset="-122"/>
              <a:ea typeface="华文楷体" pitchFamily="2" charset="-122"/>
              <a:sym typeface="楷体" pitchFamily="49" charset="-122"/>
            </a:endParaRPr>
          </a:p>
        </p:txBody>
      </p:sp>
      <p:sp>
        <p:nvSpPr>
          <p:cNvPr id="6146" name="文本框 1"/>
          <p:cNvSpPr txBox="1">
            <a:spLocks noChangeArrowheads="1"/>
          </p:cNvSpPr>
          <p:nvPr/>
        </p:nvSpPr>
        <p:spPr bwMode="auto">
          <a:xfrm>
            <a:off x="442913" y="717947"/>
            <a:ext cx="1831271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sz="3300" dirty="0">
                <a:latin typeface="微软雅黑" pitchFamily="34" charset="-122"/>
                <a:ea typeface="微软雅黑" pitchFamily="34" charset="-122"/>
              </a:rPr>
              <a:t>学习目标</a:t>
            </a:r>
            <a:endParaRPr lang="zh-CN" altLang="en-US" sz="3300" dirty="0"/>
          </a:p>
        </p:txBody>
      </p:sp>
      <p:sp>
        <p:nvSpPr>
          <p:cNvPr id="2" name="文本框 1"/>
          <p:cNvSpPr txBox="1"/>
          <p:nvPr/>
        </p:nvSpPr>
        <p:spPr>
          <a:xfrm>
            <a:off x="3250458" y="427165"/>
            <a:ext cx="1982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EFEFE"/>
                </a:solidFill>
              </a:rPr>
              <a:t>https://www.ypppt.com/</a:t>
            </a:r>
            <a:endParaRPr lang="zh-CN" altLang="en-US" sz="12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176838" y="489348"/>
            <a:ext cx="2750344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>
                <a:solidFill>
                  <a:srgbClr val="A1C450"/>
                </a:solidFill>
                <a:latin typeface="宋体" pitchFamily="2" charset="-122"/>
                <a:sym typeface="宋体" pitchFamily="2" charset="-122"/>
              </a:rPr>
              <a:t>树头</a:t>
            </a:r>
            <a:r>
              <a:rPr lang="zh-CN" altLang="en-US" sz="2400" b="1">
                <a:solidFill>
                  <a:srgbClr val="E04236"/>
                </a:solidFill>
                <a:latin typeface="宋体" pitchFamily="2" charset="-122"/>
                <a:sym typeface="宋体" pitchFamily="2" charset="-122"/>
              </a:rPr>
              <a:t>新绿</a:t>
            </a:r>
            <a:r>
              <a:rPr lang="zh-CN" altLang="en-US" sz="2400" b="1">
                <a:latin typeface="宋体" pitchFamily="2" charset="-122"/>
                <a:sym typeface="宋体" pitchFamily="2" charset="-122"/>
              </a:rPr>
              <a:t>未成阴。</a:t>
            </a:r>
            <a:endParaRPr lang="zh-CN" altLang="zh-CN" sz="2400" b="1">
              <a:latin typeface="宋体" pitchFamily="2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307306" y="3517106"/>
            <a:ext cx="6678216" cy="117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篱笆稀稀落落，一条小路通向远方。树上新叶长出还尚未形成树阴。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4008" y="1271588"/>
            <a:ext cx="2758917" cy="2075021"/>
          </a:xfrm>
          <a:prstGeom prst="round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92064" y="1271587"/>
            <a:ext cx="2612708" cy="2075498"/>
          </a:xfrm>
          <a:prstGeom prst="roundRect">
            <a:avLst/>
          </a:prstGeom>
          <a:ln>
            <a:solidFill>
              <a:schemeClr val="bg1"/>
            </a:solidFill>
          </a:ln>
        </p:spPr>
      </p:pic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672829" y="726281"/>
            <a:ext cx="275510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 </a:t>
            </a:r>
            <a:r>
              <a:rPr lang="zh-CN" altLang="en-US" sz="2400" b="1" dirty="0">
                <a:solidFill>
                  <a:srgbClr val="E04236"/>
                </a:solidFill>
                <a:latin typeface="宋体" pitchFamily="2" charset="-122"/>
                <a:sym typeface="宋体" pitchFamily="2" charset="-122"/>
              </a:rPr>
              <a:t>篱落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疏疏</a:t>
            </a:r>
            <a:r>
              <a:rPr lang="zh-CN" altLang="en-US" sz="2400" b="1" dirty="0">
                <a:solidFill>
                  <a:srgbClr val="E04236"/>
                </a:solidFill>
                <a:latin typeface="宋体" pitchFamily="2" charset="-122"/>
                <a:sym typeface="宋体" pitchFamily="2" charset="-122"/>
              </a:rPr>
              <a:t>一径</a:t>
            </a:r>
            <a:r>
              <a:rPr lang="zh-CN" altLang="en-US" sz="2400" b="1" dirty="0">
                <a:latin typeface="宋体" pitchFamily="2" charset="-122"/>
                <a:sym typeface="宋体" pitchFamily="2" charset="-122"/>
              </a:rPr>
              <a:t>深，</a:t>
            </a:r>
            <a:endParaRPr lang="zh-CN" altLang="en-US" b="1" dirty="0"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92994" y="3496866"/>
            <a:ext cx="6956822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小孩子飞快地奔跑着追赶黄色的蝴蝶，可是蝴蝶飞入菜花就再也找不到了。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124076" y="672704"/>
            <a:ext cx="498514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E04236"/>
                </a:solidFill>
                <a:latin typeface="宋体" pitchFamily="2" charset="-122"/>
              </a:rPr>
              <a:t>儿童</a:t>
            </a:r>
            <a:r>
              <a:rPr lang="zh-CN" altLang="en-US" sz="2400" b="1">
                <a:latin typeface="宋体" pitchFamily="2" charset="-122"/>
              </a:rPr>
              <a:t>急走追</a:t>
            </a:r>
            <a:r>
              <a:rPr lang="zh-CN" altLang="en-US" sz="2400" b="1">
                <a:solidFill>
                  <a:srgbClr val="E04236"/>
                </a:solidFill>
                <a:latin typeface="宋体" pitchFamily="2" charset="-122"/>
              </a:rPr>
              <a:t>黄蝶</a:t>
            </a:r>
            <a:r>
              <a:rPr lang="zh-CN" altLang="en-US" sz="2400" b="1">
                <a:latin typeface="宋体" pitchFamily="2" charset="-122"/>
              </a:rPr>
              <a:t>，飞入</a:t>
            </a:r>
            <a:r>
              <a:rPr lang="zh-CN" altLang="en-US" sz="2400" b="1">
                <a:solidFill>
                  <a:srgbClr val="E04236"/>
                </a:solidFill>
                <a:latin typeface="宋体" pitchFamily="2" charset="-122"/>
              </a:rPr>
              <a:t>菜花</a:t>
            </a:r>
            <a:r>
              <a:rPr lang="zh-CN" altLang="en-US" sz="2400" b="1">
                <a:latin typeface="宋体" pitchFamily="2" charset="-122"/>
              </a:rPr>
              <a:t>无处寻。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265396" y="1363503"/>
            <a:ext cx="6652260" cy="2002155"/>
            <a:chOff x="2657" y="2863"/>
            <a:chExt cx="13968" cy="420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>
              <a:lum brigh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57" y="2863"/>
              <a:ext cx="6665" cy="4204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email">
              <a:lum brigh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922" y="2864"/>
              <a:ext cx="6703" cy="4203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7911" y="1865426"/>
            <a:ext cx="2945130" cy="2860830"/>
          </a:xfrm>
          <a:prstGeom prst="roundRect">
            <a:avLst/>
          </a:prstGeom>
        </p:spPr>
      </p:pic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4717256" y="444104"/>
            <a:ext cx="4200525" cy="932259"/>
            <a:chOff x="10118" y="1677"/>
            <a:chExt cx="6758" cy="1037"/>
          </a:xfrm>
        </p:grpSpPr>
        <p:sp>
          <p:nvSpPr>
            <p:cNvPr id="9" name="圆角矩形标注 8"/>
            <p:cNvSpPr/>
            <p:nvPr/>
          </p:nvSpPr>
          <p:spPr>
            <a:xfrm>
              <a:off x="10118" y="1677"/>
              <a:ext cx="6758" cy="1037"/>
            </a:xfrm>
            <a:prstGeom prst="wedgeRoundRectCallout">
              <a:avLst>
                <a:gd name="adj1" fmla="val -48914"/>
                <a:gd name="adj2" fmla="val 82288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 lang="zh-CN" altLang="en-US" noProof="1">
                <a:solidFill>
                  <a:srgbClr val="E04236"/>
                </a:solidFill>
              </a:endParaRPr>
            </a:p>
          </p:txBody>
        </p:sp>
        <p:sp>
          <p:nvSpPr>
            <p:cNvPr id="28676" name="文本框 9"/>
            <p:cNvSpPr txBox="1">
              <a:spLocks noChangeArrowheads="1"/>
            </p:cNvSpPr>
            <p:nvPr/>
          </p:nvSpPr>
          <p:spPr bwMode="auto">
            <a:xfrm>
              <a:off x="10245" y="1798"/>
              <a:ext cx="6504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100">
                  <a:solidFill>
                    <a:srgbClr val="E04236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100">
                  <a:solidFill>
                    <a:srgbClr val="E04236"/>
                  </a:solidFill>
                  <a:latin typeface="微软雅黑" pitchFamily="34" charset="-122"/>
                  <a:ea typeface="微软雅黑" pitchFamily="34" charset="-122"/>
                </a:rPr>
                <a:t>题意：诗人看到一年四季不同的</a:t>
              </a:r>
            </a:p>
            <a:p>
              <a:r>
                <a:rPr lang="zh-CN" altLang="en-US" sz="2100">
                  <a:solidFill>
                    <a:srgbClr val="E04236"/>
                  </a:solidFill>
                  <a:latin typeface="微软雅黑" pitchFamily="34" charset="-122"/>
                  <a:ea typeface="微软雅黑" pitchFamily="34" charset="-122"/>
                </a:rPr>
                <a:t> 田园景色而产生了很多的感想。</a:t>
              </a:r>
            </a:p>
          </p:txBody>
        </p:sp>
      </p:grpSp>
      <p:sp>
        <p:nvSpPr>
          <p:cNvPr id="13" name="文本框 2"/>
          <p:cNvSpPr txBox="1">
            <a:spLocks noChangeArrowheads="1"/>
          </p:cNvSpPr>
          <p:nvPr/>
        </p:nvSpPr>
        <p:spPr bwMode="auto">
          <a:xfrm>
            <a:off x="650081" y="1333500"/>
            <a:ext cx="4953000" cy="3392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400" dirty="0">
                <a:solidFill>
                  <a:srgbClr val="00B0F0"/>
                </a:solidFill>
                <a:latin typeface="宋体" pitchFamily="2" charset="-122"/>
              </a:rPr>
              <a:t>四时</a:t>
            </a:r>
            <a:r>
              <a:rPr lang="zh-CN" altLang="en-US" sz="2400" dirty="0">
                <a:latin typeface="宋体" pitchFamily="2" charset="-122"/>
              </a:rPr>
              <a:t>田园杂兴(其二十五) 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宋体" pitchFamily="2" charset="-122"/>
              </a:rPr>
              <a:t>              【</a:t>
            </a:r>
            <a:r>
              <a:rPr lang="zh-CN" altLang="en-US" sz="2400" dirty="0">
                <a:latin typeface="宋体" pitchFamily="2" charset="-122"/>
              </a:rPr>
              <a:t>宋</a:t>
            </a:r>
            <a:r>
              <a:rPr lang="en-US" altLang="zh-CN" sz="2400" dirty="0">
                <a:latin typeface="宋体" pitchFamily="2" charset="-122"/>
              </a:rPr>
              <a:t>】</a:t>
            </a:r>
            <a:r>
              <a:rPr lang="zh-CN" altLang="en-US" sz="2400" dirty="0">
                <a:latin typeface="宋体" pitchFamily="2" charset="-122"/>
              </a:rPr>
              <a:t>范成大      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itchFamily="2" charset="-122"/>
              </a:rPr>
              <a:t>      梅子金黄杏子肥,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itchFamily="2" charset="-122"/>
              </a:rPr>
              <a:t>      麦花雪白菜花稀,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itchFamily="2" charset="-122"/>
              </a:rPr>
              <a:t>      日长篱落无人过，       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itchFamily="2" charset="-122"/>
              </a:rPr>
              <a:t>      惟有蜻蜓蛱蝶飞。</a:t>
            </a: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1035844" y="812006"/>
            <a:ext cx="1366838" cy="520304"/>
            <a:chOff x="1977" y="1446"/>
            <a:chExt cx="2054" cy="810"/>
          </a:xfrm>
        </p:grpSpPr>
        <p:sp>
          <p:nvSpPr>
            <p:cNvPr id="12" name="圆角矩形标注 11"/>
            <p:cNvSpPr/>
            <p:nvPr/>
          </p:nvSpPr>
          <p:spPr>
            <a:xfrm>
              <a:off x="1977" y="1446"/>
              <a:ext cx="2054" cy="810"/>
            </a:xfrm>
            <a:prstGeom prst="wedgeRoundRectCallout">
              <a:avLst>
                <a:gd name="adj1" fmla="val -3869"/>
                <a:gd name="adj2" fmla="val 77390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sp>
          <p:nvSpPr>
            <p:cNvPr id="28680" name="文本框 13"/>
            <p:cNvSpPr txBox="1">
              <a:spLocks noChangeArrowheads="1"/>
            </p:cNvSpPr>
            <p:nvPr/>
          </p:nvSpPr>
          <p:spPr bwMode="auto">
            <a:xfrm>
              <a:off x="1977" y="1600"/>
              <a:ext cx="2054" cy="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10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100">
                  <a:solidFill>
                    <a:srgbClr val="00B0F0"/>
                  </a:solidFill>
                  <a:latin typeface="微软雅黑" pitchFamily="34" charset="-122"/>
                  <a:ea typeface="微软雅黑" pitchFamily="34" charset="-122"/>
                </a:rPr>
                <a:t>一年四季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268266" y="606029"/>
            <a:ext cx="2789634" cy="80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 </a:t>
            </a:r>
            <a:r>
              <a:rPr lang="zh-CN" altLang="en-US" sz="24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梅子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金黄</a:t>
            </a:r>
            <a:r>
              <a:rPr lang="zh-CN" altLang="en-US" sz="24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杏子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肥，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427560" y="3892153"/>
            <a:ext cx="6357938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一树树梅子变得金黄，杏子也越长越大了。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27794" y="1574483"/>
            <a:ext cx="6240780" cy="1994535"/>
            <a:chOff x="2998" y="3306"/>
            <a:chExt cx="13104" cy="418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998" y="3306"/>
              <a:ext cx="5791" cy="4187"/>
            </a:xfrm>
            <a:prstGeom prst="round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email">
              <a:lum brigh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146" y="3306"/>
              <a:ext cx="5957" cy="4188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176588" y="554832"/>
            <a:ext cx="2607469" cy="80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麦花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雪白</a:t>
            </a:r>
            <a:r>
              <a:rPr lang="zh-CN" altLang="en-US" sz="24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菜花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稀。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319213" y="3636169"/>
            <a:ext cx="6678216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荞麦花一片雪白，油菜花倒显得稀稀落落。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567339" y="1589246"/>
            <a:ext cx="6096949" cy="1965961"/>
            <a:chOff x="3291" y="3337"/>
            <a:chExt cx="12802" cy="4128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59" y="3337"/>
              <a:ext cx="5534" cy="4128"/>
            </a:xfrm>
            <a:prstGeom prst="round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1" y="3337"/>
              <a:ext cx="6218" cy="4067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006203" y="745332"/>
            <a:ext cx="5605463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24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梅子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金黄</a:t>
            </a:r>
            <a:r>
              <a:rPr lang="zh-CN" altLang="en-US" sz="24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杏子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肥，</a:t>
            </a:r>
            <a:r>
              <a:rPr lang="zh-CN" altLang="en-US" sz="24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麦花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雪白</a:t>
            </a:r>
            <a:r>
              <a:rPr lang="zh-CN" altLang="en-US" sz="24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菜花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稀。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1635919" y="1622823"/>
            <a:ext cx="6236494" cy="2140744"/>
            <a:chOff x="-564" y="8417"/>
            <a:chExt cx="13070" cy="1821"/>
          </a:xfrm>
        </p:grpSpPr>
        <p:sp>
          <p:nvSpPr>
            <p:cNvPr id="5" name="圆角矩形标注 4"/>
            <p:cNvSpPr/>
            <p:nvPr/>
          </p:nvSpPr>
          <p:spPr>
            <a:xfrm>
              <a:off x="-564" y="8417"/>
              <a:ext cx="12875" cy="1821"/>
            </a:xfrm>
            <a:prstGeom prst="wedgeRoundRectCallout">
              <a:avLst>
                <a:gd name="adj1" fmla="val -49740"/>
                <a:gd name="adj2" fmla="val 617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sp>
          <p:nvSpPr>
            <p:cNvPr id="31748" name="文本框 10"/>
            <p:cNvSpPr txBox="1">
              <a:spLocks noChangeArrowheads="1"/>
            </p:cNvSpPr>
            <p:nvPr/>
          </p:nvSpPr>
          <p:spPr bwMode="auto">
            <a:xfrm>
              <a:off x="-371" y="8417"/>
              <a:ext cx="12877" cy="1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zh-CN" sz="2100" dirty="0">
                  <a:latin typeface="微软雅黑" pitchFamily="34" charset="-122"/>
                  <a:ea typeface="微软雅黑" pitchFamily="34" charset="-122"/>
                </a:rPr>
                <a:t>这首诗写的是初夏江南的田园景色。诗中用梅子黄、杏子肥、麦花白、菜花稀，写出了夏季南方农村景物的特点，有花有果，有色有形。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188369" y="381000"/>
            <a:ext cx="5045869" cy="80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 日长</a:t>
            </a:r>
            <a:r>
              <a:rPr lang="zh-CN" altLang="en-US" sz="24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篱落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无人过，惟有</a:t>
            </a:r>
            <a:r>
              <a:rPr lang="zh-CN" altLang="en-US" sz="24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蜻蜓</a:t>
            </a:r>
            <a:r>
              <a:rPr lang="zh-CN" altLang="en-US" sz="2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蛱蝶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飞。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335881" y="3240882"/>
            <a:ext cx="6678216" cy="1731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白天长了，篱笆的影子随着太阳的升高变得越来越短，没有人经过；只有蜻蜓和蝴蝶绕着篱笆飞来飞去。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767364" y="1333976"/>
            <a:ext cx="5840730" cy="1834515"/>
            <a:chOff x="3711" y="2991"/>
            <a:chExt cx="12264" cy="3852"/>
          </a:xfrm>
        </p:grpSpPr>
        <p:grpSp>
          <p:nvGrpSpPr>
            <p:cNvPr id="16" name="组合 15"/>
            <p:cNvGrpSpPr/>
            <p:nvPr/>
          </p:nvGrpSpPr>
          <p:grpSpPr>
            <a:xfrm>
              <a:off x="3711" y="2991"/>
              <a:ext cx="5307" cy="3853"/>
              <a:chOff x="3668" y="3482"/>
              <a:chExt cx="5307" cy="3705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68" y="3482"/>
                <a:ext cx="5307" cy="3705"/>
              </a:xfrm>
              <a:prstGeom prst="roundRect">
                <a:avLst/>
              </a:prstGeom>
            </p:spPr>
          </p:pic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3" cstate="email">
                <a:clrChange>
                  <a:clrFrom>
                    <a:srgbClr val="E8E8E8">
                      <a:alpha val="100000"/>
                    </a:srgbClr>
                  </a:clrFrom>
                  <a:clrTo>
                    <a:srgbClr val="E8E8E8">
                      <a:alpha val="100000"/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58" y="3957"/>
                <a:ext cx="1484" cy="1393"/>
              </a:xfrm>
              <a:prstGeom prst="roundRect">
                <a:avLst/>
              </a:prstGeom>
            </p:spPr>
          </p:pic>
        </p:grp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07" y="2991"/>
              <a:ext cx="5169" cy="3786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52625" y="771526"/>
            <a:ext cx="5105400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日长篱落</a:t>
            </a:r>
            <a:r>
              <a:rPr lang="zh-CN" altLang="en-US" sz="24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无人过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，</a:t>
            </a:r>
            <a:r>
              <a:rPr lang="zh-CN" altLang="en-US" sz="24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惟有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蜻蜓蛱蝶飞。</a:t>
            </a: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1343025" y="1599010"/>
            <a:ext cx="6449616" cy="2728913"/>
            <a:chOff x="-271" y="8259"/>
            <a:chExt cx="12151" cy="2173"/>
          </a:xfrm>
        </p:grpSpPr>
        <p:sp>
          <p:nvSpPr>
            <p:cNvPr id="5" name="圆角矩形标注 4"/>
            <p:cNvSpPr/>
            <p:nvPr/>
          </p:nvSpPr>
          <p:spPr>
            <a:xfrm>
              <a:off x="-271" y="8417"/>
              <a:ext cx="12151" cy="2015"/>
            </a:xfrm>
            <a:prstGeom prst="wedgeRoundRectCallout">
              <a:avLst>
                <a:gd name="adj1" fmla="val -49740"/>
                <a:gd name="adj2" fmla="val 617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sp>
          <p:nvSpPr>
            <p:cNvPr id="34820" name="文本框 10"/>
            <p:cNvSpPr txBox="1">
              <a:spLocks noChangeArrowheads="1"/>
            </p:cNvSpPr>
            <p:nvPr/>
          </p:nvSpPr>
          <p:spPr bwMode="auto">
            <a:xfrm>
              <a:off x="145" y="8259"/>
              <a:ext cx="11573" cy="2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100" dirty="0" err="1">
                  <a:latin typeface="微软雅黑" pitchFamily="34" charset="-122"/>
                  <a:ea typeface="微软雅黑" pitchFamily="34" charset="-122"/>
                </a:rPr>
                <a:t>无人</a:t>
              </a:r>
              <a:r>
                <a:rPr lang="zh-CN" altLang="en-US" sz="2100" dirty="0">
                  <a:latin typeface="微软雅黑" pitchFamily="34" charset="-122"/>
                  <a:ea typeface="微软雅黑" pitchFamily="34" charset="-122"/>
                </a:rPr>
                <a:t>过</a:t>
              </a:r>
              <a:r>
                <a:rPr lang="en-US" altLang="zh-CN" sz="2100" dirty="0">
                  <a:latin typeface="微软雅黑" pitchFamily="34" charset="-122"/>
                  <a:ea typeface="微软雅黑" pitchFamily="34" charset="-122"/>
                </a:rPr>
                <a:t>”</a:t>
              </a:r>
              <a:r>
                <a:rPr lang="zh-CN" altLang="zh-CN" sz="2100" dirty="0">
                  <a:latin typeface="微软雅黑" pitchFamily="34" charset="-122"/>
                  <a:ea typeface="微软雅黑" pitchFamily="34" charset="-122"/>
                </a:rPr>
                <a:t>从侧面写出了农民劳动的情况：初夏农事正忙，农民早出晚归，所以白天很少见到行人。最后一句又以“惟有蜻蜓蛱蝶飞”来衬托村中的寂静，静中有动，显得更静。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672828" y="1372791"/>
            <a:ext cx="4843463" cy="297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　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宿新市徐公店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zh-CN" altLang="zh-CN" sz="2100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            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喜爱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sz="2100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zh-CN" altLang="zh-CN" sz="21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     </a:t>
            </a:r>
            <a:r>
              <a:rPr lang="zh-CN" altLang="zh-CN" sz="21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画：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篱落、一径、枝头（静）</a:t>
            </a: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            追入</a:t>
            </a: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            儿童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、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黄蝶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、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菜花　（动）　</a:t>
            </a:r>
            <a:endParaRPr lang="zh-CN" altLang="zh-CN" sz="2100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zh-CN" sz="21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色：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黄（绿）（黄）</a:t>
            </a:r>
            <a:endParaRPr lang="zh-CN" altLang="en-US" dirty="0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545431" y="1494235"/>
            <a:ext cx="428625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zh-CN" sz="21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诗</a:t>
            </a:r>
            <a:endParaRPr lang="zh-CN" altLang="en-US" sz="210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547812" y="1978819"/>
            <a:ext cx="404813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情</a:t>
            </a:r>
            <a:endParaRPr lang="zh-CN" altLang="en-US" sz="210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569244" y="2462213"/>
            <a:ext cx="404813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zh-CN" sz="21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画</a:t>
            </a:r>
            <a:endParaRPr lang="zh-CN" altLang="en-US" sz="210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478756" y="3915967"/>
            <a:ext cx="482204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 </a:t>
            </a:r>
            <a:r>
              <a:rPr lang="zh-CN" altLang="zh-CN" sz="21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意</a:t>
            </a:r>
            <a:endParaRPr lang="zh-CN" altLang="en-US" sz="2100">
              <a:solidFill>
                <a:srgbClr val="FF0000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0069" y="1690092"/>
            <a:ext cx="2478881" cy="2508409"/>
          </a:xfrm>
          <a:prstGeom prst="round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7" name="文本框 3"/>
          <p:cNvSpPr txBox="1">
            <a:spLocks noChangeArrowheads="1"/>
          </p:cNvSpPr>
          <p:nvPr/>
        </p:nvSpPr>
        <p:spPr bwMode="auto">
          <a:xfrm>
            <a:off x="1457325" y="1568054"/>
            <a:ext cx="6735366" cy="200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《宿新市徐公店》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这首诗描绘了在幽静安逸的田园风光里，儿童在菜花地里追逐蝴蝶的生动画面，表达了诗人对美丽田园春色的赞美和对儿童的喜爱之情。</a:t>
            </a:r>
            <a:endParaRPr lang="zh-CN" altLang="en-US" sz="21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8" y="266700"/>
            <a:ext cx="8963501" cy="481107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120753" y="1591866"/>
            <a:ext cx="3480761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梅子黄、杏子肥</a:t>
            </a:r>
            <a:r>
              <a:rPr lang="en-US" alt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en-US" altLang="zh-CN" sz="240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          </a:t>
            </a:r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83431" y="2396729"/>
            <a:ext cx="19954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四时田园杂兴</a:t>
            </a:r>
            <a:endParaRPr lang="zh-CN" altLang="en-US" sz="1500"/>
          </a:p>
        </p:txBody>
      </p:sp>
      <p:sp>
        <p:nvSpPr>
          <p:cNvPr id="6" name="左大括号 5"/>
          <p:cNvSpPr/>
          <p:nvPr/>
        </p:nvSpPr>
        <p:spPr>
          <a:xfrm>
            <a:off x="2917032" y="1966912"/>
            <a:ext cx="78581" cy="1309688"/>
          </a:xfrm>
          <a:prstGeom prst="leftBrace">
            <a:avLst>
              <a:gd name="adj1" fmla="val 191746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500" noProof="1"/>
          </a:p>
        </p:txBody>
      </p:sp>
      <p:sp>
        <p:nvSpPr>
          <p:cNvPr id="7" name="左大括号 6"/>
          <p:cNvSpPr/>
          <p:nvPr/>
        </p:nvSpPr>
        <p:spPr>
          <a:xfrm>
            <a:off x="3821906" y="1785938"/>
            <a:ext cx="57150" cy="731044"/>
          </a:xfrm>
          <a:prstGeom prst="leftBrace">
            <a:avLst>
              <a:gd name="adj1" fmla="val 191746"/>
              <a:gd name="adj2" fmla="val 50032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500" noProof="1"/>
          </a:p>
        </p:txBody>
      </p:sp>
      <p:sp>
        <p:nvSpPr>
          <p:cNvPr id="8" name="左大括号 7"/>
          <p:cNvSpPr/>
          <p:nvPr/>
        </p:nvSpPr>
        <p:spPr>
          <a:xfrm rot="10800000">
            <a:off x="6737748" y="2063353"/>
            <a:ext cx="78581" cy="1309688"/>
          </a:xfrm>
          <a:prstGeom prst="leftBrace">
            <a:avLst>
              <a:gd name="adj1" fmla="val 191746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500" noProof="1"/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923485" y="2287191"/>
            <a:ext cx="753665" cy="8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喜悦</a:t>
            </a:r>
          </a:p>
          <a:p>
            <a:r>
              <a:rPr lang="zh-CN" altLang="zh-CN" sz="24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喜爱</a:t>
            </a:r>
            <a:endParaRPr lang="zh-CN" altLang="en-US" sz="2400">
              <a:solidFill>
                <a:srgbClr val="E04236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3011092" y="1938338"/>
            <a:ext cx="75485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景物</a:t>
            </a:r>
            <a:endParaRPr lang="zh-CN" altLang="en-US" sz="1500">
              <a:solidFill>
                <a:srgbClr val="E04236"/>
              </a:solidFill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142185" y="2151460"/>
            <a:ext cx="2383631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麦花白、菜花稀</a:t>
            </a:r>
            <a:r>
              <a:rPr lang="en-US" alt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500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003947" y="2834878"/>
            <a:ext cx="1302280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劳动</a:t>
            </a:r>
            <a:r>
              <a:rPr lang="zh-CN" alt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   </a:t>
            </a:r>
            <a:r>
              <a:rPr lang="en-US" altLang="zh-CN" sz="240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endParaRPr lang="zh-CN" altLang="en-US" sz="2400"/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668316" y="2986088"/>
            <a:ext cx="2042867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sz="240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无人过</a:t>
            </a:r>
            <a:r>
              <a:rPr lang="en-US" altLang="zh-CN" sz="240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sz="240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惟有</a:t>
            </a:r>
            <a:r>
              <a:rPr lang="en-US" altLang="zh-CN" sz="240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ldLvl="0" animBg="1"/>
      <p:bldP spid="7" grpId="0" bldLvl="0" animBg="1"/>
      <p:bldP spid="8" grpId="0" bldLvl="0" animBg="1"/>
      <p:bldP spid="9" grpId="0"/>
      <p:bldP spid="10" grpId="0"/>
      <p:bldP spid="12" grpId="0"/>
      <p:bldP spid="3" grpId="0"/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7" name="文本框 3"/>
          <p:cNvSpPr txBox="1">
            <a:spLocks noChangeArrowheads="1"/>
          </p:cNvSpPr>
          <p:nvPr/>
        </p:nvSpPr>
        <p:spPr bwMode="auto">
          <a:xfrm>
            <a:off x="1413273" y="1797844"/>
            <a:ext cx="6425803" cy="200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《四时田园杂兴》(其二十五) 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这首诗描写了初夏时节的美丽景象，表达了诗人对初夏田园风光、对大自然的热爱和赞美之情。</a:t>
            </a:r>
            <a:endParaRPr lang="zh-CN" altLang="en-US" sz="21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162300" y="583407"/>
            <a:ext cx="3338513" cy="440531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描写乡村田园生活的诗句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96567" y="1627585"/>
            <a:ext cx="7469981" cy="241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宋体" pitchFamily="2" charset="-122"/>
              </a:rPr>
              <a:t>1.</a:t>
            </a:r>
            <a:r>
              <a:rPr lang="zh-CN" altLang="en-US" sz="2100" dirty="0">
                <a:latin typeface="宋体" pitchFamily="2" charset="-122"/>
              </a:rPr>
              <a:t>稻花香里说丰年。听取蛙声一片。——辛弃疾《西江月·夜行黄沙道中》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宋体" pitchFamily="2" charset="-122"/>
              </a:rPr>
              <a:t>2.</a:t>
            </a:r>
            <a:r>
              <a:rPr lang="zh-CN" altLang="en-US" sz="2100" dirty="0">
                <a:latin typeface="宋体" pitchFamily="2" charset="-122"/>
              </a:rPr>
              <a:t>白水明田外，碧峰出山后。——王维《新晴野望》  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宋体" pitchFamily="2" charset="-122"/>
              </a:rPr>
              <a:t>3.</a:t>
            </a:r>
            <a:r>
              <a:rPr lang="zh-CN" altLang="en-US" sz="2100" dirty="0">
                <a:latin typeface="宋体" pitchFamily="2" charset="-122"/>
              </a:rPr>
              <a:t>狗吠深巷中，鸡鸣桑树颠。——陶渊明《归园田居·其一》 </a:t>
            </a:r>
            <a:endParaRPr lang="en-US" altLang="zh-CN" sz="2100" dirty="0"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宋体" pitchFamily="2" charset="-122"/>
              </a:rPr>
              <a:t>4.</a:t>
            </a:r>
            <a:r>
              <a:rPr lang="zh-CN" altLang="en-US" sz="2100" dirty="0">
                <a:latin typeface="宋体" pitchFamily="2" charset="-122"/>
              </a:rPr>
              <a:t>鸟衔野田草，误入枯桑里。——李白《树中草</a:t>
            </a:r>
            <a:r>
              <a:rPr lang="zh-CN" altLang="en-US" sz="2100" dirty="0" smtClean="0">
                <a:latin typeface="宋体" pitchFamily="2" charset="-122"/>
              </a:rPr>
              <a:t>》</a:t>
            </a:r>
            <a:endParaRPr lang="zh-CN" altLang="en-US" sz="2100" dirty="0"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296591" y="756047"/>
            <a:ext cx="671869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一、根据课文内容填空。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103835" y="1165622"/>
            <a:ext cx="5631656" cy="1522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                     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宿新市徐公店</a:t>
            </a: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     篱落疏疏一径深，_________________。 </a:t>
            </a: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     _________追黄蝶，_________________。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   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708923" y="1731169"/>
            <a:ext cx="2202656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枝头新绿未成阴</a:t>
            </a: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2528888" y="2225279"/>
            <a:ext cx="121324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儿童急走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4708923" y="2216944"/>
            <a:ext cx="208716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飞入菜花无处寻</a:t>
            </a: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1396604" y="2886075"/>
            <a:ext cx="6618684" cy="1522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这首词是宋代词人________ 写的，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从诗中的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________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、     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________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______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等词语可以看出，本诗所写的季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节</a:t>
            </a:r>
            <a:endParaRPr lang="zh-CN" altLang="zh-CN" sz="2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  是暮春时节。</a:t>
            </a: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3883819" y="2976563"/>
            <a:ext cx="987029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杨万里</a:t>
            </a: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6911578" y="2976563"/>
            <a:ext cx="765572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新绿</a:t>
            </a: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2852737" y="3451623"/>
            <a:ext cx="681038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菜花</a:t>
            </a: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1609725" y="3451623"/>
            <a:ext cx="1284685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未成阴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4" grpId="0"/>
      <p:bldP spid="20" grpId="0"/>
      <p:bldP spid="22" grpId="0"/>
      <p:bldP spid="25" grpId="0"/>
      <p:bldP spid="26" grpId="0"/>
      <p:bldP spid="27" grpId="0"/>
      <p:bldP spid="30" grpId="0"/>
      <p:bldP spid="3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520428" y="832247"/>
            <a:ext cx="321626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二、比一比，组成词。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520429" y="1619251"/>
            <a:ext cx="6592490" cy="237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宿（         ）           徐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（         ）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          篱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（         ）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     </a:t>
            </a:r>
          </a:p>
          <a:p>
            <a:endParaRPr lang="zh-CN" altLang="zh-CN" sz="21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缩（         ）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           涂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（         ） 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         璃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（         ） 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    </a:t>
            </a:r>
          </a:p>
          <a:p>
            <a:endParaRPr lang="zh-CN" altLang="zh-CN" sz="21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疏（         ） 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          杂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（         ） 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         蜓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（         ） 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   </a:t>
            </a:r>
          </a:p>
          <a:p>
            <a:endParaRPr lang="zh-CN" altLang="zh-CN" sz="21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蔬（         ） 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          朵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（         ） 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         挺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（         ） </a:t>
            </a:r>
            <a:r>
              <a:rPr lang="zh-CN" altLang="zh-CN" sz="2400" dirty="0">
                <a:latin typeface="GB Pinyinok-B" pitchFamily="2" charset="-122"/>
                <a:ea typeface="楷体" pitchFamily="49" charset="-122"/>
              </a:rPr>
              <a:t> 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28838" y="1619250"/>
            <a:ext cx="735806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住宿</a:t>
            </a: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4507707" y="2250281"/>
            <a:ext cx="1016794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涂色</a:t>
            </a:r>
          </a:p>
        </p:txBody>
      </p:sp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6793706" y="1619250"/>
            <a:ext cx="686991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篱笆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>
            <a:off x="2035969" y="2250281"/>
            <a:ext cx="1016794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缩写</a:t>
            </a:r>
          </a:p>
        </p:txBody>
      </p:sp>
      <p:sp>
        <p:nvSpPr>
          <p:cNvPr id="15" name="TextBox 5"/>
          <p:cNvSpPr txBox="1">
            <a:spLocks noChangeArrowheads="1"/>
          </p:cNvSpPr>
          <p:nvPr/>
        </p:nvSpPr>
        <p:spPr bwMode="auto">
          <a:xfrm>
            <a:off x="4507707" y="1619250"/>
            <a:ext cx="1016794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徐步</a:t>
            </a:r>
          </a:p>
        </p:txBody>
      </p:sp>
      <p:sp>
        <p:nvSpPr>
          <p:cNvPr id="16" name="TextBox 5"/>
          <p:cNvSpPr txBox="1">
            <a:spLocks noChangeArrowheads="1"/>
          </p:cNvSpPr>
          <p:nvPr/>
        </p:nvSpPr>
        <p:spPr bwMode="auto">
          <a:xfrm>
            <a:off x="6793707" y="2250281"/>
            <a:ext cx="1016794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玻璃</a:t>
            </a:r>
          </a:p>
        </p:txBody>
      </p:sp>
      <p:sp>
        <p:nvSpPr>
          <p:cNvPr id="17" name="TextBox 5"/>
          <p:cNvSpPr txBox="1">
            <a:spLocks noChangeArrowheads="1"/>
          </p:cNvSpPr>
          <p:nvPr/>
        </p:nvSpPr>
        <p:spPr bwMode="auto">
          <a:xfrm>
            <a:off x="2128838" y="2914650"/>
            <a:ext cx="1016794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疏远</a:t>
            </a:r>
          </a:p>
        </p:txBody>
      </p: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4507707" y="2914650"/>
            <a:ext cx="1016794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杂志</a:t>
            </a:r>
          </a:p>
        </p:txBody>
      </p:sp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6793707" y="2914650"/>
            <a:ext cx="1016794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蜻蜓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6793707" y="3589735"/>
            <a:ext cx="1016794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挺立</a:t>
            </a:r>
          </a:p>
        </p:txBody>
      </p:sp>
      <p:sp>
        <p:nvSpPr>
          <p:cNvPr id="21" name="TextBox 5"/>
          <p:cNvSpPr txBox="1">
            <a:spLocks noChangeArrowheads="1"/>
          </p:cNvSpPr>
          <p:nvPr/>
        </p:nvSpPr>
        <p:spPr bwMode="auto">
          <a:xfrm>
            <a:off x="4507707" y="3589735"/>
            <a:ext cx="1016794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花朵</a:t>
            </a:r>
          </a:p>
        </p:txBody>
      </p:sp>
      <p:sp>
        <p:nvSpPr>
          <p:cNvPr id="22" name="TextBox 5"/>
          <p:cNvSpPr txBox="1">
            <a:spLocks noChangeArrowheads="1"/>
          </p:cNvSpPr>
          <p:nvPr/>
        </p:nvSpPr>
        <p:spPr bwMode="auto">
          <a:xfrm>
            <a:off x="2035969" y="3589735"/>
            <a:ext cx="1016794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蔬菜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4" name="图片 2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903" y="938212"/>
            <a:ext cx="3028950" cy="2482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5" name="图片 2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13" y="1329929"/>
            <a:ext cx="686991" cy="892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文本框 3"/>
          <p:cNvSpPr txBox="1"/>
          <p:nvPr/>
        </p:nvSpPr>
        <p:spPr>
          <a:xfrm>
            <a:off x="3205605" y="2131370"/>
            <a:ext cx="3546826" cy="899159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5400" b="1" dirty="0">
                <a:blipFill>
                  <a:blip r:embed="rId5"/>
                  <a:stretch>
                    <a:fillRect/>
                  </a:stretch>
                </a:blipFill>
                <a:latin typeface="黑体" panose="02010609060101010101" charset="-122"/>
                <a:ea typeface="黑体" panose="02010609060101010101" charset="-122"/>
              </a:rPr>
              <a:t>感谢观看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790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00433" y="1916832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729582" y="927851"/>
            <a:ext cx="4038600" cy="3392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乡村景色总是那样的独特、迷人。数不胜数的田园诗给了我们无尽的美的享爱，今天我们就一同来学习三首描写乡村景色的田园诗词。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099" y="1074420"/>
            <a:ext cx="4151471" cy="309895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9312" y="1733824"/>
            <a:ext cx="3258069" cy="2529046"/>
          </a:xfrm>
          <a:prstGeom prst="roundRect">
            <a:avLst/>
          </a:prstGeom>
        </p:spPr>
      </p:pic>
      <p:sp>
        <p:nvSpPr>
          <p:cNvPr id="43010" name="文本框 2"/>
          <p:cNvSpPr txBox="1">
            <a:spLocks noChangeArrowheads="1"/>
          </p:cNvSpPr>
          <p:nvPr/>
        </p:nvSpPr>
        <p:spPr bwMode="auto">
          <a:xfrm>
            <a:off x="506017" y="869157"/>
            <a:ext cx="4193381" cy="3393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b="1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400" dirty="0">
                <a:latin typeface="宋体" pitchFamily="2" charset="-122"/>
              </a:rPr>
              <a:t>宿新市徐公店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itchFamily="2" charset="-122"/>
              </a:rPr>
              <a:t>          </a:t>
            </a:r>
            <a:r>
              <a:rPr lang="en-US" altLang="zh-CN" sz="2400" dirty="0">
                <a:latin typeface="宋体" pitchFamily="2" charset="-122"/>
              </a:rPr>
              <a:t>【</a:t>
            </a:r>
            <a:r>
              <a:rPr lang="zh-CN" altLang="en-US" sz="2400" dirty="0">
                <a:latin typeface="宋体" pitchFamily="2" charset="-122"/>
              </a:rPr>
              <a:t>宋</a:t>
            </a:r>
            <a:r>
              <a:rPr lang="en-US" altLang="zh-CN" sz="2400" dirty="0">
                <a:latin typeface="宋体" pitchFamily="2" charset="-122"/>
              </a:rPr>
              <a:t>】</a:t>
            </a:r>
            <a:r>
              <a:rPr lang="zh-CN" altLang="en-US" sz="2400" dirty="0">
                <a:latin typeface="宋体" pitchFamily="2" charset="-122"/>
              </a:rPr>
              <a:t> 杨万里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itchFamily="2" charset="-122"/>
              </a:rPr>
              <a:t>    篱落疏疏一径深，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itchFamily="2" charset="-122"/>
              </a:rPr>
              <a:t>    树头新绿未成阴。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itchFamily="2" charset="-122"/>
              </a:rPr>
              <a:t>    儿童急走追黄蝶，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itchFamily="2" charset="-122"/>
              </a:rPr>
              <a:t>    飞入菜花无处寻。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-2147482614"/>
          <p:cNvPicPr>
            <a:picLocks noChangeAspect="1"/>
          </p:cNvPicPr>
          <p:nvPr/>
        </p:nvPicPr>
        <p:blipFill>
          <a:blip r:embed="rId2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4380" y="1731646"/>
            <a:ext cx="4311015" cy="2387441"/>
          </a:xfrm>
          <a:prstGeom prst="round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59557" y="636985"/>
            <a:ext cx="4213622" cy="3393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宋体" pitchFamily="2" charset="-122"/>
              </a:rPr>
              <a:t>    四时田园杂兴(其二十五) </a:t>
            </a: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宋体" pitchFamily="2" charset="-122"/>
              </a:rPr>
              <a:t>             【</a:t>
            </a:r>
            <a:r>
              <a:rPr lang="zh-CN" altLang="en-US" sz="2400">
                <a:latin typeface="宋体" pitchFamily="2" charset="-122"/>
              </a:rPr>
              <a:t>宋</a:t>
            </a:r>
            <a:r>
              <a:rPr lang="en-US" altLang="zh-CN" sz="2400">
                <a:latin typeface="宋体" pitchFamily="2" charset="-122"/>
              </a:rPr>
              <a:t>】</a:t>
            </a:r>
            <a:r>
              <a:rPr lang="zh-CN" altLang="en-US" sz="2400">
                <a:latin typeface="宋体" pitchFamily="2" charset="-122"/>
              </a:rPr>
              <a:t>范成大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宋体" pitchFamily="2" charset="-122"/>
              </a:rPr>
              <a:t>     梅子金黄杏子肥，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宋体" pitchFamily="2" charset="-122"/>
              </a:rPr>
              <a:t>     麦花雪白菜花稀。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宋体" pitchFamily="2" charset="-122"/>
              </a:rPr>
              <a:t>     日长篱落无人过，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宋体" pitchFamily="2" charset="-122"/>
              </a:rPr>
              <a:t>     惟有蜻蜓蛱蝶飞。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标题 2"/>
          <p:cNvSpPr txBox="1"/>
          <p:nvPr/>
        </p:nvSpPr>
        <p:spPr>
          <a:xfrm>
            <a:off x="420291" y="1302544"/>
            <a:ext cx="6141874" cy="3398044"/>
          </a:xfrm>
          <a:prstGeom prst="rect">
            <a:avLst/>
          </a:prstGeom>
        </p:spPr>
        <p:txBody>
          <a:bodyPr lIns="68580" tIns="34290" rIns="68580" bIns="34290"/>
          <a:lstStyle/>
          <a:p>
            <a:pPr fontAlgn="auto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defRPr/>
            </a:pPr>
            <a:r>
              <a:rPr lang="zh-CN" altLang="en-US" sz="2100" dirty="0" smtClean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杨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万里：</a:t>
            </a:r>
            <a:r>
              <a:rPr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（1127-1206），字廷秀，号诚斋，南宋诗人。与陆游、范成大、尤袤齐名，被后人推为南宋“中兴四大家”。他的诗通俗易懂，清新活泼，富有生活情趣，当时人称诚斋体。</a:t>
            </a:r>
          </a:p>
          <a:p>
            <a:pPr fontAlgn="auto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主要作品：</a:t>
            </a:r>
            <a:r>
              <a:rPr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《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小池</a:t>
            </a:r>
            <a:r>
              <a:rPr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》《风定过垂虹亭》《晓出净慈寺送林子方》《</a:t>
            </a:r>
            <a:r>
              <a:rPr sz="2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舟过安仁》等</a:t>
            </a:r>
            <a:r>
              <a:rPr sz="2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sz="2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314" name="文本框 1"/>
          <p:cNvSpPr txBox="1">
            <a:spLocks noChangeArrowheads="1"/>
          </p:cNvSpPr>
          <p:nvPr/>
        </p:nvSpPr>
        <p:spPr bwMode="auto">
          <a:xfrm>
            <a:off x="846535" y="717947"/>
            <a:ext cx="170735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作者简介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868" y="1481138"/>
            <a:ext cx="2090738" cy="261175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标题 2"/>
          <p:cNvSpPr txBox="1"/>
          <p:nvPr/>
        </p:nvSpPr>
        <p:spPr>
          <a:xfrm>
            <a:off x="845344" y="1289448"/>
            <a:ext cx="5514975" cy="3396853"/>
          </a:xfrm>
          <a:prstGeom prst="rect">
            <a:avLst/>
          </a:prstGeom>
        </p:spPr>
        <p:txBody>
          <a:bodyPr lIns="68580" tIns="34290" rIns="68580" bIns="34290"/>
          <a:lstStyle/>
          <a:p>
            <a:pPr algn="just" fontAlgn="auto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范成大</a:t>
            </a:r>
            <a:r>
              <a:rPr lang="zh-CN" altLang="en-US" sz="2100" dirty="0" smtClean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</a:t>
            </a:r>
            <a:r>
              <a:rPr sz="2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1126-1193）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字致能，号石湖居士，苏州吴县（今属江苏）人。南宋名臣、文学家、诗人。</a:t>
            </a:r>
            <a:r>
              <a:rPr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与陆游、范成大、尤袤齐名，被后人推为南宋“中兴四大家”。</a:t>
            </a:r>
            <a:r>
              <a:rPr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</a:p>
          <a:p>
            <a:pPr algn="just" fontAlgn="auto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主要作品：</a:t>
            </a:r>
            <a:r>
              <a:rPr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《四时田园杂兴》《</a:t>
            </a:r>
            <a:r>
              <a:rPr sz="2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石湖词</a:t>
            </a:r>
            <a:r>
              <a:rPr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》《</a:t>
            </a:r>
            <a:r>
              <a:rPr sz="21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吴郡志》等</a:t>
            </a:r>
            <a:r>
              <a:rPr sz="2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sz="2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1769" y="1538288"/>
            <a:ext cx="2182178" cy="2759869"/>
          </a:xfrm>
          <a:prstGeom prst="roundRect">
            <a:avLst/>
          </a:prstGeom>
        </p:spPr>
      </p:pic>
      <p:sp>
        <p:nvSpPr>
          <p:cNvPr id="14339" name="文本框 2"/>
          <p:cNvSpPr txBox="1">
            <a:spLocks noChangeArrowheads="1"/>
          </p:cNvSpPr>
          <p:nvPr/>
        </p:nvSpPr>
        <p:spPr bwMode="auto">
          <a:xfrm>
            <a:off x="846535" y="717947"/>
            <a:ext cx="170735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作者简介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标题 2"/>
          <p:cNvSpPr txBox="1">
            <a:spLocks noChangeArrowheads="1"/>
          </p:cNvSpPr>
          <p:nvPr/>
        </p:nvSpPr>
        <p:spPr bwMode="auto">
          <a:xfrm>
            <a:off x="1139429" y="1295400"/>
            <a:ext cx="6865144" cy="2797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ct val="200000"/>
              </a:lnSpc>
              <a:spcBef>
                <a:spcPts val="750"/>
              </a:spcBef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《四时田园杂兴》是诗人范成大退居家乡后写的一组大型的田家诗，分</a:t>
            </a:r>
            <a:r>
              <a:rPr lang="zh-CN" altLang="zh-CN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春日、晚春、夏日、秋日、冬日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五部分，每部分各十二首。诗歌描写了农村四季的景色和农民的生活，同时也反映了农民遭受的剥削以及生活的困苦。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4055269" y="675085"/>
            <a:ext cx="1566863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400" noProof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小资料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1638</Words>
  <Application>Microsoft Office PowerPoint</Application>
  <PresentationFormat>全屏显示(16:9)</PresentationFormat>
  <Paragraphs>355</Paragraphs>
  <Slides>36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50" baseType="lpstr">
      <vt:lpstr>GB Pinyinok-B</vt:lpstr>
      <vt:lpstr>Meiryo</vt:lpstr>
      <vt:lpstr>仿宋</vt:lpstr>
      <vt:lpstr>黑体</vt:lpstr>
      <vt:lpstr>华文楷体</vt:lpstr>
      <vt:lpstr>楷体</vt:lpstr>
      <vt:lpstr>宋体</vt:lpstr>
      <vt:lpstr>微软雅黑</vt:lpstr>
      <vt:lpstr>Arial</vt:lpstr>
      <vt:lpstr>Calibri</vt:lpstr>
      <vt:lpstr>Calibri Light</vt:lpstr>
      <vt:lpstr>Pinyin Adjust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232</cp:revision>
  <dcterms:created xsi:type="dcterms:W3CDTF">2017-11-13T08:28:00Z</dcterms:created>
  <dcterms:modified xsi:type="dcterms:W3CDTF">2021-09-12T20:38:56Z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