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18"/>
  </p:notesMasterIdLst>
  <p:sldIdLst>
    <p:sldId id="257" r:id="rId3"/>
    <p:sldId id="259" r:id="rId4"/>
    <p:sldId id="260" r:id="rId5"/>
    <p:sldId id="261" r:id="rId6"/>
    <p:sldId id="262" r:id="rId7"/>
    <p:sldId id="27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415" userDrawn="1">
          <p15:clr>
            <a:srgbClr val="A4A3A4"/>
          </p15:clr>
        </p15:guide>
        <p15:guide id="2" orient="horz" pos="38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E8A7"/>
    <a:srgbClr val="FFF2CF"/>
    <a:srgbClr val="F2F2F2"/>
    <a:srgbClr val="D23931"/>
    <a:srgbClr val="82705D"/>
    <a:srgbClr val="E6E6E6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pos="415"/>
        <p:guide orient="horz" pos="38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B94836-5355-4373-9ED6-3EBE715D286D}" type="datetimeFigureOut">
              <a:rPr lang="zh-CN" altLang="en-US" smtClean="0"/>
              <a:t>2021/9/11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A13DC7-19D7-4389-A054-50C3766E18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2457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13DC7-19D7-4389-A054-50C3766E18E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4709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7247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6AD8240-3148-4746-BA4B-7B32B016BA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B51CC32A-496B-42D5-8EC6-30D10EB5C1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0F25E7C-B1D9-4999-8D1F-ED84C4EE9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2021/9/11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18A7BBD-E847-449A-AA53-B3DBD3F53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1910074-A50B-4F6C-9D3A-997C16815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359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35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8804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1472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751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19222988-F7A5-40D8-93C2-FFC76DD6F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2021/9/11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B09A7AB5-A93E-4BB9-B456-29E36D7D4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A06456C9-71B0-4254-B323-89F5CF60F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6335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679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359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715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508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593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867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850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D429047F-5DE1-40DA-AC24-00876ED9E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2D65A70-6F68-4B83-92A0-6D80F28C95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F1EB68C-B904-4D82-949D-22E3B851D4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2CC75-8280-4D50-8556-C2874ADEF926}" type="datetimeFigureOut">
              <a:rPr lang="zh-CN" altLang="en-US" smtClean="0"/>
              <a:t>2021/9/11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36AE24F-59F4-4360-AE82-7A8125C362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8A32B3F-6528-4220-A583-FE0D755461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页面-上">
            <a:extLst>
              <a:ext uri="{FF2B5EF4-FFF2-40B4-BE49-F238E27FC236}">
                <a16:creationId xmlns:a16="http://schemas.microsoft.com/office/drawing/2014/main" xmlns="" id="{287EAB18-0589-4427-A798-FDBA81E27588}"/>
              </a:ext>
            </a:extLst>
          </p:cNvPr>
          <p:cNvSpPr/>
          <p:nvPr userDrawn="1"/>
        </p:nvSpPr>
        <p:spPr>
          <a:xfrm>
            <a:off x="5778500" y="-22860000"/>
            <a:ext cx="635000" cy="635000"/>
          </a:xfrm>
          <a:prstGeom prst="ellipse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页面-下">
            <a:extLst>
              <a:ext uri="{FF2B5EF4-FFF2-40B4-BE49-F238E27FC236}">
                <a16:creationId xmlns:a16="http://schemas.microsoft.com/office/drawing/2014/main" xmlns="" id="{8F155A47-E696-4AF1-A58C-155C08617DCC}"/>
              </a:ext>
            </a:extLst>
          </p:cNvPr>
          <p:cNvSpPr/>
          <p:nvPr userDrawn="1"/>
        </p:nvSpPr>
        <p:spPr>
          <a:xfrm>
            <a:off x="5778500" y="22860000"/>
            <a:ext cx="635000" cy="635000"/>
          </a:xfrm>
          <a:prstGeom prst="ellipse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311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816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2C40A293-1414-4728-BA69-63AB7BEF3D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3AC64DB5-E43C-4198-B68E-3B0FF4AC75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543" y="914400"/>
            <a:ext cx="10072914" cy="5029200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7773C64-EA6C-43FE-9F81-3539DE2D0445}"/>
              </a:ext>
            </a:extLst>
          </p:cNvPr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750B5433-D16D-4F51-BDD8-808E9DB0262E}"/>
                </a:ext>
              </a:extLst>
            </p:cNvPr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xmlns="" id="{F8967190-370F-4CAE-ACBE-2AAED606EAD7}"/>
                  </a:ext>
                </a:extLst>
              </p:cNvPr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xmlns="" id="{41CA0E2C-2D2C-4898-9E42-96259DE0F6A6}"/>
                  </a:ext>
                </a:extLst>
              </p:cNvPr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CC2BBFCD-014F-4D8B-9391-D731BF89EFB1}"/>
                </a:ext>
              </a:extLst>
            </p:cNvPr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xmlns="" id="{9762FE8C-4BD4-42A9-A0F1-7D0424B79FBB}"/>
                  </a:ext>
                </a:extLst>
              </p:cNvPr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xmlns="" id="{03997588-ADD8-404B-A001-10D17D8466BC}"/>
                  </a:ext>
                </a:extLst>
              </p:cNvPr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D690A6CD-ACFC-45E9-898B-FC67B38F2337}"/>
              </a:ext>
            </a:extLst>
          </p:cNvPr>
          <p:cNvSpPr txBox="1"/>
          <p:nvPr/>
        </p:nvSpPr>
        <p:spPr>
          <a:xfrm>
            <a:off x="3309257" y="1364343"/>
            <a:ext cx="5573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第七单元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•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习作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C1608913-5FBE-4442-B4D7-C75A932828FA}"/>
              </a:ext>
            </a:extLst>
          </p:cNvPr>
          <p:cNvSpPr txBox="1"/>
          <p:nvPr/>
        </p:nvSpPr>
        <p:spPr>
          <a:xfrm>
            <a:off x="3865216" y="1938292"/>
            <a:ext cx="2313454" cy="2736303"/>
          </a:xfrm>
          <a:prstGeom prst="rect">
            <a:avLst/>
          </a:prstGeom>
          <a:noFill/>
        </p:spPr>
        <p:txBody>
          <a:bodyPr wrap="none" tIns="90000" bIns="90000" rtlCol="0" anchor="t" anchorCtr="0">
            <a:spAutoFit/>
          </a:bodyPr>
          <a:lstStyle/>
          <a:p>
            <a:pPr algn="ctr"/>
            <a:r>
              <a:rPr lang="zh-CN" altLang="en-US" sz="16600">
                <a:solidFill>
                  <a:schemeClr val="tx1">
                    <a:lumMod val="75000"/>
                    <a:lumOff val="25000"/>
                  </a:schemeClr>
                </a:solidFill>
                <a:latin typeface="汉仪许静行楷W" panose="00020600040101010101" pitchFamily="18" charset="-122"/>
                <a:ea typeface="汉仪许静行楷W" panose="00020600040101010101" pitchFamily="18" charset="-122"/>
              </a:rPr>
              <a:t>写</a:t>
            </a:r>
            <a:endParaRPr lang="zh-CN" altLang="en-US" sz="16600" dirty="0">
              <a:solidFill>
                <a:schemeClr val="tx1">
                  <a:lumMod val="75000"/>
                  <a:lumOff val="25000"/>
                </a:schemeClr>
              </a:solidFill>
              <a:latin typeface="汉仪许静行楷W" panose="00020600040101010101" pitchFamily="18" charset="-122"/>
              <a:ea typeface="汉仪许静行楷W" panose="00020600040101010101" pitchFamily="18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A5922BC6-C01C-47D4-B6B2-E82B4DDB03A3}"/>
              </a:ext>
            </a:extLst>
          </p:cNvPr>
          <p:cNvSpPr txBox="1"/>
          <p:nvPr/>
        </p:nvSpPr>
        <p:spPr>
          <a:xfrm>
            <a:off x="6022855" y="1938292"/>
            <a:ext cx="2313454" cy="2736303"/>
          </a:xfrm>
          <a:prstGeom prst="rect">
            <a:avLst/>
          </a:prstGeom>
          <a:noFill/>
        </p:spPr>
        <p:txBody>
          <a:bodyPr wrap="none" tIns="90000" bIns="90000" rtlCol="0" anchor="t" anchorCtr="0">
            <a:spAutoFit/>
          </a:bodyPr>
          <a:lstStyle/>
          <a:p>
            <a:pPr algn="ctr"/>
            <a:r>
              <a:rPr lang="zh-CN" altLang="en-US" sz="16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许静行楷W" panose="00020600040101010101" pitchFamily="18" charset="-122"/>
                <a:ea typeface="汉仪许静行楷W" panose="00020600040101010101" pitchFamily="18" charset="-122"/>
              </a:rPr>
              <a:t>信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B9C6685B-C3B7-4FE4-990B-476F776240EF}"/>
              </a:ext>
            </a:extLst>
          </p:cNvPr>
          <p:cNvSpPr txBox="1"/>
          <p:nvPr/>
        </p:nvSpPr>
        <p:spPr>
          <a:xfrm>
            <a:off x="4501955" y="2027192"/>
            <a:ext cx="1090780" cy="674200"/>
          </a:xfrm>
          <a:prstGeom prst="rect">
            <a:avLst/>
          </a:prstGeom>
          <a:noFill/>
        </p:spPr>
        <p:txBody>
          <a:bodyPr wrap="square" tIns="90000" bIns="90000" rtlCol="0" anchor="t" anchorCtr="0">
            <a:spAutoFit/>
          </a:bodyPr>
          <a:lstStyle/>
          <a:p>
            <a:pPr algn="dist"/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XIE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汉仪劲楷简" panose="00020600040101010101" pitchFamily="18" charset="-122"/>
              <a:ea typeface="汉仪劲楷简" panose="00020600040101010101" pitchFamily="18" charset="-122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883BF6B1-965F-4246-9EE4-F81397E1FDF8}"/>
              </a:ext>
            </a:extLst>
          </p:cNvPr>
          <p:cNvSpPr txBox="1"/>
          <p:nvPr/>
        </p:nvSpPr>
        <p:spPr>
          <a:xfrm>
            <a:off x="6567713" y="2027192"/>
            <a:ext cx="1255488" cy="674200"/>
          </a:xfrm>
          <a:prstGeom prst="rect">
            <a:avLst/>
          </a:prstGeom>
          <a:noFill/>
        </p:spPr>
        <p:txBody>
          <a:bodyPr wrap="square" tIns="90000" bIns="90000" rtlCol="0" anchor="t" anchorCtr="0">
            <a:spAutoFit/>
          </a:bodyPr>
          <a:lstStyle/>
          <a:p>
            <a:pPr algn="dist"/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XIN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汉仪劲楷简" panose="00020600040101010101" pitchFamily="18" charset="-122"/>
              <a:ea typeface="汉仪劲楷简" panose="00020600040101010101" pitchFamily="18" charset="-122"/>
            </a:endParaRPr>
          </a:p>
        </p:txBody>
      </p: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xmlns="" id="{BB06A976-D511-423D-910A-3D83D705D463}"/>
              </a:ext>
            </a:extLst>
          </p:cNvPr>
          <p:cNvCxnSpPr>
            <a:cxnSpLocks/>
          </p:cNvCxnSpPr>
          <p:nvPr/>
        </p:nvCxnSpPr>
        <p:spPr>
          <a:xfrm>
            <a:off x="6096000" y="2867025"/>
            <a:ext cx="0" cy="11938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B8C023F1-0488-4E6A-BDAF-A56CFFD5EF7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778"/>
          <a:stretch>
            <a:fillRect/>
          </a:stretch>
        </p:blipFill>
        <p:spPr>
          <a:xfrm flipH="1">
            <a:off x="225592" y="2951931"/>
            <a:ext cx="4017672" cy="3906069"/>
          </a:xfrm>
          <a:custGeom>
            <a:avLst/>
            <a:gdLst>
              <a:gd name="connsiteX0" fmla="*/ 0 w 3200400"/>
              <a:gd name="connsiteY0" fmla="*/ 0 h 3111500"/>
              <a:gd name="connsiteX1" fmla="*/ 3200400 w 3200400"/>
              <a:gd name="connsiteY1" fmla="*/ 0 h 3111500"/>
              <a:gd name="connsiteX2" fmla="*/ 3200400 w 3200400"/>
              <a:gd name="connsiteY2" fmla="*/ 3111500 h 3111500"/>
              <a:gd name="connsiteX3" fmla="*/ 0 w 3200400"/>
              <a:gd name="connsiteY3" fmla="*/ 3111500 h 311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0" h="3111500">
                <a:moveTo>
                  <a:pt x="0" y="0"/>
                </a:moveTo>
                <a:lnTo>
                  <a:pt x="3200400" y="0"/>
                </a:lnTo>
                <a:lnTo>
                  <a:pt x="3200400" y="3111500"/>
                </a:lnTo>
                <a:lnTo>
                  <a:pt x="0" y="3111500"/>
                </a:lnTo>
                <a:close/>
              </a:path>
            </a:pathLst>
          </a:cu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B97CFEAC-10F8-4A6B-B31A-CC5166532DC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5478">
            <a:off x="2381675" y="2176704"/>
            <a:ext cx="568063" cy="568063"/>
          </a:xfrm>
          <a:prstGeom prst="rect">
            <a:avLst/>
          </a:prstGeom>
        </p:spPr>
      </p:pic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772342DC-8651-4E55-8510-B8861C2A3B0A}"/>
              </a:ext>
            </a:extLst>
          </p:cNvPr>
          <p:cNvGrpSpPr/>
          <p:nvPr/>
        </p:nvGrpSpPr>
        <p:grpSpPr>
          <a:xfrm>
            <a:off x="4853940" y="4746074"/>
            <a:ext cx="2484120" cy="489534"/>
            <a:chOff x="4853940" y="4934760"/>
            <a:chExt cx="2484120" cy="489534"/>
          </a:xfrm>
        </p:grpSpPr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xmlns="" id="{7452F049-CA02-45E0-9E55-92EC5507C963}"/>
                </a:ext>
              </a:extLst>
            </p:cNvPr>
            <p:cNvGrpSpPr/>
            <p:nvPr/>
          </p:nvGrpSpPr>
          <p:grpSpPr>
            <a:xfrm>
              <a:off x="4853940" y="4935220"/>
              <a:ext cx="2484120" cy="467360"/>
              <a:chOff x="5270500" y="-1066800"/>
              <a:chExt cx="1841500" cy="482600"/>
            </a:xfrm>
          </p:grpSpPr>
          <p:cxnSp>
            <p:nvCxnSpPr>
              <p:cNvPr id="41" name="直接连接符 40">
                <a:extLst>
                  <a:ext uri="{FF2B5EF4-FFF2-40B4-BE49-F238E27FC236}">
                    <a16:creationId xmlns:a16="http://schemas.microsoft.com/office/drawing/2014/main" xmlns="" id="{A5430312-6BCE-46CC-B536-DD00F3AC8C5B}"/>
                  </a:ext>
                </a:extLst>
              </p:cNvPr>
              <p:cNvCxnSpPr/>
              <p:nvPr/>
            </p:nvCxnSpPr>
            <p:spPr>
              <a:xfrm>
                <a:off x="5270500" y="-1066800"/>
                <a:ext cx="18415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>
                <a:extLst>
                  <a:ext uri="{FF2B5EF4-FFF2-40B4-BE49-F238E27FC236}">
                    <a16:creationId xmlns:a16="http://schemas.microsoft.com/office/drawing/2014/main" xmlns="" id="{76759D73-2332-4A90-9F71-7707F92E99FA}"/>
                  </a:ext>
                </a:extLst>
              </p:cNvPr>
              <p:cNvCxnSpPr/>
              <p:nvPr/>
            </p:nvCxnSpPr>
            <p:spPr>
              <a:xfrm>
                <a:off x="5270500" y="-584200"/>
                <a:ext cx="18415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xmlns="" id="{90F59849-D9C7-4917-9ACE-1EEA5F7DAFA1}"/>
                </a:ext>
              </a:extLst>
            </p:cNvPr>
            <p:cNvSpPr txBox="1"/>
            <p:nvPr/>
          </p:nvSpPr>
          <p:spPr>
            <a:xfrm>
              <a:off x="4884515" y="4934760"/>
              <a:ext cx="2383060" cy="489534"/>
            </a:xfrm>
            <a:prstGeom prst="rect">
              <a:avLst/>
            </a:prstGeom>
            <a:noFill/>
          </p:spPr>
          <p:txBody>
            <a:bodyPr wrap="square" tIns="90000" bIns="90000" rtlCol="0" anchor="t" anchorCtr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主讲人</a:t>
              </a:r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：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优</a:t>
              </a:r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品</a:t>
              </a:r>
              <a:r>
                <a:rPr lang="en-US" altLang="zh-CN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PPT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endParaRPr>
            </a:p>
          </p:txBody>
        </p:sp>
      </p:grp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E05438D0-765D-4582-9613-34F113554A4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9923" y="645837"/>
            <a:ext cx="1818284" cy="1223982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4427F5E0-C9BA-4AB5-AE65-CEFC94AA202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513" y="4767262"/>
            <a:ext cx="2338388" cy="204126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88D0F9B2-BB7D-445F-9E66-1A9738BBD6B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548" y="5372100"/>
            <a:ext cx="790802" cy="897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81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5" grpId="0"/>
      <p:bldP spid="27" grpId="0"/>
      <p:bldP spid="29" grpId="0"/>
      <p:bldP spid="3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任意多边形: 形状 29">
            <a:extLst>
              <a:ext uri="{FF2B5EF4-FFF2-40B4-BE49-F238E27FC236}">
                <a16:creationId xmlns:a16="http://schemas.microsoft.com/office/drawing/2014/main" xmlns="" id="{8AFF5DD3-686F-442B-89B5-4B0C697FAE94}"/>
              </a:ext>
            </a:extLst>
          </p:cNvPr>
          <p:cNvSpPr/>
          <p:nvPr/>
        </p:nvSpPr>
        <p:spPr>
          <a:xfrm flipH="1" flipV="1">
            <a:off x="10515600" y="0"/>
            <a:ext cx="1676400" cy="2400300"/>
          </a:xfrm>
          <a:custGeom>
            <a:avLst/>
            <a:gdLst>
              <a:gd name="connsiteX0" fmla="*/ 0 w 1676400"/>
              <a:gd name="connsiteY0" fmla="*/ 0 h 2400300"/>
              <a:gd name="connsiteX1" fmla="*/ 1183207 w 1676400"/>
              <a:gd name="connsiteY1" fmla="*/ 0 h 2400300"/>
              <a:gd name="connsiteX2" fmla="*/ 1676400 w 1676400"/>
              <a:gd name="connsiteY2" fmla="*/ 493193 h 2400300"/>
              <a:gd name="connsiteX3" fmla="*/ 1676400 w 1676400"/>
              <a:gd name="connsiteY3" fmla="*/ 2400300 h 2400300"/>
              <a:gd name="connsiteX4" fmla="*/ 0 w 1676400"/>
              <a:gd name="connsiteY4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6400" h="2400300">
                <a:moveTo>
                  <a:pt x="0" y="0"/>
                </a:moveTo>
                <a:lnTo>
                  <a:pt x="1183207" y="0"/>
                </a:lnTo>
                <a:cubicBezTo>
                  <a:pt x="1455590" y="0"/>
                  <a:pt x="1676400" y="220810"/>
                  <a:pt x="1676400" y="493193"/>
                </a:cubicBezTo>
                <a:lnTo>
                  <a:pt x="1676400" y="2400300"/>
                </a:lnTo>
                <a:lnTo>
                  <a:pt x="0" y="24003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任意多边形: 形状 17">
            <a:extLst>
              <a:ext uri="{FF2B5EF4-FFF2-40B4-BE49-F238E27FC236}">
                <a16:creationId xmlns:a16="http://schemas.microsoft.com/office/drawing/2014/main" xmlns="" id="{4447DAF6-4E81-4D59-804D-2DE18C6A84EE}"/>
              </a:ext>
            </a:extLst>
          </p:cNvPr>
          <p:cNvSpPr/>
          <p:nvPr/>
        </p:nvSpPr>
        <p:spPr>
          <a:xfrm>
            <a:off x="0" y="4457700"/>
            <a:ext cx="1676400" cy="2400300"/>
          </a:xfrm>
          <a:custGeom>
            <a:avLst/>
            <a:gdLst>
              <a:gd name="connsiteX0" fmla="*/ 0 w 1676400"/>
              <a:gd name="connsiteY0" fmla="*/ 0 h 2400300"/>
              <a:gd name="connsiteX1" fmla="*/ 1183207 w 1676400"/>
              <a:gd name="connsiteY1" fmla="*/ 0 h 2400300"/>
              <a:gd name="connsiteX2" fmla="*/ 1676400 w 1676400"/>
              <a:gd name="connsiteY2" fmla="*/ 493193 h 2400300"/>
              <a:gd name="connsiteX3" fmla="*/ 1676400 w 1676400"/>
              <a:gd name="connsiteY3" fmla="*/ 2400300 h 2400300"/>
              <a:gd name="connsiteX4" fmla="*/ 0 w 1676400"/>
              <a:gd name="connsiteY4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6400" h="2400300">
                <a:moveTo>
                  <a:pt x="0" y="0"/>
                </a:moveTo>
                <a:lnTo>
                  <a:pt x="1183207" y="0"/>
                </a:lnTo>
                <a:cubicBezTo>
                  <a:pt x="1455590" y="0"/>
                  <a:pt x="1676400" y="220810"/>
                  <a:pt x="1676400" y="493193"/>
                </a:cubicBezTo>
                <a:lnTo>
                  <a:pt x="1676400" y="2400300"/>
                </a:lnTo>
                <a:lnTo>
                  <a:pt x="0" y="2400300"/>
                </a:lnTo>
                <a:close/>
              </a:path>
            </a:pathLst>
          </a:custGeom>
          <a:solidFill>
            <a:srgbClr val="FFF2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7773C64-EA6C-43FE-9F81-3539DE2D0445}"/>
              </a:ext>
            </a:extLst>
          </p:cNvPr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750B5433-D16D-4F51-BDD8-808E9DB0262E}"/>
                </a:ext>
              </a:extLst>
            </p:cNvPr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xmlns="" id="{F8967190-370F-4CAE-ACBE-2AAED606EAD7}"/>
                  </a:ext>
                </a:extLst>
              </p:cNvPr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xmlns="" id="{41CA0E2C-2D2C-4898-9E42-96259DE0F6A6}"/>
                  </a:ext>
                </a:extLst>
              </p:cNvPr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CC2BBFCD-014F-4D8B-9391-D731BF89EFB1}"/>
                </a:ext>
              </a:extLst>
            </p:cNvPr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xmlns="" id="{9762FE8C-4BD4-42A9-A0F1-7D0424B79FBB}"/>
                  </a:ext>
                </a:extLst>
              </p:cNvPr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xmlns="" id="{03997588-ADD8-404B-A001-10D17D8466BC}"/>
                  </a:ext>
                </a:extLst>
              </p:cNvPr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6A725032-4BA8-4CB6-8AAF-D83FBECFAB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3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2889" t="5498" r="2889" b="5498"/>
          <a:stretch/>
        </p:blipFill>
        <p:spPr>
          <a:xfrm>
            <a:off x="759665" y="686730"/>
            <a:ext cx="10672670" cy="5479140"/>
          </a:xfrm>
          <a:prstGeom prst="rect">
            <a:avLst/>
          </a:prstGeom>
          <a:effectLst>
            <a:outerShdw blurRad="304800" dist="63500" dir="5400000" algn="t" rotWithShape="0">
              <a:prstClr val="black">
                <a:alpha val="16000"/>
              </a:prstClr>
            </a:outerShdw>
          </a:effectLst>
        </p:spPr>
      </p:pic>
      <p:sp>
        <p:nvSpPr>
          <p:cNvPr id="26" name="标题 3">
            <a:extLst>
              <a:ext uri="{FF2B5EF4-FFF2-40B4-BE49-F238E27FC236}">
                <a16:creationId xmlns:a16="http://schemas.microsoft.com/office/drawing/2014/main" xmlns="" id="{36F66405-85B0-4390-ABBD-D48C8161AEA5}"/>
              </a:ext>
            </a:extLst>
          </p:cNvPr>
          <p:cNvSpPr txBox="1">
            <a:spLocks/>
          </p:cNvSpPr>
          <p:nvPr/>
        </p:nvSpPr>
        <p:spPr>
          <a:xfrm>
            <a:off x="1494225" y="1031305"/>
            <a:ext cx="2280850" cy="61732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电子邮件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汉仪劲楷简" panose="00020600040101010101" pitchFamily="18" charset="-122"/>
              <a:ea typeface="汉仪劲楷简" panose="00020600040101010101" pitchFamily="18" charset="-122"/>
            </a:endParaRP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E434BAF2-5397-4197-B7A2-8A4279F1EC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055" y="1022901"/>
            <a:ext cx="494945" cy="494945"/>
          </a:xfrm>
          <a:prstGeom prst="rect">
            <a:avLst/>
          </a:prstGeom>
        </p:spPr>
      </p:pic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ABF805DF-4BF5-4C2C-85DE-081B384A2C3F}"/>
              </a:ext>
            </a:extLst>
          </p:cNvPr>
          <p:cNvCxnSpPr>
            <a:cxnSpLocks/>
          </p:cNvCxnSpPr>
          <p:nvPr/>
        </p:nvCxnSpPr>
        <p:spPr>
          <a:xfrm>
            <a:off x="1050324" y="1606379"/>
            <a:ext cx="253313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圆角矩形 2">
            <a:extLst>
              <a:ext uri="{FF2B5EF4-FFF2-40B4-BE49-F238E27FC236}">
                <a16:creationId xmlns:a16="http://schemas.microsoft.com/office/drawing/2014/main" xmlns="" id="{AC5D939F-D56C-4823-A0F3-E5DA7F0A489D}"/>
              </a:ext>
            </a:extLst>
          </p:cNvPr>
          <p:cNvSpPr/>
          <p:nvPr/>
        </p:nvSpPr>
        <p:spPr>
          <a:xfrm>
            <a:off x="1609090" y="2332354"/>
            <a:ext cx="5461635" cy="2824299"/>
          </a:xfrm>
          <a:prstGeom prst="roundRect">
            <a:avLst>
              <a:gd name="adj" fmla="val 7674"/>
            </a:avLst>
          </a:prstGeom>
          <a:solidFill>
            <a:srgbClr val="FFE8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一封电子邮件的基本内容通常分为三部分：收件人、主题、正文。</a:t>
            </a:r>
          </a:p>
          <a:p>
            <a:pPr algn="ju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  如想写信息或材料内容比较多，也可以作为附件添加进去。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90F86150-3069-4CEC-AE9A-B97139244F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337" y="1295400"/>
            <a:ext cx="3543176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136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8" grpId="0" animBg="1"/>
      <p:bldP spid="26" grpId="0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任意多边形: 形状 29">
            <a:extLst>
              <a:ext uri="{FF2B5EF4-FFF2-40B4-BE49-F238E27FC236}">
                <a16:creationId xmlns:a16="http://schemas.microsoft.com/office/drawing/2014/main" xmlns="" id="{8AFF5DD3-686F-442B-89B5-4B0C697FAE94}"/>
              </a:ext>
            </a:extLst>
          </p:cNvPr>
          <p:cNvSpPr/>
          <p:nvPr/>
        </p:nvSpPr>
        <p:spPr>
          <a:xfrm flipH="1" flipV="1">
            <a:off x="10515600" y="0"/>
            <a:ext cx="1676400" cy="2400300"/>
          </a:xfrm>
          <a:custGeom>
            <a:avLst/>
            <a:gdLst>
              <a:gd name="connsiteX0" fmla="*/ 0 w 1676400"/>
              <a:gd name="connsiteY0" fmla="*/ 0 h 2400300"/>
              <a:gd name="connsiteX1" fmla="*/ 1183207 w 1676400"/>
              <a:gd name="connsiteY1" fmla="*/ 0 h 2400300"/>
              <a:gd name="connsiteX2" fmla="*/ 1676400 w 1676400"/>
              <a:gd name="connsiteY2" fmla="*/ 493193 h 2400300"/>
              <a:gd name="connsiteX3" fmla="*/ 1676400 w 1676400"/>
              <a:gd name="connsiteY3" fmla="*/ 2400300 h 2400300"/>
              <a:gd name="connsiteX4" fmla="*/ 0 w 1676400"/>
              <a:gd name="connsiteY4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6400" h="2400300">
                <a:moveTo>
                  <a:pt x="0" y="0"/>
                </a:moveTo>
                <a:lnTo>
                  <a:pt x="1183207" y="0"/>
                </a:lnTo>
                <a:cubicBezTo>
                  <a:pt x="1455590" y="0"/>
                  <a:pt x="1676400" y="220810"/>
                  <a:pt x="1676400" y="493193"/>
                </a:cubicBezTo>
                <a:lnTo>
                  <a:pt x="1676400" y="2400300"/>
                </a:lnTo>
                <a:lnTo>
                  <a:pt x="0" y="24003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任意多边形: 形状 17">
            <a:extLst>
              <a:ext uri="{FF2B5EF4-FFF2-40B4-BE49-F238E27FC236}">
                <a16:creationId xmlns:a16="http://schemas.microsoft.com/office/drawing/2014/main" xmlns="" id="{4447DAF6-4E81-4D59-804D-2DE18C6A84EE}"/>
              </a:ext>
            </a:extLst>
          </p:cNvPr>
          <p:cNvSpPr/>
          <p:nvPr/>
        </p:nvSpPr>
        <p:spPr>
          <a:xfrm>
            <a:off x="0" y="4457700"/>
            <a:ext cx="1676400" cy="2400300"/>
          </a:xfrm>
          <a:custGeom>
            <a:avLst/>
            <a:gdLst>
              <a:gd name="connsiteX0" fmla="*/ 0 w 1676400"/>
              <a:gd name="connsiteY0" fmla="*/ 0 h 2400300"/>
              <a:gd name="connsiteX1" fmla="*/ 1183207 w 1676400"/>
              <a:gd name="connsiteY1" fmla="*/ 0 h 2400300"/>
              <a:gd name="connsiteX2" fmla="*/ 1676400 w 1676400"/>
              <a:gd name="connsiteY2" fmla="*/ 493193 h 2400300"/>
              <a:gd name="connsiteX3" fmla="*/ 1676400 w 1676400"/>
              <a:gd name="connsiteY3" fmla="*/ 2400300 h 2400300"/>
              <a:gd name="connsiteX4" fmla="*/ 0 w 1676400"/>
              <a:gd name="connsiteY4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6400" h="2400300">
                <a:moveTo>
                  <a:pt x="0" y="0"/>
                </a:moveTo>
                <a:lnTo>
                  <a:pt x="1183207" y="0"/>
                </a:lnTo>
                <a:cubicBezTo>
                  <a:pt x="1455590" y="0"/>
                  <a:pt x="1676400" y="220810"/>
                  <a:pt x="1676400" y="493193"/>
                </a:cubicBezTo>
                <a:lnTo>
                  <a:pt x="1676400" y="2400300"/>
                </a:lnTo>
                <a:lnTo>
                  <a:pt x="0" y="2400300"/>
                </a:lnTo>
                <a:close/>
              </a:path>
            </a:pathLst>
          </a:custGeom>
          <a:solidFill>
            <a:srgbClr val="FFF2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7773C64-EA6C-43FE-9F81-3539DE2D0445}"/>
              </a:ext>
            </a:extLst>
          </p:cNvPr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750B5433-D16D-4F51-BDD8-808E9DB0262E}"/>
                </a:ext>
              </a:extLst>
            </p:cNvPr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xmlns="" id="{F8967190-370F-4CAE-ACBE-2AAED606EAD7}"/>
                  </a:ext>
                </a:extLst>
              </p:cNvPr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xmlns="" id="{41CA0E2C-2D2C-4898-9E42-96259DE0F6A6}"/>
                  </a:ext>
                </a:extLst>
              </p:cNvPr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CC2BBFCD-014F-4D8B-9391-D731BF89EFB1}"/>
                </a:ext>
              </a:extLst>
            </p:cNvPr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xmlns="" id="{9762FE8C-4BD4-42A9-A0F1-7D0424B79FBB}"/>
                  </a:ext>
                </a:extLst>
              </p:cNvPr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xmlns="" id="{03997588-ADD8-404B-A001-10D17D8466BC}"/>
                  </a:ext>
                </a:extLst>
              </p:cNvPr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6A725032-4BA8-4CB6-8AAF-D83FBECFAB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3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2889" t="5498" r="2889" b="5498"/>
          <a:stretch/>
        </p:blipFill>
        <p:spPr>
          <a:xfrm>
            <a:off x="759665" y="686730"/>
            <a:ext cx="10672670" cy="5479140"/>
          </a:xfrm>
          <a:prstGeom prst="rect">
            <a:avLst/>
          </a:prstGeom>
          <a:effectLst>
            <a:outerShdw blurRad="304800" dist="63500" dir="5400000" algn="t" rotWithShape="0">
              <a:prstClr val="black">
                <a:alpha val="16000"/>
              </a:prstClr>
            </a:outerShdw>
          </a:effectLst>
        </p:spPr>
      </p:pic>
      <p:sp>
        <p:nvSpPr>
          <p:cNvPr id="26" name="标题 3">
            <a:extLst>
              <a:ext uri="{FF2B5EF4-FFF2-40B4-BE49-F238E27FC236}">
                <a16:creationId xmlns:a16="http://schemas.microsoft.com/office/drawing/2014/main" xmlns="" id="{36F66405-85B0-4390-ABBD-D48C8161AEA5}"/>
              </a:ext>
            </a:extLst>
          </p:cNvPr>
          <p:cNvSpPr txBox="1">
            <a:spLocks/>
          </p:cNvSpPr>
          <p:nvPr/>
        </p:nvSpPr>
        <p:spPr>
          <a:xfrm>
            <a:off x="1494225" y="1031305"/>
            <a:ext cx="2280850" cy="61732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小组讨论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汉仪劲楷简" panose="00020600040101010101" pitchFamily="18" charset="-122"/>
              <a:ea typeface="汉仪劲楷简" panose="00020600040101010101" pitchFamily="18" charset="-122"/>
            </a:endParaRP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E434BAF2-5397-4197-B7A2-8A4279F1EC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055" y="1022901"/>
            <a:ext cx="494945" cy="494945"/>
          </a:xfrm>
          <a:prstGeom prst="rect">
            <a:avLst/>
          </a:prstGeom>
        </p:spPr>
      </p:pic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ABF805DF-4BF5-4C2C-85DE-081B384A2C3F}"/>
              </a:ext>
            </a:extLst>
          </p:cNvPr>
          <p:cNvCxnSpPr>
            <a:cxnSpLocks/>
          </p:cNvCxnSpPr>
          <p:nvPr/>
        </p:nvCxnSpPr>
        <p:spPr>
          <a:xfrm>
            <a:off x="1050324" y="1606379"/>
            <a:ext cx="253313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72577BC0-3C87-4FB1-864B-BEF658A0E11D}"/>
              </a:ext>
            </a:extLst>
          </p:cNvPr>
          <p:cNvGrpSpPr/>
          <p:nvPr/>
        </p:nvGrpSpPr>
        <p:grpSpPr>
          <a:xfrm>
            <a:off x="5870575" y="2324100"/>
            <a:ext cx="4127500" cy="2463800"/>
            <a:chOff x="1765300" y="2298700"/>
            <a:chExt cx="4127500" cy="2463800"/>
          </a:xfrm>
        </p:grpSpPr>
        <p:sp>
          <p:nvSpPr>
            <p:cNvPr id="21" name="Rectangle 1">
              <a:extLst>
                <a:ext uri="{FF2B5EF4-FFF2-40B4-BE49-F238E27FC236}">
                  <a16:creationId xmlns:a16="http://schemas.microsoft.com/office/drawing/2014/main" xmlns="" id="{7659C3FD-0885-4568-BF8E-368DD6A40B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0708" y="2772695"/>
              <a:ext cx="3556685" cy="151581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68590" tIns="34295" rIns="68590" bIns="34295" numCol="1" anchor="ctr" anchorCtr="0" compatLnSpc="1">
              <a:spAutoFit/>
            </a:bodyPr>
            <a:lstStyle/>
            <a:p>
              <a:pPr lvl="0" algn="just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tabLst>
                  <a:tab pos="198120" algn="l"/>
                </a:tabLst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  <a:cs typeface="宋体" panose="02010600030101010101" pitchFamily="2" charset="-122"/>
                </a:rPr>
                <a:t>小组内交流，说一说你想给谁写信，所写内容（称呼、问候语、正文、祝福语等），也可把你最想给爸爸妈妈说的话用写信的形式写下来。</a:t>
              </a:r>
            </a:p>
          </p:txBody>
        </p: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2D6DE31B-4361-4CF3-8CCC-D08BB2DE10AA}"/>
                </a:ext>
              </a:extLst>
            </p:cNvPr>
            <p:cNvCxnSpPr>
              <a:cxnSpLocks/>
            </p:cNvCxnSpPr>
            <p:nvPr/>
          </p:nvCxnSpPr>
          <p:spPr>
            <a:xfrm>
              <a:off x="1765300" y="2298700"/>
              <a:ext cx="412750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xmlns="" id="{D8BE4908-D1FC-4270-ABAA-5D7297C2BFE5}"/>
                </a:ext>
              </a:extLst>
            </p:cNvPr>
            <p:cNvCxnSpPr>
              <a:cxnSpLocks/>
            </p:cNvCxnSpPr>
            <p:nvPr/>
          </p:nvCxnSpPr>
          <p:spPr>
            <a:xfrm>
              <a:off x="1765300" y="4762500"/>
              <a:ext cx="412750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560CFAA5-2F3C-49AB-B3B1-DE1ACCF98B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196" y="2286000"/>
            <a:ext cx="3480308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42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8" grpId="0" animBg="1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任意多边形: 形状 29">
            <a:extLst>
              <a:ext uri="{FF2B5EF4-FFF2-40B4-BE49-F238E27FC236}">
                <a16:creationId xmlns:a16="http://schemas.microsoft.com/office/drawing/2014/main" xmlns="" id="{8AFF5DD3-686F-442B-89B5-4B0C697FAE94}"/>
              </a:ext>
            </a:extLst>
          </p:cNvPr>
          <p:cNvSpPr/>
          <p:nvPr/>
        </p:nvSpPr>
        <p:spPr>
          <a:xfrm flipH="1" flipV="1">
            <a:off x="10515600" y="0"/>
            <a:ext cx="1676400" cy="2400300"/>
          </a:xfrm>
          <a:custGeom>
            <a:avLst/>
            <a:gdLst>
              <a:gd name="connsiteX0" fmla="*/ 0 w 1676400"/>
              <a:gd name="connsiteY0" fmla="*/ 0 h 2400300"/>
              <a:gd name="connsiteX1" fmla="*/ 1183207 w 1676400"/>
              <a:gd name="connsiteY1" fmla="*/ 0 h 2400300"/>
              <a:gd name="connsiteX2" fmla="*/ 1676400 w 1676400"/>
              <a:gd name="connsiteY2" fmla="*/ 493193 h 2400300"/>
              <a:gd name="connsiteX3" fmla="*/ 1676400 w 1676400"/>
              <a:gd name="connsiteY3" fmla="*/ 2400300 h 2400300"/>
              <a:gd name="connsiteX4" fmla="*/ 0 w 1676400"/>
              <a:gd name="connsiteY4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6400" h="2400300">
                <a:moveTo>
                  <a:pt x="0" y="0"/>
                </a:moveTo>
                <a:lnTo>
                  <a:pt x="1183207" y="0"/>
                </a:lnTo>
                <a:cubicBezTo>
                  <a:pt x="1455590" y="0"/>
                  <a:pt x="1676400" y="220810"/>
                  <a:pt x="1676400" y="493193"/>
                </a:cubicBezTo>
                <a:lnTo>
                  <a:pt x="1676400" y="2400300"/>
                </a:lnTo>
                <a:lnTo>
                  <a:pt x="0" y="24003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任意多边形: 形状 17">
            <a:extLst>
              <a:ext uri="{FF2B5EF4-FFF2-40B4-BE49-F238E27FC236}">
                <a16:creationId xmlns:a16="http://schemas.microsoft.com/office/drawing/2014/main" xmlns="" id="{4447DAF6-4E81-4D59-804D-2DE18C6A84EE}"/>
              </a:ext>
            </a:extLst>
          </p:cNvPr>
          <p:cNvSpPr/>
          <p:nvPr/>
        </p:nvSpPr>
        <p:spPr>
          <a:xfrm>
            <a:off x="0" y="4457700"/>
            <a:ext cx="1676400" cy="2400300"/>
          </a:xfrm>
          <a:custGeom>
            <a:avLst/>
            <a:gdLst>
              <a:gd name="connsiteX0" fmla="*/ 0 w 1676400"/>
              <a:gd name="connsiteY0" fmla="*/ 0 h 2400300"/>
              <a:gd name="connsiteX1" fmla="*/ 1183207 w 1676400"/>
              <a:gd name="connsiteY1" fmla="*/ 0 h 2400300"/>
              <a:gd name="connsiteX2" fmla="*/ 1676400 w 1676400"/>
              <a:gd name="connsiteY2" fmla="*/ 493193 h 2400300"/>
              <a:gd name="connsiteX3" fmla="*/ 1676400 w 1676400"/>
              <a:gd name="connsiteY3" fmla="*/ 2400300 h 2400300"/>
              <a:gd name="connsiteX4" fmla="*/ 0 w 1676400"/>
              <a:gd name="connsiteY4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6400" h="2400300">
                <a:moveTo>
                  <a:pt x="0" y="0"/>
                </a:moveTo>
                <a:lnTo>
                  <a:pt x="1183207" y="0"/>
                </a:lnTo>
                <a:cubicBezTo>
                  <a:pt x="1455590" y="0"/>
                  <a:pt x="1676400" y="220810"/>
                  <a:pt x="1676400" y="493193"/>
                </a:cubicBezTo>
                <a:lnTo>
                  <a:pt x="1676400" y="2400300"/>
                </a:lnTo>
                <a:lnTo>
                  <a:pt x="0" y="2400300"/>
                </a:lnTo>
                <a:close/>
              </a:path>
            </a:pathLst>
          </a:custGeom>
          <a:solidFill>
            <a:srgbClr val="FFF2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7773C64-EA6C-43FE-9F81-3539DE2D0445}"/>
              </a:ext>
            </a:extLst>
          </p:cNvPr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750B5433-D16D-4F51-BDD8-808E9DB0262E}"/>
                </a:ext>
              </a:extLst>
            </p:cNvPr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xmlns="" id="{F8967190-370F-4CAE-ACBE-2AAED606EAD7}"/>
                  </a:ext>
                </a:extLst>
              </p:cNvPr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xmlns="" id="{41CA0E2C-2D2C-4898-9E42-96259DE0F6A6}"/>
                  </a:ext>
                </a:extLst>
              </p:cNvPr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CC2BBFCD-014F-4D8B-9391-D731BF89EFB1}"/>
                </a:ext>
              </a:extLst>
            </p:cNvPr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xmlns="" id="{9762FE8C-4BD4-42A9-A0F1-7D0424B79FBB}"/>
                  </a:ext>
                </a:extLst>
              </p:cNvPr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xmlns="" id="{03997588-ADD8-404B-A001-10D17D8466BC}"/>
                  </a:ext>
                </a:extLst>
              </p:cNvPr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6A725032-4BA8-4CB6-8AAF-D83FBECFAB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3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2889" t="5498" r="2889" b="5498"/>
          <a:stretch/>
        </p:blipFill>
        <p:spPr>
          <a:xfrm>
            <a:off x="759665" y="686730"/>
            <a:ext cx="10672670" cy="5479140"/>
          </a:xfrm>
          <a:prstGeom prst="rect">
            <a:avLst/>
          </a:prstGeom>
          <a:effectLst>
            <a:outerShdw blurRad="304800" dist="63500" dir="5400000" algn="t" rotWithShape="0">
              <a:prstClr val="black">
                <a:alpha val="16000"/>
              </a:prstClr>
            </a:outerShdw>
          </a:effectLst>
        </p:spPr>
      </p:pic>
      <p:sp>
        <p:nvSpPr>
          <p:cNvPr id="26" name="标题 3">
            <a:extLst>
              <a:ext uri="{FF2B5EF4-FFF2-40B4-BE49-F238E27FC236}">
                <a16:creationId xmlns:a16="http://schemas.microsoft.com/office/drawing/2014/main" xmlns="" id="{36F66405-85B0-4390-ABBD-D48C8161AEA5}"/>
              </a:ext>
            </a:extLst>
          </p:cNvPr>
          <p:cNvSpPr txBox="1">
            <a:spLocks/>
          </p:cNvSpPr>
          <p:nvPr/>
        </p:nvSpPr>
        <p:spPr>
          <a:xfrm>
            <a:off x="1494225" y="1031305"/>
            <a:ext cx="2280850" cy="61732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写作实践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汉仪劲楷简" panose="00020600040101010101" pitchFamily="18" charset="-122"/>
              <a:ea typeface="汉仪劲楷简" panose="00020600040101010101" pitchFamily="18" charset="-122"/>
            </a:endParaRP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E434BAF2-5397-4197-B7A2-8A4279F1EC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055" y="1022901"/>
            <a:ext cx="494945" cy="494945"/>
          </a:xfrm>
          <a:prstGeom prst="rect">
            <a:avLst/>
          </a:prstGeom>
        </p:spPr>
      </p:pic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ABF805DF-4BF5-4C2C-85DE-081B384A2C3F}"/>
              </a:ext>
            </a:extLst>
          </p:cNvPr>
          <p:cNvCxnSpPr>
            <a:cxnSpLocks/>
          </p:cNvCxnSpPr>
          <p:nvPr/>
        </p:nvCxnSpPr>
        <p:spPr>
          <a:xfrm>
            <a:off x="1050324" y="1606379"/>
            <a:ext cx="253313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723F729A-9D0C-427C-BFE9-36B6492C5CB1}"/>
              </a:ext>
            </a:extLst>
          </p:cNvPr>
          <p:cNvGrpSpPr/>
          <p:nvPr/>
        </p:nvGrpSpPr>
        <p:grpSpPr>
          <a:xfrm>
            <a:off x="1654089" y="2572264"/>
            <a:ext cx="5154484" cy="2463800"/>
            <a:chOff x="1765300" y="2362200"/>
            <a:chExt cx="5154484" cy="2463800"/>
          </a:xfrm>
        </p:grpSpPr>
        <p:sp>
          <p:nvSpPr>
            <p:cNvPr id="21" name="Rectangle 1">
              <a:extLst>
                <a:ext uri="{FF2B5EF4-FFF2-40B4-BE49-F238E27FC236}">
                  <a16:creationId xmlns:a16="http://schemas.microsoft.com/office/drawing/2014/main" xmlns="" id="{7659C3FD-0885-4568-BF8E-368DD6A40B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6957" y="2836195"/>
              <a:ext cx="3556685" cy="151581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68590" tIns="34295" rIns="68590" bIns="34295" numCol="1" anchor="ctr" anchorCtr="0" compatLnSpc="1">
              <a:spAutoFit/>
            </a:bodyPr>
            <a:lstStyle/>
            <a:p>
              <a:pPr lv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tabLst>
                  <a:tab pos="198120" algn="l"/>
                </a:tabLst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  <a:cs typeface="宋体" panose="02010600030101010101" pitchFamily="2" charset="-122"/>
                </a:rPr>
                <a:t>1.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  <a:cs typeface="宋体" panose="02010600030101010101" pitchFamily="2" charset="-122"/>
                </a:rPr>
                <a:t>运用正确的书信格式；</a:t>
              </a:r>
            </a:p>
            <a:p>
              <a:pPr lv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tabLst>
                  <a:tab pos="198120" algn="l"/>
                </a:tabLst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  <a:cs typeface="宋体" panose="02010600030101010101" pitchFamily="2" charset="-122"/>
                </a:rPr>
                <a:t>2.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  <a:cs typeface="宋体" panose="02010600030101010101" pitchFamily="2" charset="-122"/>
                </a:rPr>
                <a:t>条理清楚，表达准确；</a:t>
              </a:r>
            </a:p>
            <a:p>
              <a:pPr lv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tabLst>
                  <a:tab pos="198120" algn="l"/>
                </a:tabLst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  <a:cs typeface="宋体" panose="02010600030101010101" pitchFamily="2" charset="-122"/>
                </a:rPr>
                <a:t>3.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  <a:cs typeface="宋体" panose="02010600030101010101" pitchFamily="2" charset="-122"/>
                </a:rPr>
                <a:t>有真情实感，避免空洞，矫揉造作；</a:t>
              </a:r>
            </a:p>
            <a:p>
              <a:pPr lv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tabLst>
                  <a:tab pos="198120" algn="l"/>
                </a:tabLst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  <a:cs typeface="宋体" panose="02010600030101010101" pitchFamily="2" charset="-122"/>
                </a:rPr>
                <a:t>4.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  <a:cs typeface="宋体" panose="02010600030101010101" pitchFamily="2" charset="-122"/>
                </a:rPr>
                <a:t>恰当使用抒情、议论方法。</a:t>
              </a:r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A49AD5B8-64C2-4B28-BD25-255C258C7A92}"/>
                </a:ext>
              </a:extLst>
            </p:cNvPr>
            <p:cNvGrpSpPr/>
            <p:nvPr/>
          </p:nvGrpSpPr>
          <p:grpSpPr>
            <a:xfrm>
              <a:off x="1765300" y="2362200"/>
              <a:ext cx="5154484" cy="2463800"/>
              <a:chOff x="1765300" y="2362200"/>
              <a:chExt cx="4127500" cy="2463800"/>
            </a:xfrm>
          </p:grpSpPr>
          <p:cxnSp>
            <p:nvCxnSpPr>
              <p:cNvPr id="10" name="直接连接符 9">
                <a:extLst>
                  <a:ext uri="{FF2B5EF4-FFF2-40B4-BE49-F238E27FC236}">
                    <a16:creationId xmlns:a16="http://schemas.microsoft.com/office/drawing/2014/main" xmlns="" id="{2D6DE31B-4361-4CF3-8CCC-D08BB2DE1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65300" y="2362200"/>
                <a:ext cx="41275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>
                <a:extLst>
                  <a:ext uri="{FF2B5EF4-FFF2-40B4-BE49-F238E27FC236}">
                    <a16:creationId xmlns:a16="http://schemas.microsoft.com/office/drawing/2014/main" xmlns="" id="{D8BE4908-D1FC-4270-ABAA-5D7297C2BF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65300" y="4826000"/>
                <a:ext cx="41275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xmlns="" id="{E44A20A9-F60F-4FA1-B6A0-75024FA4A3BF}"/>
                </a:ext>
              </a:extLst>
            </p:cNvPr>
            <p:cNvSpPr/>
            <p:nvPr/>
          </p:nvSpPr>
          <p:spPr>
            <a:xfrm>
              <a:off x="1812583" y="2717800"/>
              <a:ext cx="1095375" cy="1752600"/>
            </a:xfrm>
            <a:prstGeom prst="roundRect">
              <a:avLst>
                <a:gd name="adj" fmla="val 12319"/>
              </a:avLst>
            </a:prstGeom>
            <a:solidFill>
              <a:srgbClr val="FFE8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要求</a:t>
              </a:r>
            </a:p>
          </p:txBody>
        </p:sp>
      </p:grp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A77557C9-2C27-41A0-B3DB-D302E3D1CB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418" y="2249695"/>
            <a:ext cx="3542400" cy="3377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76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8" grpId="0" animBg="1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任意多边形: 形状 29">
            <a:extLst>
              <a:ext uri="{FF2B5EF4-FFF2-40B4-BE49-F238E27FC236}">
                <a16:creationId xmlns:a16="http://schemas.microsoft.com/office/drawing/2014/main" xmlns="" id="{8AFF5DD3-686F-442B-89B5-4B0C697FAE94}"/>
              </a:ext>
            </a:extLst>
          </p:cNvPr>
          <p:cNvSpPr/>
          <p:nvPr/>
        </p:nvSpPr>
        <p:spPr>
          <a:xfrm flipH="1" flipV="1">
            <a:off x="10515600" y="0"/>
            <a:ext cx="1676400" cy="2400300"/>
          </a:xfrm>
          <a:custGeom>
            <a:avLst/>
            <a:gdLst>
              <a:gd name="connsiteX0" fmla="*/ 0 w 1676400"/>
              <a:gd name="connsiteY0" fmla="*/ 0 h 2400300"/>
              <a:gd name="connsiteX1" fmla="*/ 1183207 w 1676400"/>
              <a:gd name="connsiteY1" fmla="*/ 0 h 2400300"/>
              <a:gd name="connsiteX2" fmla="*/ 1676400 w 1676400"/>
              <a:gd name="connsiteY2" fmla="*/ 493193 h 2400300"/>
              <a:gd name="connsiteX3" fmla="*/ 1676400 w 1676400"/>
              <a:gd name="connsiteY3" fmla="*/ 2400300 h 2400300"/>
              <a:gd name="connsiteX4" fmla="*/ 0 w 1676400"/>
              <a:gd name="connsiteY4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6400" h="2400300">
                <a:moveTo>
                  <a:pt x="0" y="0"/>
                </a:moveTo>
                <a:lnTo>
                  <a:pt x="1183207" y="0"/>
                </a:lnTo>
                <a:cubicBezTo>
                  <a:pt x="1455590" y="0"/>
                  <a:pt x="1676400" y="220810"/>
                  <a:pt x="1676400" y="493193"/>
                </a:cubicBezTo>
                <a:lnTo>
                  <a:pt x="1676400" y="2400300"/>
                </a:lnTo>
                <a:lnTo>
                  <a:pt x="0" y="24003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任意多边形: 形状 17">
            <a:extLst>
              <a:ext uri="{FF2B5EF4-FFF2-40B4-BE49-F238E27FC236}">
                <a16:creationId xmlns:a16="http://schemas.microsoft.com/office/drawing/2014/main" xmlns="" id="{4447DAF6-4E81-4D59-804D-2DE18C6A84EE}"/>
              </a:ext>
            </a:extLst>
          </p:cNvPr>
          <p:cNvSpPr/>
          <p:nvPr/>
        </p:nvSpPr>
        <p:spPr>
          <a:xfrm>
            <a:off x="0" y="4457700"/>
            <a:ext cx="1676400" cy="2400300"/>
          </a:xfrm>
          <a:custGeom>
            <a:avLst/>
            <a:gdLst>
              <a:gd name="connsiteX0" fmla="*/ 0 w 1676400"/>
              <a:gd name="connsiteY0" fmla="*/ 0 h 2400300"/>
              <a:gd name="connsiteX1" fmla="*/ 1183207 w 1676400"/>
              <a:gd name="connsiteY1" fmla="*/ 0 h 2400300"/>
              <a:gd name="connsiteX2" fmla="*/ 1676400 w 1676400"/>
              <a:gd name="connsiteY2" fmla="*/ 493193 h 2400300"/>
              <a:gd name="connsiteX3" fmla="*/ 1676400 w 1676400"/>
              <a:gd name="connsiteY3" fmla="*/ 2400300 h 2400300"/>
              <a:gd name="connsiteX4" fmla="*/ 0 w 1676400"/>
              <a:gd name="connsiteY4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6400" h="2400300">
                <a:moveTo>
                  <a:pt x="0" y="0"/>
                </a:moveTo>
                <a:lnTo>
                  <a:pt x="1183207" y="0"/>
                </a:lnTo>
                <a:cubicBezTo>
                  <a:pt x="1455590" y="0"/>
                  <a:pt x="1676400" y="220810"/>
                  <a:pt x="1676400" y="493193"/>
                </a:cubicBezTo>
                <a:lnTo>
                  <a:pt x="1676400" y="2400300"/>
                </a:lnTo>
                <a:lnTo>
                  <a:pt x="0" y="2400300"/>
                </a:lnTo>
                <a:close/>
              </a:path>
            </a:pathLst>
          </a:custGeom>
          <a:solidFill>
            <a:srgbClr val="FFF2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7773C64-EA6C-43FE-9F81-3539DE2D0445}"/>
              </a:ext>
            </a:extLst>
          </p:cNvPr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750B5433-D16D-4F51-BDD8-808E9DB0262E}"/>
                </a:ext>
              </a:extLst>
            </p:cNvPr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xmlns="" id="{F8967190-370F-4CAE-ACBE-2AAED606EAD7}"/>
                  </a:ext>
                </a:extLst>
              </p:cNvPr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xmlns="" id="{41CA0E2C-2D2C-4898-9E42-96259DE0F6A6}"/>
                  </a:ext>
                </a:extLst>
              </p:cNvPr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CC2BBFCD-014F-4D8B-9391-D731BF89EFB1}"/>
                </a:ext>
              </a:extLst>
            </p:cNvPr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xmlns="" id="{9762FE8C-4BD4-42A9-A0F1-7D0424B79FBB}"/>
                  </a:ext>
                </a:extLst>
              </p:cNvPr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xmlns="" id="{03997588-ADD8-404B-A001-10D17D8466BC}"/>
                  </a:ext>
                </a:extLst>
              </p:cNvPr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6A725032-4BA8-4CB6-8AAF-D83FBECFAB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3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2889" t="5498" r="2889" b="5498"/>
          <a:stretch/>
        </p:blipFill>
        <p:spPr>
          <a:xfrm>
            <a:off x="759665" y="686730"/>
            <a:ext cx="10672670" cy="5479140"/>
          </a:xfrm>
          <a:prstGeom prst="rect">
            <a:avLst/>
          </a:prstGeom>
          <a:effectLst>
            <a:outerShdw blurRad="304800" dist="63500" dir="5400000" algn="t" rotWithShape="0">
              <a:prstClr val="black">
                <a:alpha val="16000"/>
              </a:prstClr>
            </a:outerShdw>
          </a:effectLst>
        </p:spPr>
      </p:pic>
      <p:sp>
        <p:nvSpPr>
          <p:cNvPr id="26" name="标题 3">
            <a:extLst>
              <a:ext uri="{FF2B5EF4-FFF2-40B4-BE49-F238E27FC236}">
                <a16:creationId xmlns:a16="http://schemas.microsoft.com/office/drawing/2014/main" xmlns="" id="{36F66405-85B0-4390-ABBD-D48C8161AEA5}"/>
              </a:ext>
            </a:extLst>
          </p:cNvPr>
          <p:cNvSpPr txBox="1">
            <a:spLocks/>
          </p:cNvSpPr>
          <p:nvPr/>
        </p:nvSpPr>
        <p:spPr>
          <a:xfrm>
            <a:off x="1494225" y="1031305"/>
            <a:ext cx="2280850" cy="61732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课堂总结</a:t>
            </a: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E434BAF2-5397-4197-B7A2-8A4279F1EC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055" y="1022901"/>
            <a:ext cx="494945" cy="494945"/>
          </a:xfrm>
          <a:prstGeom prst="rect">
            <a:avLst/>
          </a:prstGeom>
        </p:spPr>
      </p:pic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ABF805DF-4BF5-4C2C-85DE-081B384A2C3F}"/>
              </a:ext>
            </a:extLst>
          </p:cNvPr>
          <p:cNvCxnSpPr>
            <a:cxnSpLocks/>
          </p:cNvCxnSpPr>
          <p:nvPr/>
        </p:nvCxnSpPr>
        <p:spPr>
          <a:xfrm>
            <a:off x="1050324" y="1606379"/>
            <a:ext cx="253313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1">
            <a:extLst>
              <a:ext uri="{FF2B5EF4-FFF2-40B4-BE49-F238E27FC236}">
                <a16:creationId xmlns:a16="http://schemas.microsoft.com/office/drawing/2014/main" xmlns="" id="{7659C3FD-0885-4568-BF8E-368DD6A40B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6301" y="2488830"/>
            <a:ext cx="5434400" cy="225447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90" tIns="34295" rIns="68590" bIns="34295" numCol="1" anchor="ctr" anchorCtr="0" compatLnSpc="1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98120" algn="l"/>
              </a:tabLs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宋体" panose="02010600030101010101" pitchFamily="2" charset="-122"/>
              </a:rPr>
              <a:t>同学们，这节课我们学习了如何写信，又了解了信封的写法，老师希望你们能把写好的信放到信封里寄到收信人的手中。同时，也希望你们多运用“写信”这种联系方式很好地与你的亲人或者好朋友进行沟通交流，增进彼此的感情，你们能做到吗？习作课，我们学习了怎样写景物地点的文章，要抓住特点，详略得当，做到中心突出，写出真实感受。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A49AD5B8-64C2-4B28-BD25-255C258C7A92}"/>
              </a:ext>
            </a:extLst>
          </p:cNvPr>
          <p:cNvGrpSpPr/>
          <p:nvPr/>
        </p:nvGrpSpPr>
        <p:grpSpPr>
          <a:xfrm>
            <a:off x="1745564" y="2137718"/>
            <a:ext cx="8700873" cy="3159896"/>
            <a:chOff x="1765300" y="2362200"/>
            <a:chExt cx="4127500" cy="2463800"/>
          </a:xfrm>
        </p:grpSpPr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2D6DE31B-4361-4CF3-8CCC-D08BB2DE10AA}"/>
                </a:ext>
              </a:extLst>
            </p:cNvPr>
            <p:cNvCxnSpPr>
              <a:cxnSpLocks/>
            </p:cNvCxnSpPr>
            <p:nvPr/>
          </p:nvCxnSpPr>
          <p:spPr>
            <a:xfrm>
              <a:off x="1765300" y="2362200"/>
              <a:ext cx="412750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xmlns="" id="{D8BE4908-D1FC-4270-ABAA-5D7297C2BFE5}"/>
                </a:ext>
              </a:extLst>
            </p:cNvPr>
            <p:cNvCxnSpPr>
              <a:cxnSpLocks/>
            </p:cNvCxnSpPr>
            <p:nvPr/>
          </p:nvCxnSpPr>
          <p:spPr>
            <a:xfrm>
              <a:off x="1765300" y="4826000"/>
              <a:ext cx="412750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矩形: 圆角 15">
            <a:extLst>
              <a:ext uri="{FF2B5EF4-FFF2-40B4-BE49-F238E27FC236}">
                <a16:creationId xmlns:a16="http://schemas.microsoft.com/office/drawing/2014/main" xmlns="" id="{DA01AFDE-D7E7-47A1-982A-DB422B4E861F}"/>
              </a:ext>
            </a:extLst>
          </p:cNvPr>
          <p:cNvSpPr/>
          <p:nvPr/>
        </p:nvSpPr>
        <p:spPr>
          <a:xfrm>
            <a:off x="1767017" y="2846515"/>
            <a:ext cx="679622" cy="1742302"/>
          </a:xfrm>
          <a:prstGeom prst="roundRect">
            <a:avLst>
              <a:gd name="adj" fmla="val 50000"/>
            </a:avLst>
          </a:prstGeom>
          <a:solidFill>
            <a:srgbClr val="FFE8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总结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3AE5FA9C-D842-41A8-990F-6D4CEB3823F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500" y="2579120"/>
            <a:ext cx="2311400" cy="197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004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8" grpId="0" animBg="1"/>
      <p:bldP spid="26" grpId="0"/>
      <p:bldP spid="21" grpId="0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2C40A293-1414-4728-BA69-63AB7BEF3D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3AC64DB5-E43C-4198-B68E-3B0FF4AC75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543" y="914400"/>
            <a:ext cx="10072914" cy="5029200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7773C64-EA6C-43FE-9F81-3539DE2D0445}"/>
              </a:ext>
            </a:extLst>
          </p:cNvPr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750B5433-D16D-4F51-BDD8-808E9DB0262E}"/>
                </a:ext>
              </a:extLst>
            </p:cNvPr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xmlns="" id="{F8967190-370F-4CAE-ACBE-2AAED606EAD7}"/>
                  </a:ext>
                </a:extLst>
              </p:cNvPr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xmlns="" id="{41CA0E2C-2D2C-4898-9E42-96259DE0F6A6}"/>
                  </a:ext>
                </a:extLst>
              </p:cNvPr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CC2BBFCD-014F-4D8B-9391-D731BF89EFB1}"/>
                </a:ext>
              </a:extLst>
            </p:cNvPr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xmlns="" id="{9762FE8C-4BD4-42A9-A0F1-7D0424B79FBB}"/>
                  </a:ext>
                </a:extLst>
              </p:cNvPr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xmlns="" id="{03997588-ADD8-404B-A001-10D17D8466BC}"/>
                  </a:ext>
                </a:extLst>
              </p:cNvPr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D690A6CD-ACFC-45E9-898B-FC67B38F2337}"/>
              </a:ext>
            </a:extLst>
          </p:cNvPr>
          <p:cNvSpPr txBox="1"/>
          <p:nvPr/>
        </p:nvSpPr>
        <p:spPr>
          <a:xfrm>
            <a:off x="3309257" y="1364343"/>
            <a:ext cx="5573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第七单元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•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习作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C1608913-5FBE-4442-B4D7-C75A932828FA}"/>
              </a:ext>
            </a:extLst>
          </p:cNvPr>
          <p:cNvSpPr txBox="1"/>
          <p:nvPr/>
        </p:nvSpPr>
        <p:spPr>
          <a:xfrm>
            <a:off x="3865216" y="1938292"/>
            <a:ext cx="2313454" cy="2736303"/>
          </a:xfrm>
          <a:prstGeom prst="rect">
            <a:avLst/>
          </a:prstGeom>
          <a:noFill/>
        </p:spPr>
        <p:txBody>
          <a:bodyPr wrap="none" tIns="90000" bIns="90000" rtlCol="0" anchor="t" anchorCtr="0">
            <a:spAutoFit/>
          </a:bodyPr>
          <a:lstStyle/>
          <a:p>
            <a:pPr algn="ctr"/>
            <a:r>
              <a:rPr lang="zh-CN" altLang="en-US" sz="16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许静行楷W" panose="00020600040101010101" pitchFamily="18" charset="-122"/>
                <a:ea typeface="汉仪许静行楷W" panose="00020600040101010101" pitchFamily="18" charset="-122"/>
              </a:rPr>
              <a:t>谢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A5922BC6-C01C-47D4-B6B2-E82B4DDB03A3}"/>
              </a:ext>
            </a:extLst>
          </p:cNvPr>
          <p:cNvSpPr txBox="1"/>
          <p:nvPr/>
        </p:nvSpPr>
        <p:spPr>
          <a:xfrm>
            <a:off x="6022855" y="1938292"/>
            <a:ext cx="2313454" cy="2736303"/>
          </a:xfrm>
          <a:prstGeom prst="rect">
            <a:avLst/>
          </a:prstGeom>
          <a:noFill/>
        </p:spPr>
        <p:txBody>
          <a:bodyPr wrap="none" tIns="90000" bIns="90000" rtlCol="0" anchor="t" anchorCtr="0">
            <a:spAutoFit/>
          </a:bodyPr>
          <a:lstStyle/>
          <a:p>
            <a:pPr algn="ctr"/>
            <a:r>
              <a:rPr lang="zh-CN" altLang="en-US" sz="16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许静行楷W" panose="00020600040101010101" pitchFamily="18" charset="-122"/>
                <a:ea typeface="汉仪许静行楷W" panose="00020600040101010101" pitchFamily="18" charset="-122"/>
              </a:rPr>
              <a:t>谢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B9C6685B-C3B7-4FE4-990B-476F776240EF}"/>
              </a:ext>
            </a:extLst>
          </p:cNvPr>
          <p:cNvSpPr txBox="1"/>
          <p:nvPr/>
        </p:nvSpPr>
        <p:spPr>
          <a:xfrm>
            <a:off x="4501955" y="2027192"/>
            <a:ext cx="1090780" cy="674200"/>
          </a:xfrm>
          <a:prstGeom prst="rect">
            <a:avLst/>
          </a:prstGeom>
          <a:noFill/>
        </p:spPr>
        <p:txBody>
          <a:bodyPr wrap="square" tIns="90000" bIns="90000" rtlCol="0" anchor="t" anchorCtr="0">
            <a:spAutoFit/>
          </a:bodyPr>
          <a:lstStyle/>
          <a:p>
            <a:pPr algn="dist"/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XIE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汉仪劲楷简" panose="00020600040101010101" pitchFamily="18" charset="-122"/>
              <a:ea typeface="汉仪劲楷简" panose="00020600040101010101" pitchFamily="18" charset="-122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883BF6B1-965F-4246-9EE4-F81397E1FDF8}"/>
              </a:ext>
            </a:extLst>
          </p:cNvPr>
          <p:cNvSpPr txBox="1"/>
          <p:nvPr/>
        </p:nvSpPr>
        <p:spPr>
          <a:xfrm>
            <a:off x="6567713" y="2027192"/>
            <a:ext cx="1255488" cy="674200"/>
          </a:xfrm>
          <a:prstGeom prst="rect">
            <a:avLst/>
          </a:prstGeom>
          <a:noFill/>
        </p:spPr>
        <p:txBody>
          <a:bodyPr wrap="square" tIns="90000" bIns="90000" rtlCol="0" anchor="t" anchorCtr="0">
            <a:spAutoFit/>
          </a:bodyPr>
          <a:lstStyle/>
          <a:p>
            <a:pPr algn="dist"/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XIE</a:t>
            </a:r>
          </a:p>
        </p:txBody>
      </p: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xmlns="" id="{BB06A976-D511-423D-910A-3D83D705D463}"/>
              </a:ext>
            </a:extLst>
          </p:cNvPr>
          <p:cNvCxnSpPr>
            <a:cxnSpLocks/>
          </p:cNvCxnSpPr>
          <p:nvPr/>
        </p:nvCxnSpPr>
        <p:spPr>
          <a:xfrm>
            <a:off x="6096000" y="2867025"/>
            <a:ext cx="0" cy="11938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B8C023F1-0488-4E6A-BDAF-A56CFFD5EF7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778"/>
          <a:stretch>
            <a:fillRect/>
          </a:stretch>
        </p:blipFill>
        <p:spPr>
          <a:xfrm flipH="1">
            <a:off x="225592" y="2951931"/>
            <a:ext cx="4017672" cy="3906069"/>
          </a:xfrm>
          <a:custGeom>
            <a:avLst/>
            <a:gdLst>
              <a:gd name="connsiteX0" fmla="*/ 0 w 3200400"/>
              <a:gd name="connsiteY0" fmla="*/ 0 h 3111500"/>
              <a:gd name="connsiteX1" fmla="*/ 3200400 w 3200400"/>
              <a:gd name="connsiteY1" fmla="*/ 0 h 3111500"/>
              <a:gd name="connsiteX2" fmla="*/ 3200400 w 3200400"/>
              <a:gd name="connsiteY2" fmla="*/ 3111500 h 3111500"/>
              <a:gd name="connsiteX3" fmla="*/ 0 w 3200400"/>
              <a:gd name="connsiteY3" fmla="*/ 3111500 h 311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0" h="3111500">
                <a:moveTo>
                  <a:pt x="0" y="0"/>
                </a:moveTo>
                <a:lnTo>
                  <a:pt x="3200400" y="0"/>
                </a:lnTo>
                <a:lnTo>
                  <a:pt x="3200400" y="3111500"/>
                </a:lnTo>
                <a:lnTo>
                  <a:pt x="0" y="3111500"/>
                </a:lnTo>
                <a:close/>
              </a:path>
            </a:pathLst>
          </a:cu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B97CFEAC-10F8-4A6B-B31A-CC5166532DC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5478">
            <a:off x="2381675" y="2176704"/>
            <a:ext cx="568063" cy="568063"/>
          </a:xfrm>
          <a:prstGeom prst="rect">
            <a:avLst/>
          </a:prstGeom>
        </p:spPr>
      </p:pic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772342DC-8651-4E55-8510-B8861C2A3B0A}"/>
              </a:ext>
            </a:extLst>
          </p:cNvPr>
          <p:cNvGrpSpPr/>
          <p:nvPr/>
        </p:nvGrpSpPr>
        <p:grpSpPr>
          <a:xfrm>
            <a:off x="4853940" y="4746074"/>
            <a:ext cx="2484120" cy="489534"/>
            <a:chOff x="4853940" y="4934760"/>
            <a:chExt cx="2484120" cy="489534"/>
          </a:xfrm>
        </p:grpSpPr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xmlns="" id="{7452F049-CA02-45E0-9E55-92EC5507C963}"/>
                </a:ext>
              </a:extLst>
            </p:cNvPr>
            <p:cNvGrpSpPr/>
            <p:nvPr/>
          </p:nvGrpSpPr>
          <p:grpSpPr>
            <a:xfrm>
              <a:off x="4853940" y="4935220"/>
              <a:ext cx="2484120" cy="467360"/>
              <a:chOff x="5270500" y="-1066800"/>
              <a:chExt cx="1841500" cy="482600"/>
            </a:xfrm>
          </p:grpSpPr>
          <p:cxnSp>
            <p:nvCxnSpPr>
              <p:cNvPr id="41" name="直接连接符 40">
                <a:extLst>
                  <a:ext uri="{FF2B5EF4-FFF2-40B4-BE49-F238E27FC236}">
                    <a16:creationId xmlns:a16="http://schemas.microsoft.com/office/drawing/2014/main" xmlns="" id="{A5430312-6BCE-46CC-B536-DD00F3AC8C5B}"/>
                  </a:ext>
                </a:extLst>
              </p:cNvPr>
              <p:cNvCxnSpPr/>
              <p:nvPr/>
            </p:nvCxnSpPr>
            <p:spPr>
              <a:xfrm>
                <a:off x="5270500" y="-1066800"/>
                <a:ext cx="18415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>
                <a:extLst>
                  <a:ext uri="{FF2B5EF4-FFF2-40B4-BE49-F238E27FC236}">
                    <a16:creationId xmlns:a16="http://schemas.microsoft.com/office/drawing/2014/main" xmlns="" id="{76759D73-2332-4A90-9F71-7707F92E99FA}"/>
                  </a:ext>
                </a:extLst>
              </p:cNvPr>
              <p:cNvCxnSpPr/>
              <p:nvPr/>
            </p:nvCxnSpPr>
            <p:spPr>
              <a:xfrm>
                <a:off x="5270500" y="-584200"/>
                <a:ext cx="18415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xmlns="" id="{90F59849-D9C7-4917-9ACE-1EEA5F7DAFA1}"/>
                </a:ext>
              </a:extLst>
            </p:cNvPr>
            <p:cNvSpPr txBox="1"/>
            <p:nvPr/>
          </p:nvSpPr>
          <p:spPr>
            <a:xfrm>
              <a:off x="4884515" y="4934760"/>
              <a:ext cx="2383060" cy="489534"/>
            </a:xfrm>
            <a:prstGeom prst="rect">
              <a:avLst/>
            </a:prstGeom>
            <a:noFill/>
          </p:spPr>
          <p:txBody>
            <a:bodyPr wrap="square" tIns="90000" bIns="90000" rtlCol="0" anchor="t" anchorCtr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主讲人</a:t>
              </a:r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：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优</a:t>
              </a:r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品</a:t>
              </a:r>
              <a:r>
                <a:rPr lang="en-US" altLang="zh-CN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PPT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endParaRPr>
            </a:p>
          </p:txBody>
        </p:sp>
      </p:grp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E05438D0-765D-4582-9613-34F113554A4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9923" y="645837"/>
            <a:ext cx="1818284" cy="1223982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4427F5E0-C9BA-4AB5-AE65-CEFC94AA202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513" y="4767262"/>
            <a:ext cx="2338388" cy="204126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88D0F9B2-BB7D-445F-9E66-1A9738BBD6B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548" y="5372100"/>
            <a:ext cx="790802" cy="897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687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5" grpId="0"/>
      <p:bldP spid="27" grpId="0"/>
      <p:bldP spid="29" grpId="0"/>
      <p:bldP spid="3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197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任意多边形: 形状 29">
            <a:extLst>
              <a:ext uri="{FF2B5EF4-FFF2-40B4-BE49-F238E27FC236}">
                <a16:creationId xmlns:a16="http://schemas.microsoft.com/office/drawing/2014/main" xmlns="" id="{8AFF5DD3-686F-442B-89B5-4B0C697FAE94}"/>
              </a:ext>
            </a:extLst>
          </p:cNvPr>
          <p:cNvSpPr/>
          <p:nvPr/>
        </p:nvSpPr>
        <p:spPr>
          <a:xfrm flipH="1" flipV="1">
            <a:off x="10515600" y="0"/>
            <a:ext cx="1676400" cy="2400300"/>
          </a:xfrm>
          <a:custGeom>
            <a:avLst/>
            <a:gdLst>
              <a:gd name="connsiteX0" fmla="*/ 0 w 1676400"/>
              <a:gd name="connsiteY0" fmla="*/ 0 h 2400300"/>
              <a:gd name="connsiteX1" fmla="*/ 1183207 w 1676400"/>
              <a:gd name="connsiteY1" fmla="*/ 0 h 2400300"/>
              <a:gd name="connsiteX2" fmla="*/ 1676400 w 1676400"/>
              <a:gd name="connsiteY2" fmla="*/ 493193 h 2400300"/>
              <a:gd name="connsiteX3" fmla="*/ 1676400 w 1676400"/>
              <a:gd name="connsiteY3" fmla="*/ 2400300 h 2400300"/>
              <a:gd name="connsiteX4" fmla="*/ 0 w 1676400"/>
              <a:gd name="connsiteY4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6400" h="2400300">
                <a:moveTo>
                  <a:pt x="0" y="0"/>
                </a:moveTo>
                <a:lnTo>
                  <a:pt x="1183207" y="0"/>
                </a:lnTo>
                <a:cubicBezTo>
                  <a:pt x="1455590" y="0"/>
                  <a:pt x="1676400" y="220810"/>
                  <a:pt x="1676400" y="493193"/>
                </a:cubicBezTo>
                <a:lnTo>
                  <a:pt x="1676400" y="2400300"/>
                </a:lnTo>
                <a:lnTo>
                  <a:pt x="0" y="24003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任意多边形: 形状 17">
            <a:extLst>
              <a:ext uri="{FF2B5EF4-FFF2-40B4-BE49-F238E27FC236}">
                <a16:creationId xmlns:a16="http://schemas.microsoft.com/office/drawing/2014/main" xmlns="" id="{4447DAF6-4E81-4D59-804D-2DE18C6A84EE}"/>
              </a:ext>
            </a:extLst>
          </p:cNvPr>
          <p:cNvSpPr/>
          <p:nvPr/>
        </p:nvSpPr>
        <p:spPr>
          <a:xfrm>
            <a:off x="0" y="4457700"/>
            <a:ext cx="1676400" cy="2400300"/>
          </a:xfrm>
          <a:custGeom>
            <a:avLst/>
            <a:gdLst>
              <a:gd name="connsiteX0" fmla="*/ 0 w 1676400"/>
              <a:gd name="connsiteY0" fmla="*/ 0 h 2400300"/>
              <a:gd name="connsiteX1" fmla="*/ 1183207 w 1676400"/>
              <a:gd name="connsiteY1" fmla="*/ 0 h 2400300"/>
              <a:gd name="connsiteX2" fmla="*/ 1676400 w 1676400"/>
              <a:gd name="connsiteY2" fmla="*/ 493193 h 2400300"/>
              <a:gd name="connsiteX3" fmla="*/ 1676400 w 1676400"/>
              <a:gd name="connsiteY3" fmla="*/ 2400300 h 2400300"/>
              <a:gd name="connsiteX4" fmla="*/ 0 w 1676400"/>
              <a:gd name="connsiteY4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6400" h="2400300">
                <a:moveTo>
                  <a:pt x="0" y="0"/>
                </a:moveTo>
                <a:lnTo>
                  <a:pt x="1183207" y="0"/>
                </a:lnTo>
                <a:cubicBezTo>
                  <a:pt x="1455590" y="0"/>
                  <a:pt x="1676400" y="220810"/>
                  <a:pt x="1676400" y="493193"/>
                </a:cubicBezTo>
                <a:lnTo>
                  <a:pt x="1676400" y="2400300"/>
                </a:lnTo>
                <a:lnTo>
                  <a:pt x="0" y="2400300"/>
                </a:lnTo>
                <a:close/>
              </a:path>
            </a:pathLst>
          </a:custGeom>
          <a:solidFill>
            <a:srgbClr val="FFF2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7773C64-EA6C-43FE-9F81-3539DE2D0445}"/>
              </a:ext>
            </a:extLst>
          </p:cNvPr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750B5433-D16D-4F51-BDD8-808E9DB0262E}"/>
                </a:ext>
              </a:extLst>
            </p:cNvPr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xmlns="" id="{F8967190-370F-4CAE-ACBE-2AAED606EAD7}"/>
                  </a:ext>
                </a:extLst>
              </p:cNvPr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xmlns="" id="{41CA0E2C-2D2C-4898-9E42-96259DE0F6A6}"/>
                  </a:ext>
                </a:extLst>
              </p:cNvPr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CC2BBFCD-014F-4D8B-9391-D731BF89EFB1}"/>
                </a:ext>
              </a:extLst>
            </p:cNvPr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xmlns="" id="{9762FE8C-4BD4-42A9-A0F1-7D0424B79FBB}"/>
                  </a:ext>
                </a:extLst>
              </p:cNvPr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xmlns="" id="{03997588-ADD8-404B-A001-10D17D8466BC}"/>
                  </a:ext>
                </a:extLst>
              </p:cNvPr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6A725032-4BA8-4CB6-8AAF-D83FBECFAB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3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2889" t="5498" r="2889" b="5498"/>
          <a:stretch/>
        </p:blipFill>
        <p:spPr>
          <a:xfrm>
            <a:off x="759665" y="689431"/>
            <a:ext cx="10672670" cy="5479140"/>
          </a:xfrm>
          <a:prstGeom prst="rect">
            <a:avLst/>
          </a:prstGeom>
          <a:effectLst>
            <a:outerShdw blurRad="304800" dist="63500" dir="5400000" algn="t" rotWithShape="0">
              <a:prstClr val="black">
                <a:alpha val="16000"/>
              </a:prstClr>
            </a:outerShdw>
          </a:effectLst>
        </p:spPr>
      </p:pic>
      <p:sp>
        <p:nvSpPr>
          <p:cNvPr id="26" name="标题 3">
            <a:extLst>
              <a:ext uri="{FF2B5EF4-FFF2-40B4-BE49-F238E27FC236}">
                <a16:creationId xmlns:a16="http://schemas.microsoft.com/office/drawing/2014/main" xmlns="" id="{36F66405-85B0-4390-ABBD-D48C8161AEA5}"/>
              </a:ext>
            </a:extLst>
          </p:cNvPr>
          <p:cNvSpPr txBox="1">
            <a:spLocks/>
          </p:cNvSpPr>
          <p:nvPr/>
        </p:nvSpPr>
        <p:spPr>
          <a:xfrm>
            <a:off x="1494225" y="1031305"/>
            <a:ext cx="2280850" cy="61732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谈话导入</a:t>
            </a:r>
          </a:p>
        </p:txBody>
      </p:sp>
      <p:sp>
        <p:nvSpPr>
          <p:cNvPr id="28" name="Rectangle 1">
            <a:extLst>
              <a:ext uri="{FF2B5EF4-FFF2-40B4-BE49-F238E27FC236}">
                <a16:creationId xmlns:a16="http://schemas.microsoft.com/office/drawing/2014/main" xmlns="" id="{9CC01665-7EC0-4C03-899B-879829C14D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6449" y="2656204"/>
            <a:ext cx="4102401" cy="225447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90" tIns="34295" rIns="68590" bIns="34295" numCol="1" anchor="ctr" anchorCtr="0" compatLnSpc="1">
            <a:spAutoFit/>
          </a:bodyPr>
          <a:lstStyle/>
          <a:p>
            <a:pPr marL="0" marR="0" lvl="0" indent="0" algn="just" defTabSz="9144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98120" algn="l"/>
              </a:tabLs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宋体" panose="02010600030101010101" pitchFamily="2" charset="-122"/>
              </a:rPr>
              <a:t>请给你的亲友或者老师写一封信，可以通过邮局寄给对方，也可以通过电子邮件发给对方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汉仪劲楷简" panose="00020600040101010101" pitchFamily="18" charset="-122"/>
                <a:ea typeface="汉仪劲楷简" panose="00020600040101010101" pitchFamily="18" charset="-122"/>
                <a:cs typeface="宋体" panose="02010600030101010101" pitchFamily="2" charset="-122"/>
              </a:rPr>
              <a:t>。</a:t>
            </a:r>
          </a:p>
          <a:p>
            <a:pPr marL="0" marR="0" lvl="0" indent="0" algn="just" defTabSz="9144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98120" algn="l"/>
              </a:tabLst>
            </a:pPr>
            <a:r>
              <a:rPr lang="zh-CN" altLang="en-US" sz="16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汉仪劲楷简" panose="00020600040101010101" pitchFamily="18" charset="-122"/>
                <a:ea typeface="汉仪劲楷简" panose="00020600040101010101" pitchFamily="18" charset="-122"/>
                <a:cs typeface="宋体" panose="02010600030101010101" pitchFamily="2" charset="-122"/>
                <a:sym typeface="+mn-ea"/>
              </a:rPr>
              <a:t>书信曾经是人们和远方的亲人朋友互通消息、交流情感的主要方式，现在仍然是重要的联络手段。</a:t>
            </a:r>
            <a:endParaRPr kumimoji="0" lang="zh-CN" altLang="en-US" sz="1600" b="0" i="0" u="none" strike="noStrike" cap="none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汉仪劲楷简" panose="00020600040101010101" pitchFamily="18" charset="-122"/>
              <a:ea typeface="汉仪劲楷简" panose="00020600040101010101" pitchFamily="18" charset="-122"/>
              <a:cs typeface="宋体" panose="02010600030101010101" pitchFamily="2" charset="-122"/>
            </a:endParaRP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E434BAF2-5397-4197-B7A2-8A4279F1EC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055" y="1022901"/>
            <a:ext cx="494945" cy="494945"/>
          </a:xfrm>
          <a:prstGeom prst="rect">
            <a:avLst/>
          </a:prstGeom>
        </p:spPr>
      </p:pic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ABF805DF-4BF5-4C2C-85DE-081B384A2C3F}"/>
              </a:ext>
            </a:extLst>
          </p:cNvPr>
          <p:cNvCxnSpPr>
            <a:cxnSpLocks/>
          </p:cNvCxnSpPr>
          <p:nvPr/>
        </p:nvCxnSpPr>
        <p:spPr>
          <a:xfrm>
            <a:off x="1050324" y="1606379"/>
            <a:ext cx="253313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A2B1CFD-73F6-4CA8-BC94-94FC941A3EA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450" y="2038350"/>
            <a:ext cx="3257550" cy="325755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273336" y="1118586"/>
            <a:ext cx="20418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25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8" grpId="0" animBg="1"/>
      <p:bldP spid="26" grpId="0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任意多边形: 形状 29">
            <a:extLst>
              <a:ext uri="{FF2B5EF4-FFF2-40B4-BE49-F238E27FC236}">
                <a16:creationId xmlns:a16="http://schemas.microsoft.com/office/drawing/2014/main" xmlns="" id="{8AFF5DD3-686F-442B-89B5-4B0C697FAE94}"/>
              </a:ext>
            </a:extLst>
          </p:cNvPr>
          <p:cNvSpPr/>
          <p:nvPr/>
        </p:nvSpPr>
        <p:spPr>
          <a:xfrm flipH="1" flipV="1">
            <a:off x="10515600" y="0"/>
            <a:ext cx="1676400" cy="2400300"/>
          </a:xfrm>
          <a:custGeom>
            <a:avLst/>
            <a:gdLst>
              <a:gd name="connsiteX0" fmla="*/ 0 w 1676400"/>
              <a:gd name="connsiteY0" fmla="*/ 0 h 2400300"/>
              <a:gd name="connsiteX1" fmla="*/ 1183207 w 1676400"/>
              <a:gd name="connsiteY1" fmla="*/ 0 h 2400300"/>
              <a:gd name="connsiteX2" fmla="*/ 1676400 w 1676400"/>
              <a:gd name="connsiteY2" fmla="*/ 493193 h 2400300"/>
              <a:gd name="connsiteX3" fmla="*/ 1676400 w 1676400"/>
              <a:gd name="connsiteY3" fmla="*/ 2400300 h 2400300"/>
              <a:gd name="connsiteX4" fmla="*/ 0 w 1676400"/>
              <a:gd name="connsiteY4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6400" h="2400300">
                <a:moveTo>
                  <a:pt x="0" y="0"/>
                </a:moveTo>
                <a:lnTo>
                  <a:pt x="1183207" y="0"/>
                </a:lnTo>
                <a:cubicBezTo>
                  <a:pt x="1455590" y="0"/>
                  <a:pt x="1676400" y="220810"/>
                  <a:pt x="1676400" y="493193"/>
                </a:cubicBezTo>
                <a:lnTo>
                  <a:pt x="1676400" y="2400300"/>
                </a:lnTo>
                <a:lnTo>
                  <a:pt x="0" y="24003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任意多边形: 形状 17">
            <a:extLst>
              <a:ext uri="{FF2B5EF4-FFF2-40B4-BE49-F238E27FC236}">
                <a16:creationId xmlns:a16="http://schemas.microsoft.com/office/drawing/2014/main" xmlns="" id="{4447DAF6-4E81-4D59-804D-2DE18C6A84EE}"/>
              </a:ext>
            </a:extLst>
          </p:cNvPr>
          <p:cNvSpPr/>
          <p:nvPr/>
        </p:nvSpPr>
        <p:spPr>
          <a:xfrm>
            <a:off x="0" y="4457700"/>
            <a:ext cx="1676400" cy="2400300"/>
          </a:xfrm>
          <a:custGeom>
            <a:avLst/>
            <a:gdLst>
              <a:gd name="connsiteX0" fmla="*/ 0 w 1676400"/>
              <a:gd name="connsiteY0" fmla="*/ 0 h 2400300"/>
              <a:gd name="connsiteX1" fmla="*/ 1183207 w 1676400"/>
              <a:gd name="connsiteY1" fmla="*/ 0 h 2400300"/>
              <a:gd name="connsiteX2" fmla="*/ 1676400 w 1676400"/>
              <a:gd name="connsiteY2" fmla="*/ 493193 h 2400300"/>
              <a:gd name="connsiteX3" fmla="*/ 1676400 w 1676400"/>
              <a:gd name="connsiteY3" fmla="*/ 2400300 h 2400300"/>
              <a:gd name="connsiteX4" fmla="*/ 0 w 1676400"/>
              <a:gd name="connsiteY4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6400" h="2400300">
                <a:moveTo>
                  <a:pt x="0" y="0"/>
                </a:moveTo>
                <a:lnTo>
                  <a:pt x="1183207" y="0"/>
                </a:lnTo>
                <a:cubicBezTo>
                  <a:pt x="1455590" y="0"/>
                  <a:pt x="1676400" y="220810"/>
                  <a:pt x="1676400" y="493193"/>
                </a:cubicBezTo>
                <a:lnTo>
                  <a:pt x="1676400" y="2400300"/>
                </a:lnTo>
                <a:lnTo>
                  <a:pt x="0" y="2400300"/>
                </a:lnTo>
                <a:close/>
              </a:path>
            </a:pathLst>
          </a:custGeom>
          <a:solidFill>
            <a:srgbClr val="FFF2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7773C64-EA6C-43FE-9F81-3539DE2D0445}"/>
              </a:ext>
            </a:extLst>
          </p:cNvPr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750B5433-D16D-4F51-BDD8-808E9DB0262E}"/>
                </a:ext>
              </a:extLst>
            </p:cNvPr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xmlns="" id="{F8967190-370F-4CAE-ACBE-2AAED606EAD7}"/>
                  </a:ext>
                </a:extLst>
              </p:cNvPr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xmlns="" id="{41CA0E2C-2D2C-4898-9E42-96259DE0F6A6}"/>
                  </a:ext>
                </a:extLst>
              </p:cNvPr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CC2BBFCD-014F-4D8B-9391-D731BF89EFB1}"/>
                </a:ext>
              </a:extLst>
            </p:cNvPr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xmlns="" id="{9762FE8C-4BD4-42A9-A0F1-7D0424B79FBB}"/>
                  </a:ext>
                </a:extLst>
              </p:cNvPr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xmlns="" id="{03997588-ADD8-404B-A001-10D17D8466BC}"/>
                  </a:ext>
                </a:extLst>
              </p:cNvPr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6A725032-4BA8-4CB6-8AAF-D83FBECFAB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3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2889" t="5498" r="2889" b="5498"/>
          <a:stretch/>
        </p:blipFill>
        <p:spPr>
          <a:xfrm>
            <a:off x="759665" y="689431"/>
            <a:ext cx="10672670" cy="5479140"/>
          </a:xfrm>
          <a:prstGeom prst="rect">
            <a:avLst/>
          </a:prstGeom>
          <a:effectLst>
            <a:outerShdw blurRad="304800" dist="63500" dir="5400000" algn="t" rotWithShape="0">
              <a:prstClr val="black">
                <a:alpha val="16000"/>
              </a:prstClr>
            </a:outerShdw>
          </a:effectLst>
        </p:spPr>
      </p:pic>
      <p:sp>
        <p:nvSpPr>
          <p:cNvPr id="26" name="标题 3">
            <a:extLst>
              <a:ext uri="{FF2B5EF4-FFF2-40B4-BE49-F238E27FC236}">
                <a16:creationId xmlns:a16="http://schemas.microsoft.com/office/drawing/2014/main" xmlns="" id="{36F66405-85B0-4390-ABBD-D48C8161AEA5}"/>
              </a:ext>
            </a:extLst>
          </p:cNvPr>
          <p:cNvSpPr txBox="1">
            <a:spLocks/>
          </p:cNvSpPr>
          <p:nvPr/>
        </p:nvSpPr>
        <p:spPr>
          <a:xfrm>
            <a:off x="1494225" y="1031305"/>
            <a:ext cx="2280850" cy="61732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创设情境</a:t>
            </a:r>
          </a:p>
        </p:txBody>
      </p:sp>
      <p:sp>
        <p:nvSpPr>
          <p:cNvPr id="28" name="Rectangle 1">
            <a:extLst>
              <a:ext uri="{FF2B5EF4-FFF2-40B4-BE49-F238E27FC236}">
                <a16:creationId xmlns:a16="http://schemas.microsoft.com/office/drawing/2014/main" xmlns="" id="{9CC01665-7EC0-4C03-899B-879829C14D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5449" y="3243019"/>
            <a:ext cx="5487904" cy="15158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90" tIns="34295" rIns="68590" bIns="34295" numCol="1" anchor="ctr" anchorCtr="0" compatLnSpc="1">
            <a:spAutoFit/>
          </a:bodyPr>
          <a:lstStyle/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98120" algn="l"/>
              </a:tabLs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宋体" panose="02010600030101010101" pitchFamily="2" charset="-122"/>
              </a:rPr>
              <a:t>写信一点儿也不难，想跟对方说什么就说什么，一一写清楚、写明白就行了。当然，写信和平时的作文是有所不同的。怎么不同呢？</a:t>
            </a: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98120" algn="l"/>
              </a:tabLs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宋体" panose="02010600030101010101" pitchFamily="2" charset="-122"/>
              </a:rPr>
              <a:t>下面咱们一起学习小杰写给叔叔的信。</a:t>
            </a:r>
            <a:endParaRPr kumimoji="0" lang="zh-CN" altLang="en-US" sz="1600" b="0" i="0" u="none" strike="noStrike" cap="none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汉仪劲楷简" panose="00020600040101010101" pitchFamily="18" charset="-122"/>
              <a:ea typeface="汉仪劲楷简" panose="00020600040101010101" pitchFamily="18" charset="-122"/>
              <a:cs typeface="宋体" panose="02010600030101010101" pitchFamily="2" charset="-122"/>
            </a:endParaRP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E434BAF2-5397-4197-B7A2-8A4279F1EC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055" y="1022901"/>
            <a:ext cx="494945" cy="494945"/>
          </a:xfrm>
          <a:prstGeom prst="rect">
            <a:avLst/>
          </a:prstGeom>
        </p:spPr>
      </p:pic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ABF805DF-4BF5-4C2C-85DE-081B384A2C3F}"/>
              </a:ext>
            </a:extLst>
          </p:cNvPr>
          <p:cNvCxnSpPr>
            <a:cxnSpLocks/>
          </p:cNvCxnSpPr>
          <p:nvPr/>
        </p:nvCxnSpPr>
        <p:spPr>
          <a:xfrm>
            <a:off x="1050324" y="1606379"/>
            <a:ext cx="253313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">
            <a:extLst>
              <a:ext uri="{FF2B5EF4-FFF2-40B4-BE49-F238E27FC236}">
                <a16:creationId xmlns:a16="http://schemas.microsoft.com/office/drawing/2014/main" xmlns="" id="{25DCC327-C5D6-4ED6-92A6-ECD28710D1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5449" y="2370126"/>
            <a:ext cx="5487904" cy="57709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90" tIns="34295" rIns="68590" bIns="34295" numCol="1" anchor="ctr" anchorCtr="0" compatLnSpc="1">
            <a:spAutoFit/>
          </a:bodyPr>
          <a:lstStyle/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98120" algn="l"/>
              </a:tabLst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宋体" panose="02010600030101010101" pitchFamily="2" charset="-122"/>
              </a:rPr>
              <a:t>读题目，你都了解到了什么？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B2B2FCDF-2DDE-4AAD-8826-FD484385D2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8100" y="1719606"/>
            <a:ext cx="3009900" cy="3723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89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8" grpId="0" animBg="1"/>
      <p:bldP spid="26" grpId="0"/>
      <p:bldP spid="28" grpId="0" bldLvl="0"/>
      <p:bldP spid="19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任意多边形: 形状 29">
            <a:extLst>
              <a:ext uri="{FF2B5EF4-FFF2-40B4-BE49-F238E27FC236}">
                <a16:creationId xmlns:a16="http://schemas.microsoft.com/office/drawing/2014/main" xmlns="" id="{8AFF5DD3-686F-442B-89B5-4B0C697FAE94}"/>
              </a:ext>
            </a:extLst>
          </p:cNvPr>
          <p:cNvSpPr/>
          <p:nvPr/>
        </p:nvSpPr>
        <p:spPr>
          <a:xfrm flipH="1" flipV="1">
            <a:off x="10515600" y="0"/>
            <a:ext cx="1676400" cy="2400300"/>
          </a:xfrm>
          <a:custGeom>
            <a:avLst/>
            <a:gdLst>
              <a:gd name="connsiteX0" fmla="*/ 0 w 1676400"/>
              <a:gd name="connsiteY0" fmla="*/ 0 h 2400300"/>
              <a:gd name="connsiteX1" fmla="*/ 1183207 w 1676400"/>
              <a:gd name="connsiteY1" fmla="*/ 0 h 2400300"/>
              <a:gd name="connsiteX2" fmla="*/ 1676400 w 1676400"/>
              <a:gd name="connsiteY2" fmla="*/ 493193 h 2400300"/>
              <a:gd name="connsiteX3" fmla="*/ 1676400 w 1676400"/>
              <a:gd name="connsiteY3" fmla="*/ 2400300 h 2400300"/>
              <a:gd name="connsiteX4" fmla="*/ 0 w 1676400"/>
              <a:gd name="connsiteY4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6400" h="2400300">
                <a:moveTo>
                  <a:pt x="0" y="0"/>
                </a:moveTo>
                <a:lnTo>
                  <a:pt x="1183207" y="0"/>
                </a:lnTo>
                <a:cubicBezTo>
                  <a:pt x="1455590" y="0"/>
                  <a:pt x="1676400" y="220810"/>
                  <a:pt x="1676400" y="493193"/>
                </a:cubicBezTo>
                <a:lnTo>
                  <a:pt x="1676400" y="2400300"/>
                </a:lnTo>
                <a:lnTo>
                  <a:pt x="0" y="24003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任意多边形: 形状 17">
            <a:extLst>
              <a:ext uri="{FF2B5EF4-FFF2-40B4-BE49-F238E27FC236}">
                <a16:creationId xmlns:a16="http://schemas.microsoft.com/office/drawing/2014/main" xmlns="" id="{4447DAF6-4E81-4D59-804D-2DE18C6A84EE}"/>
              </a:ext>
            </a:extLst>
          </p:cNvPr>
          <p:cNvSpPr/>
          <p:nvPr/>
        </p:nvSpPr>
        <p:spPr>
          <a:xfrm>
            <a:off x="0" y="4457700"/>
            <a:ext cx="1676400" cy="2400300"/>
          </a:xfrm>
          <a:custGeom>
            <a:avLst/>
            <a:gdLst>
              <a:gd name="connsiteX0" fmla="*/ 0 w 1676400"/>
              <a:gd name="connsiteY0" fmla="*/ 0 h 2400300"/>
              <a:gd name="connsiteX1" fmla="*/ 1183207 w 1676400"/>
              <a:gd name="connsiteY1" fmla="*/ 0 h 2400300"/>
              <a:gd name="connsiteX2" fmla="*/ 1676400 w 1676400"/>
              <a:gd name="connsiteY2" fmla="*/ 493193 h 2400300"/>
              <a:gd name="connsiteX3" fmla="*/ 1676400 w 1676400"/>
              <a:gd name="connsiteY3" fmla="*/ 2400300 h 2400300"/>
              <a:gd name="connsiteX4" fmla="*/ 0 w 1676400"/>
              <a:gd name="connsiteY4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6400" h="2400300">
                <a:moveTo>
                  <a:pt x="0" y="0"/>
                </a:moveTo>
                <a:lnTo>
                  <a:pt x="1183207" y="0"/>
                </a:lnTo>
                <a:cubicBezTo>
                  <a:pt x="1455590" y="0"/>
                  <a:pt x="1676400" y="220810"/>
                  <a:pt x="1676400" y="493193"/>
                </a:cubicBezTo>
                <a:lnTo>
                  <a:pt x="1676400" y="2400300"/>
                </a:lnTo>
                <a:lnTo>
                  <a:pt x="0" y="2400300"/>
                </a:lnTo>
                <a:close/>
              </a:path>
            </a:pathLst>
          </a:custGeom>
          <a:solidFill>
            <a:srgbClr val="FFF2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7773C64-EA6C-43FE-9F81-3539DE2D0445}"/>
              </a:ext>
            </a:extLst>
          </p:cNvPr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750B5433-D16D-4F51-BDD8-808E9DB0262E}"/>
                </a:ext>
              </a:extLst>
            </p:cNvPr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xmlns="" id="{F8967190-370F-4CAE-ACBE-2AAED606EAD7}"/>
                  </a:ext>
                </a:extLst>
              </p:cNvPr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xmlns="" id="{41CA0E2C-2D2C-4898-9E42-96259DE0F6A6}"/>
                  </a:ext>
                </a:extLst>
              </p:cNvPr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CC2BBFCD-014F-4D8B-9391-D731BF89EFB1}"/>
                </a:ext>
              </a:extLst>
            </p:cNvPr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xmlns="" id="{9762FE8C-4BD4-42A9-A0F1-7D0424B79FBB}"/>
                  </a:ext>
                </a:extLst>
              </p:cNvPr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xmlns="" id="{03997588-ADD8-404B-A001-10D17D8466BC}"/>
                  </a:ext>
                </a:extLst>
              </p:cNvPr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6A725032-4BA8-4CB6-8AAF-D83FBECFAB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3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2889" t="5498" r="2889" b="5498"/>
          <a:stretch/>
        </p:blipFill>
        <p:spPr>
          <a:xfrm>
            <a:off x="759665" y="686730"/>
            <a:ext cx="10672670" cy="5479140"/>
          </a:xfrm>
          <a:prstGeom prst="rect">
            <a:avLst/>
          </a:prstGeom>
          <a:effectLst>
            <a:outerShdw blurRad="304800" dist="63500" dir="5400000" algn="t" rotWithShape="0">
              <a:prstClr val="black">
                <a:alpha val="16000"/>
              </a:prstClr>
            </a:outerShdw>
          </a:effectLst>
        </p:spPr>
      </p:pic>
      <p:sp>
        <p:nvSpPr>
          <p:cNvPr id="26" name="标题 3">
            <a:extLst>
              <a:ext uri="{FF2B5EF4-FFF2-40B4-BE49-F238E27FC236}">
                <a16:creationId xmlns:a16="http://schemas.microsoft.com/office/drawing/2014/main" xmlns="" id="{36F66405-85B0-4390-ABBD-D48C8161AEA5}"/>
              </a:ext>
            </a:extLst>
          </p:cNvPr>
          <p:cNvSpPr txBox="1">
            <a:spLocks/>
          </p:cNvSpPr>
          <p:nvPr/>
        </p:nvSpPr>
        <p:spPr>
          <a:xfrm>
            <a:off x="1494225" y="1031305"/>
            <a:ext cx="2280850" cy="61732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例文学习</a:t>
            </a: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E434BAF2-5397-4197-B7A2-8A4279F1EC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055" y="1022901"/>
            <a:ext cx="494945" cy="494945"/>
          </a:xfrm>
          <a:prstGeom prst="rect">
            <a:avLst/>
          </a:prstGeom>
        </p:spPr>
      </p:pic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ABF805DF-4BF5-4C2C-85DE-081B384A2C3F}"/>
              </a:ext>
            </a:extLst>
          </p:cNvPr>
          <p:cNvCxnSpPr>
            <a:cxnSpLocks/>
          </p:cNvCxnSpPr>
          <p:nvPr/>
        </p:nvCxnSpPr>
        <p:spPr>
          <a:xfrm>
            <a:off x="1050324" y="1606379"/>
            <a:ext cx="253313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">
            <a:extLst>
              <a:ext uri="{FF2B5EF4-FFF2-40B4-BE49-F238E27FC236}">
                <a16:creationId xmlns:a16="http://schemas.microsoft.com/office/drawing/2014/main" xmlns="" id="{25DCC327-C5D6-4ED6-92A6-ECD28710D1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5449" y="1829174"/>
            <a:ext cx="5487904" cy="57709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90" tIns="34295" rIns="68590" bIns="34295" numCol="1" anchor="ctr" anchorCtr="0" compatLnSpc="1">
            <a:spAutoFit/>
          </a:bodyPr>
          <a:lstStyle/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98120" algn="l"/>
              </a:tabLst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宋体" panose="02010600030101010101" pitchFamily="2" charset="-122"/>
              </a:rPr>
              <a:t>亲爱的叔叔：</a:t>
            </a:r>
          </a:p>
        </p:txBody>
      </p:sp>
      <p:sp>
        <p:nvSpPr>
          <p:cNvPr id="48" name="Rectangle 1">
            <a:extLst>
              <a:ext uri="{FF2B5EF4-FFF2-40B4-BE49-F238E27FC236}">
                <a16:creationId xmlns:a16="http://schemas.microsoft.com/office/drawing/2014/main" xmlns="" id="{39700854-D75A-4AE6-B267-C578640281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8592" y="2483866"/>
            <a:ext cx="5487904" cy="31548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90" tIns="34295" rIns="68590" bIns="34295" numCol="1" anchor="ctr" anchorCtr="0" compatLnSpc="1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198120" algn="l"/>
              </a:tabLs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宋体" panose="02010600030101010101" pitchFamily="2" charset="-122"/>
              </a:rPr>
              <a:t>您好！</a:t>
            </a:r>
          </a:p>
        </p:txBody>
      </p:sp>
      <p:sp>
        <p:nvSpPr>
          <p:cNvPr id="50" name="Rectangle 1">
            <a:extLst>
              <a:ext uri="{FF2B5EF4-FFF2-40B4-BE49-F238E27FC236}">
                <a16:creationId xmlns:a16="http://schemas.microsoft.com/office/drawing/2014/main" xmlns="" id="{001708DD-5975-406F-9D15-EEB91B4564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1906" y="2831743"/>
            <a:ext cx="9102548" cy="114647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90" tIns="34295" rIns="68590" bIns="34295" numCol="1" anchor="ctr" anchorCtr="0" compatLnSpc="1">
            <a:spAutoFit/>
          </a:bodyPr>
          <a:lstStyle/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98120" algn="l"/>
              </a:tabLs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宋体" panose="02010600030101010101" pitchFamily="2" charset="-122"/>
              </a:rPr>
              <a:t>您寄的书我已经收到了，我很喜欢。谢谢您！</a:t>
            </a: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98120" algn="l"/>
              </a:tabLs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宋体" panose="02010600030101010101" pitchFamily="2" charset="-122"/>
              </a:rPr>
              <a:t>宽敞明亮，配有多媒体设备，上课时老师经常使用它们。学校有一个很大的操场，我每天都会去踢足球。搬进新校园，您好久没回来了，家里人都很想您。今年过年，您会回来吗？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C23477B4-7A03-48E3-9DF7-E03BC1666EE5}"/>
              </a:ext>
            </a:extLst>
          </p:cNvPr>
          <p:cNvGrpSpPr/>
          <p:nvPr/>
        </p:nvGrpSpPr>
        <p:grpSpPr>
          <a:xfrm>
            <a:off x="1555449" y="4338827"/>
            <a:ext cx="1434494" cy="591252"/>
            <a:chOff x="1555449" y="4275277"/>
            <a:chExt cx="1434494" cy="591252"/>
          </a:xfrm>
        </p:grpSpPr>
        <p:sp>
          <p:nvSpPr>
            <p:cNvPr id="28" name="Rectangle 1">
              <a:extLst>
                <a:ext uri="{FF2B5EF4-FFF2-40B4-BE49-F238E27FC236}">
                  <a16:creationId xmlns:a16="http://schemas.microsoft.com/office/drawing/2014/main" xmlns="" id="{9CC01665-7EC0-4C03-899B-879829C14D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449" y="4551048"/>
              <a:ext cx="1434494" cy="3154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工作顺利！</a:t>
              </a:r>
            </a:p>
          </p:txBody>
        </p:sp>
        <p:sp>
          <p:nvSpPr>
            <p:cNvPr id="51" name="Rectangle 1">
              <a:extLst>
                <a:ext uri="{FF2B5EF4-FFF2-40B4-BE49-F238E27FC236}">
                  <a16:creationId xmlns:a16="http://schemas.microsoft.com/office/drawing/2014/main" xmlns="" id="{090EFBC8-7BAB-4DDC-BD75-EC58DC24E1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449" y="4275277"/>
              <a:ext cx="1434494" cy="3154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祝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01ABA296-EC33-49D9-8792-67C827EF1DC8}"/>
              </a:ext>
            </a:extLst>
          </p:cNvPr>
          <p:cNvGrpSpPr/>
          <p:nvPr/>
        </p:nvGrpSpPr>
        <p:grpSpPr>
          <a:xfrm>
            <a:off x="8345714" y="4796027"/>
            <a:ext cx="1658554" cy="591252"/>
            <a:chOff x="4516364" y="4265006"/>
            <a:chExt cx="5487904" cy="591252"/>
          </a:xfrm>
        </p:grpSpPr>
        <p:sp>
          <p:nvSpPr>
            <p:cNvPr id="52" name="Rectangle 1">
              <a:extLst>
                <a:ext uri="{FF2B5EF4-FFF2-40B4-BE49-F238E27FC236}">
                  <a16:creationId xmlns:a16="http://schemas.microsoft.com/office/drawing/2014/main" xmlns="" id="{98B1C5E8-346F-4A67-9A4F-12EAD47208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6364" y="4540777"/>
              <a:ext cx="5487904" cy="315481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68590" tIns="34295" rIns="68590" bIns="34295" numCol="1" anchor="ctr" anchorCtr="0" compatLnSpc="1">
              <a:spAutoFit/>
            </a:bodyPr>
            <a:lstStyle/>
            <a:p>
              <a:pPr lvl="0" algn="r" fontAlgn="base">
                <a:spcBef>
                  <a:spcPct val="0"/>
                </a:spcBef>
                <a:spcAft>
                  <a:spcPct val="0"/>
                </a:spcAft>
                <a:tabLst>
                  <a:tab pos="198120" algn="l"/>
                </a:tabLst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  <a:cs typeface="宋体" panose="02010600030101010101" pitchFamily="2" charset="-122"/>
                </a:rPr>
                <a:t>11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  <a:cs typeface="宋体" panose="02010600030101010101" pitchFamily="2" charset="-122"/>
                </a:rPr>
                <a:t>月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  <a:cs typeface="宋体" panose="02010600030101010101" pitchFamily="2" charset="-122"/>
                </a:rPr>
                <a:t>25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  <a:cs typeface="宋体" panose="02010600030101010101" pitchFamily="2" charset="-122"/>
                </a:rPr>
                <a:t>日</a:t>
              </a:r>
            </a:p>
          </p:txBody>
        </p:sp>
        <p:sp>
          <p:nvSpPr>
            <p:cNvPr id="53" name="Rectangle 1">
              <a:extLst>
                <a:ext uri="{FF2B5EF4-FFF2-40B4-BE49-F238E27FC236}">
                  <a16:creationId xmlns:a16="http://schemas.microsoft.com/office/drawing/2014/main" xmlns="" id="{FE4600E6-DD71-4E6E-BC96-F0156273C7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6364" y="4265006"/>
              <a:ext cx="5487904" cy="315481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68590" tIns="34295" rIns="68590" bIns="34295" numCol="1" anchor="ctr" anchorCtr="0" compatLnSpc="1">
              <a:spAutoFit/>
            </a:bodyPr>
            <a:lstStyle/>
            <a:p>
              <a:pPr lvl="0" algn="r" fontAlgn="base">
                <a:spcBef>
                  <a:spcPct val="0"/>
                </a:spcBef>
                <a:spcAft>
                  <a:spcPct val="0"/>
                </a:spcAft>
                <a:tabLst>
                  <a:tab pos="198120" algn="l"/>
                </a:tabLst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  <a:cs typeface="宋体" panose="02010600030101010101" pitchFamily="2" charset="-122"/>
                </a:rPr>
                <a:t>侄儿小杰</a:t>
              </a:r>
            </a:p>
          </p:txBody>
        </p:sp>
      </p:grpSp>
      <p:sp>
        <p:nvSpPr>
          <p:cNvPr id="13" name="对话气泡: 圆角矩形 12">
            <a:extLst>
              <a:ext uri="{FF2B5EF4-FFF2-40B4-BE49-F238E27FC236}">
                <a16:creationId xmlns:a16="http://schemas.microsoft.com/office/drawing/2014/main" xmlns="" id="{241F64C1-5F14-45CE-923D-BF53DABB35CD}"/>
              </a:ext>
            </a:extLst>
          </p:cNvPr>
          <p:cNvSpPr/>
          <p:nvPr/>
        </p:nvSpPr>
        <p:spPr>
          <a:xfrm>
            <a:off x="4399005" y="1779373"/>
            <a:ext cx="1136822" cy="543697"/>
          </a:xfrm>
          <a:prstGeom prst="wedgeRoundRectCallout">
            <a:avLst>
              <a:gd name="adj1" fmla="val -137367"/>
              <a:gd name="adj2" fmla="val 29961"/>
              <a:gd name="adj3" fmla="val 16667"/>
            </a:avLst>
          </a:prstGeom>
          <a:solidFill>
            <a:srgbClr val="FFE8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称呼</a:t>
            </a:r>
          </a:p>
        </p:txBody>
      </p:sp>
      <p:sp>
        <p:nvSpPr>
          <p:cNvPr id="54" name="对话气泡: 圆角矩形 53">
            <a:extLst>
              <a:ext uri="{FF2B5EF4-FFF2-40B4-BE49-F238E27FC236}">
                <a16:creationId xmlns:a16="http://schemas.microsoft.com/office/drawing/2014/main" xmlns="" id="{D4DD9C7B-6968-449D-A040-F8E6DEA3AF47}"/>
              </a:ext>
            </a:extLst>
          </p:cNvPr>
          <p:cNvSpPr/>
          <p:nvPr/>
        </p:nvSpPr>
        <p:spPr>
          <a:xfrm>
            <a:off x="7179276" y="2014152"/>
            <a:ext cx="1408670" cy="693630"/>
          </a:xfrm>
          <a:prstGeom prst="wedgeRoundRectCallout">
            <a:avLst>
              <a:gd name="adj1" fmla="val -349628"/>
              <a:gd name="adj2" fmla="val 49675"/>
              <a:gd name="adj3" fmla="val 16667"/>
            </a:avLst>
          </a:prstGeom>
          <a:solidFill>
            <a:srgbClr val="FFE8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问候语</a:t>
            </a:r>
          </a:p>
        </p:txBody>
      </p:sp>
      <p:sp>
        <p:nvSpPr>
          <p:cNvPr id="55" name="对话气泡: 圆角矩形 54">
            <a:extLst>
              <a:ext uri="{FF2B5EF4-FFF2-40B4-BE49-F238E27FC236}">
                <a16:creationId xmlns:a16="http://schemas.microsoft.com/office/drawing/2014/main" xmlns="" id="{531ABF45-BEE3-4803-A636-1FE92A8AAF6E}"/>
              </a:ext>
            </a:extLst>
          </p:cNvPr>
          <p:cNvSpPr/>
          <p:nvPr/>
        </p:nvSpPr>
        <p:spPr>
          <a:xfrm>
            <a:off x="9205784" y="2261287"/>
            <a:ext cx="1408670" cy="543697"/>
          </a:xfrm>
          <a:prstGeom prst="wedgeRoundRectCallout">
            <a:avLst>
              <a:gd name="adj1" fmla="val -41733"/>
              <a:gd name="adj2" fmla="val 109506"/>
              <a:gd name="adj3" fmla="val 16667"/>
            </a:avLst>
          </a:prstGeom>
          <a:solidFill>
            <a:srgbClr val="FFE8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正文</a:t>
            </a:r>
          </a:p>
        </p:txBody>
      </p:sp>
      <p:sp>
        <p:nvSpPr>
          <p:cNvPr id="56" name="对话气泡: 圆角矩形 55">
            <a:extLst>
              <a:ext uri="{FF2B5EF4-FFF2-40B4-BE49-F238E27FC236}">
                <a16:creationId xmlns:a16="http://schemas.microsoft.com/office/drawing/2014/main" xmlns="" id="{85FF15DE-74C6-4965-9204-2E67395EC437}"/>
              </a:ext>
            </a:extLst>
          </p:cNvPr>
          <p:cNvSpPr/>
          <p:nvPr/>
        </p:nvSpPr>
        <p:spPr>
          <a:xfrm>
            <a:off x="4020456" y="4816389"/>
            <a:ext cx="1465943" cy="543697"/>
          </a:xfrm>
          <a:prstGeom prst="wedgeRoundRectCallout">
            <a:avLst>
              <a:gd name="adj1" fmla="val -165731"/>
              <a:gd name="adj2" fmla="val -66829"/>
              <a:gd name="adj3" fmla="val 16667"/>
            </a:avLst>
          </a:prstGeom>
          <a:solidFill>
            <a:srgbClr val="FFE8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祝福语</a:t>
            </a:r>
          </a:p>
        </p:txBody>
      </p:sp>
      <p:sp>
        <p:nvSpPr>
          <p:cNvPr id="57" name="对话气泡: 圆角矩形 56">
            <a:extLst>
              <a:ext uri="{FF2B5EF4-FFF2-40B4-BE49-F238E27FC236}">
                <a16:creationId xmlns:a16="http://schemas.microsoft.com/office/drawing/2014/main" xmlns="" id="{CD8CCC61-A322-48CD-B8D3-5A16579EE086}"/>
              </a:ext>
            </a:extLst>
          </p:cNvPr>
          <p:cNvSpPr/>
          <p:nvPr/>
        </p:nvSpPr>
        <p:spPr>
          <a:xfrm>
            <a:off x="6691086" y="4482560"/>
            <a:ext cx="914399" cy="543697"/>
          </a:xfrm>
          <a:prstGeom prst="wedgeRoundRectCallout">
            <a:avLst>
              <a:gd name="adj1" fmla="val 195954"/>
              <a:gd name="adj2" fmla="val 50631"/>
              <a:gd name="adj3" fmla="val 16667"/>
            </a:avLst>
          </a:prstGeom>
          <a:solidFill>
            <a:srgbClr val="FFE8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署名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汉仪劲楷简" panose="00020600040101010101" pitchFamily="18" charset="-122"/>
              <a:ea typeface="汉仪劲楷简" panose="00020600040101010101" pitchFamily="18" charset="-122"/>
            </a:endParaRPr>
          </a:p>
        </p:txBody>
      </p:sp>
      <p:sp>
        <p:nvSpPr>
          <p:cNvPr id="58" name="对话气泡: 圆角矩形 57">
            <a:extLst>
              <a:ext uri="{FF2B5EF4-FFF2-40B4-BE49-F238E27FC236}">
                <a16:creationId xmlns:a16="http://schemas.microsoft.com/office/drawing/2014/main" xmlns="" id="{3114843B-4EB2-4DC9-8E33-788B0505B035}"/>
              </a:ext>
            </a:extLst>
          </p:cNvPr>
          <p:cNvSpPr/>
          <p:nvPr/>
        </p:nvSpPr>
        <p:spPr>
          <a:xfrm>
            <a:off x="6691086" y="5150218"/>
            <a:ext cx="914399" cy="543697"/>
          </a:xfrm>
          <a:prstGeom prst="wedgeRoundRectCallout">
            <a:avLst>
              <a:gd name="adj1" fmla="val 194366"/>
              <a:gd name="adj2" fmla="val -26786"/>
              <a:gd name="adj3" fmla="val 16667"/>
            </a:avLst>
          </a:prstGeom>
          <a:solidFill>
            <a:srgbClr val="FFE8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日期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汉仪劲楷简" panose="00020600040101010101" pitchFamily="18" charset="-122"/>
              <a:ea typeface="汉仪劲楷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1496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5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5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00"/>
                            </p:stCondLst>
                            <p:childTnLst>
                              <p:par>
                                <p:cTn id="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8" grpId="0" animBg="1"/>
      <p:bldP spid="26" grpId="0"/>
      <p:bldP spid="19" grpId="0" bldLvl="0"/>
      <p:bldP spid="48" grpId="0"/>
      <p:bldP spid="50" grpId="0" bldLvl="0"/>
      <p:bldP spid="13" grpId="0" animBg="1"/>
      <p:bldP spid="54" grpId="0" animBg="1"/>
      <p:bldP spid="55" grpId="0" animBg="1"/>
      <p:bldP spid="56" grpId="0" animBg="1"/>
      <p:bldP spid="57" grpId="0" animBg="1"/>
      <p:bldP spid="5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任意多边形: 形状 29">
            <a:extLst>
              <a:ext uri="{FF2B5EF4-FFF2-40B4-BE49-F238E27FC236}">
                <a16:creationId xmlns:a16="http://schemas.microsoft.com/office/drawing/2014/main" xmlns="" id="{8AFF5DD3-686F-442B-89B5-4B0C697FAE94}"/>
              </a:ext>
            </a:extLst>
          </p:cNvPr>
          <p:cNvSpPr/>
          <p:nvPr/>
        </p:nvSpPr>
        <p:spPr>
          <a:xfrm flipH="1" flipV="1">
            <a:off x="10515600" y="0"/>
            <a:ext cx="1676400" cy="2400300"/>
          </a:xfrm>
          <a:custGeom>
            <a:avLst/>
            <a:gdLst>
              <a:gd name="connsiteX0" fmla="*/ 0 w 1676400"/>
              <a:gd name="connsiteY0" fmla="*/ 0 h 2400300"/>
              <a:gd name="connsiteX1" fmla="*/ 1183207 w 1676400"/>
              <a:gd name="connsiteY1" fmla="*/ 0 h 2400300"/>
              <a:gd name="connsiteX2" fmla="*/ 1676400 w 1676400"/>
              <a:gd name="connsiteY2" fmla="*/ 493193 h 2400300"/>
              <a:gd name="connsiteX3" fmla="*/ 1676400 w 1676400"/>
              <a:gd name="connsiteY3" fmla="*/ 2400300 h 2400300"/>
              <a:gd name="connsiteX4" fmla="*/ 0 w 1676400"/>
              <a:gd name="connsiteY4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6400" h="2400300">
                <a:moveTo>
                  <a:pt x="0" y="0"/>
                </a:moveTo>
                <a:lnTo>
                  <a:pt x="1183207" y="0"/>
                </a:lnTo>
                <a:cubicBezTo>
                  <a:pt x="1455590" y="0"/>
                  <a:pt x="1676400" y="220810"/>
                  <a:pt x="1676400" y="493193"/>
                </a:cubicBezTo>
                <a:lnTo>
                  <a:pt x="1676400" y="2400300"/>
                </a:lnTo>
                <a:lnTo>
                  <a:pt x="0" y="24003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任意多边形: 形状 17">
            <a:extLst>
              <a:ext uri="{FF2B5EF4-FFF2-40B4-BE49-F238E27FC236}">
                <a16:creationId xmlns:a16="http://schemas.microsoft.com/office/drawing/2014/main" xmlns="" id="{4447DAF6-4E81-4D59-804D-2DE18C6A84EE}"/>
              </a:ext>
            </a:extLst>
          </p:cNvPr>
          <p:cNvSpPr/>
          <p:nvPr/>
        </p:nvSpPr>
        <p:spPr>
          <a:xfrm>
            <a:off x="0" y="4457700"/>
            <a:ext cx="1676400" cy="2400300"/>
          </a:xfrm>
          <a:custGeom>
            <a:avLst/>
            <a:gdLst>
              <a:gd name="connsiteX0" fmla="*/ 0 w 1676400"/>
              <a:gd name="connsiteY0" fmla="*/ 0 h 2400300"/>
              <a:gd name="connsiteX1" fmla="*/ 1183207 w 1676400"/>
              <a:gd name="connsiteY1" fmla="*/ 0 h 2400300"/>
              <a:gd name="connsiteX2" fmla="*/ 1676400 w 1676400"/>
              <a:gd name="connsiteY2" fmla="*/ 493193 h 2400300"/>
              <a:gd name="connsiteX3" fmla="*/ 1676400 w 1676400"/>
              <a:gd name="connsiteY3" fmla="*/ 2400300 h 2400300"/>
              <a:gd name="connsiteX4" fmla="*/ 0 w 1676400"/>
              <a:gd name="connsiteY4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6400" h="2400300">
                <a:moveTo>
                  <a:pt x="0" y="0"/>
                </a:moveTo>
                <a:lnTo>
                  <a:pt x="1183207" y="0"/>
                </a:lnTo>
                <a:cubicBezTo>
                  <a:pt x="1455590" y="0"/>
                  <a:pt x="1676400" y="220810"/>
                  <a:pt x="1676400" y="493193"/>
                </a:cubicBezTo>
                <a:lnTo>
                  <a:pt x="1676400" y="2400300"/>
                </a:lnTo>
                <a:lnTo>
                  <a:pt x="0" y="2400300"/>
                </a:lnTo>
                <a:close/>
              </a:path>
            </a:pathLst>
          </a:custGeom>
          <a:solidFill>
            <a:srgbClr val="FFF2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7773C64-EA6C-43FE-9F81-3539DE2D0445}"/>
              </a:ext>
            </a:extLst>
          </p:cNvPr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750B5433-D16D-4F51-BDD8-808E9DB0262E}"/>
                </a:ext>
              </a:extLst>
            </p:cNvPr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xmlns="" id="{F8967190-370F-4CAE-ACBE-2AAED606EAD7}"/>
                  </a:ext>
                </a:extLst>
              </p:cNvPr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xmlns="" id="{41CA0E2C-2D2C-4898-9E42-96259DE0F6A6}"/>
                  </a:ext>
                </a:extLst>
              </p:cNvPr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CC2BBFCD-014F-4D8B-9391-D731BF89EFB1}"/>
                </a:ext>
              </a:extLst>
            </p:cNvPr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xmlns="" id="{9762FE8C-4BD4-42A9-A0F1-7D0424B79FBB}"/>
                  </a:ext>
                </a:extLst>
              </p:cNvPr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xmlns="" id="{03997588-ADD8-404B-A001-10D17D8466BC}"/>
                  </a:ext>
                </a:extLst>
              </p:cNvPr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6A725032-4BA8-4CB6-8AAF-D83FBECFAB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3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2889" t="5498" r="2889" b="5498"/>
          <a:stretch/>
        </p:blipFill>
        <p:spPr>
          <a:xfrm>
            <a:off x="759665" y="686730"/>
            <a:ext cx="10672670" cy="5479140"/>
          </a:xfrm>
          <a:prstGeom prst="rect">
            <a:avLst/>
          </a:prstGeom>
          <a:effectLst>
            <a:outerShdw blurRad="304800" dist="63500" dir="5400000" algn="t" rotWithShape="0">
              <a:prstClr val="black">
                <a:alpha val="16000"/>
              </a:prstClr>
            </a:outerShdw>
          </a:effectLst>
        </p:spPr>
      </p:pic>
      <p:sp>
        <p:nvSpPr>
          <p:cNvPr id="26" name="标题 3">
            <a:extLst>
              <a:ext uri="{FF2B5EF4-FFF2-40B4-BE49-F238E27FC236}">
                <a16:creationId xmlns:a16="http://schemas.microsoft.com/office/drawing/2014/main" xmlns="" id="{36F66405-85B0-4390-ABBD-D48C8161AEA5}"/>
              </a:ext>
            </a:extLst>
          </p:cNvPr>
          <p:cNvSpPr txBox="1">
            <a:spLocks/>
          </p:cNvSpPr>
          <p:nvPr/>
        </p:nvSpPr>
        <p:spPr>
          <a:xfrm>
            <a:off x="1494225" y="1031305"/>
            <a:ext cx="2280850" cy="61732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书信格式</a:t>
            </a: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E434BAF2-5397-4197-B7A2-8A4279F1EC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055" y="1022901"/>
            <a:ext cx="494945" cy="494945"/>
          </a:xfrm>
          <a:prstGeom prst="rect">
            <a:avLst/>
          </a:prstGeom>
        </p:spPr>
      </p:pic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ABF805DF-4BF5-4C2C-85DE-081B384A2C3F}"/>
              </a:ext>
            </a:extLst>
          </p:cNvPr>
          <p:cNvCxnSpPr>
            <a:cxnSpLocks/>
          </p:cNvCxnSpPr>
          <p:nvPr/>
        </p:nvCxnSpPr>
        <p:spPr>
          <a:xfrm>
            <a:off x="1050324" y="1606379"/>
            <a:ext cx="253313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">
            <a:extLst>
              <a:ext uri="{FF2B5EF4-FFF2-40B4-BE49-F238E27FC236}">
                <a16:creationId xmlns:a16="http://schemas.microsoft.com/office/drawing/2014/main" xmlns="" id="{25DCC327-C5D6-4ED6-92A6-ECD28710D1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5449" y="1829174"/>
            <a:ext cx="5487904" cy="57709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90" tIns="34295" rIns="68590" bIns="34295" numCol="1" anchor="ctr" anchorCtr="0" compatLnSpc="1">
            <a:spAutoFit/>
          </a:bodyPr>
          <a:lstStyle/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98120" algn="l"/>
              </a:tabLst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宋体" panose="02010600030101010101" pitchFamily="2" charset="-122"/>
              </a:rPr>
              <a:t>结合本文的书信，说说书信的基本格式。</a:t>
            </a:r>
          </a:p>
        </p:txBody>
      </p:sp>
      <p:sp>
        <p:nvSpPr>
          <p:cNvPr id="50" name="Rectangle 1">
            <a:extLst>
              <a:ext uri="{FF2B5EF4-FFF2-40B4-BE49-F238E27FC236}">
                <a16:creationId xmlns:a16="http://schemas.microsoft.com/office/drawing/2014/main" xmlns="" id="{001708DD-5975-406F-9D15-EEB91B4564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114" y="2796390"/>
            <a:ext cx="6448853" cy="77714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90" tIns="34295" rIns="68590" bIns="34295" numCol="1" anchor="ctr" anchorCtr="0" compatLnSpc="1">
            <a:spAutoFit/>
          </a:bodyPr>
          <a:lstStyle/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98120" algn="l"/>
              </a:tabLs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宋体" panose="02010600030101010101" pitchFamily="2" charset="-122"/>
              </a:rPr>
              <a:t>书信的第一行，顶格写，后面加冒号，为了表示尊重，亲切，前面可加亲爱的，尊敬的等。</a:t>
            </a:r>
          </a:p>
        </p:txBody>
      </p:sp>
      <p:sp>
        <p:nvSpPr>
          <p:cNvPr id="39" name="Rectangle 1">
            <a:extLst>
              <a:ext uri="{FF2B5EF4-FFF2-40B4-BE49-F238E27FC236}">
                <a16:creationId xmlns:a16="http://schemas.microsoft.com/office/drawing/2014/main" xmlns="" id="{2B04B6F7-2AFD-407A-98CD-796242F8EC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114" y="4014950"/>
            <a:ext cx="6448853" cy="40781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90" tIns="34295" rIns="68590" bIns="34295" numCol="1" anchor="ctr" anchorCtr="0" compatLnSpc="1">
            <a:spAutoFit/>
          </a:bodyPr>
          <a:lstStyle/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98120" algn="l"/>
              </a:tabLs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宋体" panose="02010600030101010101" pitchFamily="2" charset="-122"/>
              </a:rPr>
              <a:t>书信的第二行，前面空两格，多问候身体，青少年也可问候学业。</a:t>
            </a:r>
          </a:p>
        </p:txBody>
      </p:sp>
      <p:sp>
        <p:nvSpPr>
          <p:cNvPr id="40" name="Rectangle 1">
            <a:extLst>
              <a:ext uri="{FF2B5EF4-FFF2-40B4-BE49-F238E27FC236}">
                <a16:creationId xmlns:a16="http://schemas.microsoft.com/office/drawing/2014/main" xmlns="" id="{906979A5-F16A-40F8-90A3-55EA7D56C4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1299" y="4864178"/>
            <a:ext cx="6448853" cy="40781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90" tIns="34295" rIns="68590" bIns="34295" numCol="1" anchor="ctr" anchorCtr="0" compatLnSpc="1">
            <a:spAutoFit/>
          </a:bodyPr>
          <a:lstStyle/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98120" algn="l"/>
              </a:tabLs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宋体" panose="02010600030101010101" pitchFamily="2" charset="-122"/>
              </a:rPr>
              <a:t>另起一行空两格写，叙事要清晰，简洁明了。</a:t>
            </a: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xmlns="" id="{82D550FC-105B-4E44-8B69-573C4D936C46}"/>
              </a:ext>
            </a:extLst>
          </p:cNvPr>
          <p:cNvSpPr/>
          <p:nvPr/>
        </p:nvSpPr>
        <p:spPr>
          <a:xfrm>
            <a:off x="1629033" y="2893884"/>
            <a:ext cx="2113005" cy="710698"/>
          </a:xfrm>
          <a:prstGeom prst="roundRect">
            <a:avLst/>
          </a:prstGeom>
          <a:solidFill>
            <a:srgbClr val="FFE8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称呼</a:t>
            </a:r>
          </a:p>
        </p:txBody>
      </p:sp>
      <p:sp>
        <p:nvSpPr>
          <p:cNvPr id="41" name="矩形: 圆角 40">
            <a:extLst>
              <a:ext uri="{FF2B5EF4-FFF2-40B4-BE49-F238E27FC236}">
                <a16:creationId xmlns:a16="http://schemas.microsoft.com/office/drawing/2014/main" xmlns="" id="{B350F372-50C1-4DFD-AE53-0C6486AABAB3}"/>
              </a:ext>
            </a:extLst>
          </p:cNvPr>
          <p:cNvSpPr/>
          <p:nvPr/>
        </p:nvSpPr>
        <p:spPr>
          <a:xfrm>
            <a:off x="1629033" y="3803310"/>
            <a:ext cx="2113005" cy="710698"/>
          </a:xfrm>
          <a:prstGeom prst="roundRect">
            <a:avLst/>
          </a:prstGeom>
          <a:solidFill>
            <a:srgbClr val="FFE8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问候语</a:t>
            </a:r>
          </a:p>
        </p:txBody>
      </p:sp>
      <p:sp>
        <p:nvSpPr>
          <p:cNvPr id="43" name="矩形: 圆角 42">
            <a:extLst>
              <a:ext uri="{FF2B5EF4-FFF2-40B4-BE49-F238E27FC236}">
                <a16:creationId xmlns:a16="http://schemas.microsoft.com/office/drawing/2014/main" xmlns="" id="{9F027E63-34E0-4626-AF81-EC99B95F5D0F}"/>
              </a:ext>
            </a:extLst>
          </p:cNvPr>
          <p:cNvSpPr/>
          <p:nvPr/>
        </p:nvSpPr>
        <p:spPr>
          <a:xfrm>
            <a:off x="1629033" y="4712736"/>
            <a:ext cx="2113005" cy="710698"/>
          </a:xfrm>
          <a:prstGeom prst="roundRect">
            <a:avLst/>
          </a:prstGeom>
          <a:solidFill>
            <a:srgbClr val="FFE8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正文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4DFB8413-8BEF-426D-BCBF-C1175A45473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2242">
            <a:off x="9519112" y="4744483"/>
            <a:ext cx="981662" cy="862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706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8" grpId="0" animBg="1"/>
      <p:bldP spid="26" grpId="0"/>
      <p:bldP spid="19" grpId="0" bldLvl="0"/>
      <p:bldP spid="50" grpId="0"/>
      <p:bldP spid="39" grpId="0"/>
      <p:bldP spid="40" grpId="0"/>
      <p:bldP spid="9" grpId="0" animBg="1"/>
      <p:bldP spid="41" grpId="0" animBg="1"/>
      <p:bldP spid="4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任意多边形: 形状 29">
            <a:extLst>
              <a:ext uri="{FF2B5EF4-FFF2-40B4-BE49-F238E27FC236}">
                <a16:creationId xmlns:a16="http://schemas.microsoft.com/office/drawing/2014/main" xmlns="" id="{8AFF5DD3-686F-442B-89B5-4B0C697FAE94}"/>
              </a:ext>
            </a:extLst>
          </p:cNvPr>
          <p:cNvSpPr/>
          <p:nvPr/>
        </p:nvSpPr>
        <p:spPr>
          <a:xfrm flipH="1" flipV="1">
            <a:off x="10515600" y="0"/>
            <a:ext cx="1676400" cy="2400300"/>
          </a:xfrm>
          <a:custGeom>
            <a:avLst/>
            <a:gdLst>
              <a:gd name="connsiteX0" fmla="*/ 0 w 1676400"/>
              <a:gd name="connsiteY0" fmla="*/ 0 h 2400300"/>
              <a:gd name="connsiteX1" fmla="*/ 1183207 w 1676400"/>
              <a:gd name="connsiteY1" fmla="*/ 0 h 2400300"/>
              <a:gd name="connsiteX2" fmla="*/ 1676400 w 1676400"/>
              <a:gd name="connsiteY2" fmla="*/ 493193 h 2400300"/>
              <a:gd name="connsiteX3" fmla="*/ 1676400 w 1676400"/>
              <a:gd name="connsiteY3" fmla="*/ 2400300 h 2400300"/>
              <a:gd name="connsiteX4" fmla="*/ 0 w 1676400"/>
              <a:gd name="connsiteY4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6400" h="2400300">
                <a:moveTo>
                  <a:pt x="0" y="0"/>
                </a:moveTo>
                <a:lnTo>
                  <a:pt x="1183207" y="0"/>
                </a:lnTo>
                <a:cubicBezTo>
                  <a:pt x="1455590" y="0"/>
                  <a:pt x="1676400" y="220810"/>
                  <a:pt x="1676400" y="493193"/>
                </a:cubicBezTo>
                <a:lnTo>
                  <a:pt x="1676400" y="2400300"/>
                </a:lnTo>
                <a:lnTo>
                  <a:pt x="0" y="24003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任意多边形: 形状 17">
            <a:extLst>
              <a:ext uri="{FF2B5EF4-FFF2-40B4-BE49-F238E27FC236}">
                <a16:creationId xmlns:a16="http://schemas.microsoft.com/office/drawing/2014/main" xmlns="" id="{4447DAF6-4E81-4D59-804D-2DE18C6A84EE}"/>
              </a:ext>
            </a:extLst>
          </p:cNvPr>
          <p:cNvSpPr/>
          <p:nvPr/>
        </p:nvSpPr>
        <p:spPr>
          <a:xfrm>
            <a:off x="0" y="4457700"/>
            <a:ext cx="1676400" cy="2400300"/>
          </a:xfrm>
          <a:custGeom>
            <a:avLst/>
            <a:gdLst>
              <a:gd name="connsiteX0" fmla="*/ 0 w 1676400"/>
              <a:gd name="connsiteY0" fmla="*/ 0 h 2400300"/>
              <a:gd name="connsiteX1" fmla="*/ 1183207 w 1676400"/>
              <a:gd name="connsiteY1" fmla="*/ 0 h 2400300"/>
              <a:gd name="connsiteX2" fmla="*/ 1676400 w 1676400"/>
              <a:gd name="connsiteY2" fmla="*/ 493193 h 2400300"/>
              <a:gd name="connsiteX3" fmla="*/ 1676400 w 1676400"/>
              <a:gd name="connsiteY3" fmla="*/ 2400300 h 2400300"/>
              <a:gd name="connsiteX4" fmla="*/ 0 w 1676400"/>
              <a:gd name="connsiteY4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6400" h="2400300">
                <a:moveTo>
                  <a:pt x="0" y="0"/>
                </a:moveTo>
                <a:lnTo>
                  <a:pt x="1183207" y="0"/>
                </a:lnTo>
                <a:cubicBezTo>
                  <a:pt x="1455590" y="0"/>
                  <a:pt x="1676400" y="220810"/>
                  <a:pt x="1676400" y="493193"/>
                </a:cubicBezTo>
                <a:lnTo>
                  <a:pt x="1676400" y="2400300"/>
                </a:lnTo>
                <a:lnTo>
                  <a:pt x="0" y="2400300"/>
                </a:lnTo>
                <a:close/>
              </a:path>
            </a:pathLst>
          </a:custGeom>
          <a:solidFill>
            <a:srgbClr val="FFF2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7773C64-EA6C-43FE-9F81-3539DE2D0445}"/>
              </a:ext>
            </a:extLst>
          </p:cNvPr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750B5433-D16D-4F51-BDD8-808E9DB0262E}"/>
                </a:ext>
              </a:extLst>
            </p:cNvPr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xmlns="" id="{F8967190-370F-4CAE-ACBE-2AAED606EAD7}"/>
                  </a:ext>
                </a:extLst>
              </p:cNvPr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xmlns="" id="{41CA0E2C-2D2C-4898-9E42-96259DE0F6A6}"/>
                  </a:ext>
                </a:extLst>
              </p:cNvPr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CC2BBFCD-014F-4D8B-9391-D731BF89EFB1}"/>
                </a:ext>
              </a:extLst>
            </p:cNvPr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xmlns="" id="{9762FE8C-4BD4-42A9-A0F1-7D0424B79FBB}"/>
                  </a:ext>
                </a:extLst>
              </p:cNvPr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xmlns="" id="{03997588-ADD8-404B-A001-10D17D8466BC}"/>
                  </a:ext>
                </a:extLst>
              </p:cNvPr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6A725032-4BA8-4CB6-8AAF-D83FBECFAB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3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2889" t="5498" r="2889" b="5498"/>
          <a:stretch/>
        </p:blipFill>
        <p:spPr>
          <a:xfrm>
            <a:off x="759665" y="686730"/>
            <a:ext cx="10672670" cy="5479140"/>
          </a:xfrm>
          <a:prstGeom prst="rect">
            <a:avLst/>
          </a:prstGeom>
          <a:effectLst>
            <a:outerShdw blurRad="304800" dist="63500" dir="5400000" algn="t" rotWithShape="0">
              <a:prstClr val="black">
                <a:alpha val="16000"/>
              </a:prstClr>
            </a:outerShdw>
          </a:effectLst>
        </p:spPr>
      </p:pic>
      <p:sp>
        <p:nvSpPr>
          <p:cNvPr id="26" name="标题 3">
            <a:extLst>
              <a:ext uri="{FF2B5EF4-FFF2-40B4-BE49-F238E27FC236}">
                <a16:creationId xmlns:a16="http://schemas.microsoft.com/office/drawing/2014/main" xmlns="" id="{36F66405-85B0-4390-ABBD-D48C8161AEA5}"/>
              </a:ext>
            </a:extLst>
          </p:cNvPr>
          <p:cNvSpPr txBox="1">
            <a:spLocks/>
          </p:cNvSpPr>
          <p:nvPr/>
        </p:nvSpPr>
        <p:spPr>
          <a:xfrm>
            <a:off x="1494225" y="1031305"/>
            <a:ext cx="2280850" cy="61732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书信格式</a:t>
            </a: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E434BAF2-5397-4197-B7A2-8A4279F1EC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055" y="1022901"/>
            <a:ext cx="494945" cy="494945"/>
          </a:xfrm>
          <a:prstGeom prst="rect">
            <a:avLst/>
          </a:prstGeom>
        </p:spPr>
      </p:pic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ABF805DF-4BF5-4C2C-85DE-081B384A2C3F}"/>
              </a:ext>
            </a:extLst>
          </p:cNvPr>
          <p:cNvCxnSpPr>
            <a:cxnSpLocks/>
          </p:cNvCxnSpPr>
          <p:nvPr/>
        </p:nvCxnSpPr>
        <p:spPr>
          <a:xfrm>
            <a:off x="1050324" y="1606379"/>
            <a:ext cx="253313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">
            <a:extLst>
              <a:ext uri="{FF2B5EF4-FFF2-40B4-BE49-F238E27FC236}">
                <a16:creationId xmlns:a16="http://schemas.microsoft.com/office/drawing/2014/main" xmlns="" id="{25DCC327-C5D6-4ED6-92A6-ECD28710D1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5449" y="1829174"/>
            <a:ext cx="5487904" cy="57709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90" tIns="34295" rIns="68590" bIns="34295" numCol="1" anchor="ctr" anchorCtr="0" compatLnSpc="1">
            <a:spAutoFit/>
          </a:bodyPr>
          <a:lstStyle/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98120" algn="l"/>
              </a:tabLst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宋体" panose="02010600030101010101" pitchFamily="2" charset="-122"/>
              </a:rPr>
              <a:t>结合本文的书信，说说书信的基本格式。</a:t>
            </a:r>
          </a:p>
        </p:txBody>
      </p:sp>
      <p:sp>
        <p:nvSpPr>
          <p:cNvPr id="50" name="Rectangle 1">
            <a:extLst>
              <a:ext uri="{FF2B5EF4-FFF2-40B4-BE49-F238E27FC236}">
                <a16:creationId xmlns:a16="http://schemas.microsoft.com/office/drawing/2014/main" xmlns="" id="{001708DD-5975-406F-9D15-EEB91B4564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1299" y="2859890"/>
            <a:ext cx="6448853" cy="77714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90" tIns="34295" rIns="68590" bIns="34295" numCol="1" anchor="ctr" anchorCtr="0" compatLnSpc="1">
            <a:spAutoFit/>
          </a:bodyPr>
          <a:lstStyle/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98120" algn="l"/>
              </a:tabLs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宋体" panose="02010600030101010101" pitchFamily="2" charset="-122"/>
              </a:rPr>
              <a:t>写在正文之后，表述正文的结束和礼貌，“祝”前空两格，“身体健康另起一行顶格写”。</a:t>
            </a:r>
          </a:p>
        </p:txBody>
      </p:sp>
      <p:sp>
        <p:nvSpPr>
          <p:cNvPr id="39" name="Rectangle 1">
            <a:extLst>
              <a:ext uri="{FF2B5EF4-FFF2-40B4-BE49-F238E27FC236}">
                <a16:creationId xmlns:a16="http://schemas.microsoft.com/office/drawing/2014/main" xmlns="" id="{2B04B6F7-2AFD-407A-98CD-796242F8EC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1299" y="4000919"/>
            <a:ext cx="6448853" cy="31548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90" tIns="34295" rIns="68590" bIns="34295" numCol="1" anchor="ctr" anchorCtr="0" compatLnSpc="1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198120" algn="l"/>
              </a:tabLs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宋体" panose="02010600030101010101" pitchFamily="2" charset="-122"/>
              </a:rPr>
              <a:t>写信人的姓名写在结尾下一行的右边。</a:t>
            </a:r>
          </a:p>
        </p:txBody>
      </p:sp>
      <p:sp>
        <p:nvSpPr>
          <p:cNvPr id="40" name="Rectangle 1">
            <a:extLst>
              <a:ext uri="{FF2B5EF4-FFF2-40B4-BE49-F238E27FC236}">
                <a16:creationId xmlns:a16="http://schemas.microsoft.com/office/drawing/2014/main" xmlns="" id="{906979A5-F16A-40F8-90A3-55EA7D56C4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1299" y="4973845"/>
            <a:ext cx="6448853" cy="31548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90" tIns="34295" rIns="68590" bIns="34295" numCol="1" anchor="ctr" anchorCtr="0" compatLnSpc="1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198120" algn="l"/>
              </a:tabLs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宋体" panose="02010600030101010101" pitchFamily="2" charset="-122"/>
              </a:rPr>
              <a:t>写在姓名的正下方。</a:t>
            </a: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xmlns="" id="{82D550FC-105B-4E44-8B69-573C4D936C46}"/>
              </a:ext>
            </a:extLst>
          </p:cNvPr>
          <p:cNvSpPr/>
          <p:nvPr/>
        </p:nvSpPr>
        <p:spPr>
          <a:xfrm>
            <a:off x="1629033" y="2893884"/>
            <a:ext cx="2113005" cy="710698"/>
          </a:xfrm>
          <a:prstGeom prst="roundRect">
            <a:avLst/>
          </a:prstGeom>
          <a:solidFill>
            <a:srgbClr val="FFE8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祝福语</a:t>
            </a:r>
          </a:p>
        </p:txBody>
      </p:sp>
      <p:sp>
        <p:nvSpPr>
          <p:cNvPr id="41" name="矩形: 圆角 40">
            <a:extLst>
              <a:ext uri="{FF2B5EF4-FFF2-40B4-BE49-F238E27FC236}">
                <a16:creationId xmlns:a16="http://schemas.microsoft.com/office/drawing/2014/main" xmlns="" id="{B350F372-50C1-4DFD-AE53-0C6486AABAB3}"/>
              </a:ext>
            </a:extLst>
          </p:cNvPr>
          <p:cNvSpPr/>
          <p:nvPr/>
        </p:nvSpPr>
        <p:spPr>
          <a:xfrm>
            <a:off x="1629033" y="3803310"/>
            <a:ext cx="2113005" cy="710698"/>
          </a:xfrm>
          <a:prstGeom prst="roundRect">
            <a:avLst/>
          </a:prstGeom>
          <a:solidFill>
            <a:srgbClr val="FFE8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署名</a:t>
            </a:r>
          </a:p>
        </p:txBody>
      </p:sp>
      <p:sp>
        <p:nvSpPr>
          <p:cNvPr id="43" name="矩形: 圆角 42">
            <a:extLst>
              <a:ext uri="{FF2B5EF4-FFF2-40B4-BE49-F238E27FC236}">
                <a16:creationId xmlns:a16="http://schemas.microsoft.com/office/drawing/2014/main" xmlns="" id="{9F027E63-34E0-4626-AF81-EC99B95F5D0F}"/>
              </a:ext>
            </a:extLst>
          </p:cNvPr>
          <p:cNvSpPr/>
          <p:nvPr/>
        </p:nvSpPr>
        <p:spPr>
          <a:xfrm>
            <a:off x="1629033" y="4712736"/>
            <a:ext cx="2113005" cy="710698"/>
          </a:xfrm>
          <a:prstGeom prst="roundRect">
            <a:avLst/>
          </a:prstGeom>
          <a:solidFill>
            <a:srgbClr val="FFE8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日期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汉仪劲楷简" panose="00020600040101010101" pitchFamily="18" charset="-122"/>
              <a:ea typeface="汉仪劲楷简" panose="00020600040101010101" pitchFamily="18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16537573-4A9E-413F-A83E-48D31ACA52F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00" y="3516745"/>
            <a:ext cx="2184400" cy="2085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931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5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8" grpId="0" animBg="1"/>
      <p:bldP spid="26" grpId="0"/>
      <p:bldP spid="19" grpId="0" bldLvl="0"/>
      <p:bldP spid="50" grpId="0"/>
      <p:bldP spid="39" grpId="0"/>
      <p:bldP spid="40" grpId="0"/>
      <p:bldP spid="9" grpId="0" animBg="1"/>
      <p:bldP spid="41" grpId="0" animBg="1"/>
      <p:bldP spid="4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任意多边形: 形状 29">
            <a:extLst>
              <a:ext uri="{FF2B5EF4-FFF2-40B4-BE49-F238E27FC236}">
                <a16:creationId xmlns:a16="http://schemas.microsoft.com/office/drawing/2014/main" xmlns="" id="{8AFF5DD3-686F-442B-89B5-4B0C697FAE94}"/>
              </a:ext>
            </a:extLst>
          </p:cNvPr>
          <p:cNvSpPr/>
          <p:nvPr/>
        </p:nvSpPr>
        <p:spPr>
          <a:xfrm flipH="1" flipV="1">
            <a:off x="10515600" y="0"/>
            <a:ext cx="1676400" cy="2400300"/>
          </a:xfrm>
          <a:custGeom>
            <a:avLst/>
            <a:gdLst>
              <a:gd name="connsiteX0" fmla="*/ 0 w 1676400"/>
              <a:gd name="connsiteY0" fmla="*/ 0 h 2400300"/>
              <a:gd name="connsiteX1" fmla="*/ 1183207 w 1676400"/>
              <a:gd name="connsiteY1" fmla="*/ 0 h 2400300"/>
              <a:gd name="connsiteX2" fmla="*/ 1676400 w 1676400"/>
              <a:gd name="connsiteY2" fmla="*/ 493193 h 2400300"/>
              <a:gd name="connsiteX3" fmla="*/ 1676400 w 1676400"/>
              <a:gd name="connsiteY3" fmla="*/ 2400300 h 2400300"/>
              <a:gd name="connsiteX4" fmla="*/ 0 w 1676400"/>
              <a:gd name="connsiteY4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6400" h="2400300">
                <a:moveTo>
                  <a:pt x="0" y="0"/>
                </a:moveTo>
                <a:lnTo>
                  <a:pt x="1183207" y="0"/>
                </a:lnTo>
                <a:cubicBezTo>
                  <a:pt x="1455590" y="0"/>
                  <a:pt x="1676400" y="220810"/>
                  <a:pt x="1676400" y="493193"/>
                </a:cubicBezTo>
                <a:lnTo>
                  <a:pt x="1676400" y="2400300"/>
                </a:lnTo>
                <a:lnTo>
                  <a:pt x="0" y="24003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任意多边形: 形状 17">
            <a:extLst>
              <a:ext uri="{FF2B5EF4-FFF2-40B4-BE49-F238E27FC236}">
                <a16:creationId xmlns:a16="http://schemas.microsoft.com/office/drawing/2014/main" xmlns="" id="{4447DAF6-4E81-4D59-804D-2DE18C6A84EE}"/>
              </a:ext>
            </a:extLst>
          </p:cNvPr>
          <p:cNvSpPr/>
          <p:nvPr/>
        </p:nvSpPr>
        <p:spPr>
          <a:xfrm>
            <a:off x="0" y="4457700"/>
            <a:ext cx="1676400" cy="2400300"/>
          </a:xfrm>
          <a:custGeom>
            <a:avLst/>
            <a:gdLst>
              <a:gd name="connsiteX0" fmla="*/ 0 w 1676400"/>
              <a:gd name="connsiteY0" fmla="*/ 0 h 2400300"/>
              <a:gd name="connsiteX1" fmla="*/ 1183207 w 1676400"/>
              <a:gd name="connsiteY1" fmla="*/ 0 h 2400300"/>
              <a:gd name="connsiteX2" fmla="*/ 1676400 w 1676400"/>
              <a:gd name="connsiteY2" fmla="*/ 493193 h 2400300"/>
              <a:gd name="connsiteX3" fmla="*/ 1676400 w 1676400"/>
              <a:gd name="connsiteY3" fmla="*/ 2400300 h 2400300"/>
              <a:gd name="connsiteX4" fmla="*/ 0 w 1676400"/>
              <a:gd name="connsiteY4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6400" h="2400300">
                <a:moveTo>
                  <a:pt x="0" y="0"/>
                </a:moveTo>
                <a:lnTo>
                  <a:pt x="1183207" y="0"/>
                </a:lnTo>
                <a:cubicBezTo>
                  <a:pt x="1455590" y="0"/>
                  <a:pt x="1676400" y="220810"/>
                  <a:pt x="1676400" y="493193"/>
                </a:cubicBezTo>
                <a:lnTo>
                  <a:pt x="1676400" y="2400300"/>
                </a:lnTo>
                <a:lnTo>
                  <a:pt x="0" y="2400300"/>
                </a:lnTo>
                <a:close/>
              </a:path>
            </a:pathLst>
          </a:custGeom>
          <a:solidFill>
            <a:srgbClr val="FFF2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7773C64-EA6C-43FE-9F81-3539DE2D0445}"/>
              </a:ext>
            </a:extLst>
          </p:cNvPr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750B5433-D16D-4F51-BDD8-808E9DB0262E}"/>
                </a:ext>
              </a:extLst>
            </p:cNvPr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xmlns="" id="{F8967190-370F-4CAE-ACBE-2AAED606EAD7}"/>
                  </a:ext>
                </a:extLst>
              </p:cNvPr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xmlns="" id="{41CA0E2C-2D2C-4898-9E42-96259DE0F6A6}"/>
                  </a:ext>
                </a:extLst>
              </p:cNvPr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CC2BBFCD-014F-4D8B-9391-D731BF89EFB1}"/>
                </a:ext>
              </a:extLst>
            </p:cNvPr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xmlns="" id="{9762FE8C-4BD4-42A9-A0F1-7D0424B79FBB}"/>
                  </a:ext>
                </a:extLst>
              </p:cNvPr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xmlns="" id="{03997588-ADD8-404B-A001-10D17D8466BC}"/>
                  </a:ext>
                </a:extLst>
              </p:cNvPr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6A725032-4BA8-4CB6-8AAF-D83FBECFABF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3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2889" t="5498" r="2889" b="5498"/>
          <a:stretch/>
        </p:blipFill>
        <p:spPr>
          <a:xfrm>
            <a:off x="759665" y="686730"/>
            <a:ext cx="10672670" cy="5479140"/>
          </a:xfrm>
          <a:prstGeom prst="rect">
            <a:avLst/>
          </a:prstGeom>
          <a:effectLst>
            <a:outerShdw blurRad="304800" dist="63500" dir="5400000" algn="t" rotWithShape="0">
              <a:prstClr val="black">
                <a:alpha val="16000"/>
              </a:prstClr>
            </a:outerShdw>
          </a:effectLst>
        </p:spPr>
      </p:pic>
      <p:sp>
        <p:nvSpPr>
          <p:cNvPr id="26" name="标题 3">
            <a:extLst>
              <a:ext uri="{FF2B5EF4-FFF2-40B4-BE49-F238E27FC236}">
                <a16:creationId xmlns:a16="http://schemas.microsoft.com/office/drawing/2014/main" xmlns="" id="{36F66405-85B0-4390-ABBD-D48C8161AEA5}"/>
              </a:ext>
            </a:extLst>
          </p:cNvPr>
          <p:cNvSpPr txBox="1">
            <a:spLocks/>
          </p:cNvSpPr>
          <p:nvPr/>
        </p:nvSpPr>
        <p:spPr>
          <a:xfrm>
            <a:off x="1494225" y="1031305"/>
            <a:ext cx="2280850" cy="61732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巧记格式</a:t>
            </a: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E434BAF2-5397-4197-B7A2-8A4279F1EC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055" y="1022901"/>
            <a:ext cx="494945" cy="494945"/>
          </a:xfrm>
          <a:prstGeom prst="rect">
            <a:avLst/>
          </a:prstGeom>
        </p:spPr>
      </p:pic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ABF805DF-4BF5-4C2C-85DE-081B384A2C3F}"/>
              </a:ext>
            </a:extLst>
          </p:cNvPr>
          <p:cNvCxnSpPr>
            <a:cxnSpLocks/>
          </p:cNvCxnSpPr>
          <p:nvPr/>
        </p:nvCxnSpPr>
        <p:spPr>
          <a:xfrm>
            <a:off x="1050324" y="1606379"/>
            <a:ext cx="253313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">
            <a:extLst>
              <a:ext uri="{FF2B5EF4-FFF2-40B4-BE49-F238E27FC236}">
                <a16:creationId xmlns:a16="http://schemas.microsoft.com/office/drawing/2014/main" xmlns="" id="{25DCC327-C5D6-4ED6-92A6-ECD28710D1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9882" y="1638674"/>
            <a:ext cx="5487904" cy="57709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90" tIns="34295" rIns="68590" bIns="34295" numCol="1" anchor="ctr" anchorCtr="0" compatLnSpc="1"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98120" algn="l"/>
              </a:tabLst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宋体" panose="02010600030101010101" pitchFamily="2" charset="-122"/>
              </a:rPr>
              <a:t>书信格式儿歌</a:t>
            </a:r>
          </a:p>
        </p:txBody>
      </p:sp>
      <p:sp>
        <p:nvSpPr>
          <p:cNvPr id="40" name="Rectangle 1">
            <a:extLst>
              <a:ext uri="{FF2B5EF4-FFF2-40B4-BE49-F238E27FC236}">
                <a16:creationId xmlns:a16="http://schemas.microsoft.com/office/drawing/2014/main" xmlns="" id="{906979A5-F16A-40F8-90A3-55EA7D56C4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9408" y="5100845"/>
            <a:ext cx="6448853" cy="31548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90" tIns="34295" rIns="68590" bIns="34295" numCol="1" anchor="ctr" anchorCtr="0" compatLnSpc="1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198120" algn="l"/>
              </a:tabLs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宋体" panose="02010600030101010101" pitchFamily="2" charset="-122"/>
              </a:rPr>
              <a:t>写在姓名的正下方。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8C9CEA56-3431-4119-BE65-0818BB119987}"/>
              </a:ext>
            </a:extLst>
          </p:cNvPr>
          <p:cNvSpPr txBox="1"/>
          <p:nvPr/>
        </p:nvSpPr>
        <p:spPr>
          <a:xfrm>
            <a:off x="2181612" y="2550309"/>
            <a:ext cx="5084445" cy="2215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295275" algn="ctr" fontAlgn="auto">
              <a:lnSpc>
                <a:spcPct val="200000"/>
              </a:lnSpc>
            </a:pPr>
            <a:r>
              <a:rPr 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宋体" panose="02010600030101010101" pitchFamily="2" charset="-122"/>
                <a:sym typeface="+mn-ea"/>
              </a:rPr>
              <a:t>称呼顶格打冒号，先向亲友问个好；</a:t>
            </a:r>
            <a:endParaRPr lang="zh-CN" sz="2400" dirty="0">
              <a:solidFill>
                <a:schemeClr val="tx1">
                  <a:lumMod val="75000"/>
                  <a:lumOff val="25000"/>
                </a:schemeClr>
              </a:solidFill>
              <a:latin typeface="汉仪劲楷简" panose="00020600040101010101" pitchFamily="18" charset="-122"/>
              <a:ea typeface="汉仪劲楷简" panose="00020600040101010101" pitchFamily="18" charset="-122"/>
              <a:cs typeface="宋体" panose="02010600030101010101" pitchFamily="2" charset="-122"/>
            </a:endParaRPr>
          </a:p>
          <a:p>
            <a:pPr indent="295275" algn="ctr" fontAlgn="auto">
              <a:lnSpc>
                <a:spcPct val="200000"/>
              </a:lnSpc>
            </a:pPr>
            <a:r>
              <a:rPr 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宋体" panose="02010600030101010101" pitchFamily="2" charset="-122"/>
                <a:sym typeface="+mn-ea"/>
              </a:rPr>
              <a:t>正文每段空两格，一件一件不乱套；</a:t>
            </a:r>
            <a:endParaRPr lang="zh-CN" sz="2400" dirty="0">
              <a:solidFill>
                <a:schemeClr val="tx1">
                  <a:lumMod val="75000"/>
                  <a:lumOff val="25000"/>
                </a:schemeClr>
              </a:solidFill>
              <a:latin typeface="汉仪劲楷简" panose="00020600040101010101" pitchFamily="18" charset="-122"/>
              <a:ea typeface="汉仪劲楷简" panose="00020600040101010101" pitchFamily="18" charset="-122"/>
              <a:cs typeface="宋体" panose="02010600030101010101" pitchFamily="2" charset="-122"/>
            </a:endParaRPr>
          </a:p>
          <a:p>
            <a:pPr indent="295275" algn="ctr" fontAlgn="auto">
              <a:lnSpc>
                <a:spcPct val="200000"/>
              </a:lnSpc>
            </a:pPr>
            <a:r>
              <a:rPr 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宋体" panose="02010600030101010101" pitchFamily="2" charset="-122"/>
                <a:sym typeface="+mn-ea"/>
              </a:rPr>
              <a:t>署名日期别漏掉，工整写在右下角。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汉仪劲楷简" panose="00020600040101010101" pitchFamily="18" charset="-122"/>
              <a:ea typeface="汉仪劲楷简" panose="00020600040101010101" pitchFamily="18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B6A8B702-95D5-4307-8731-04060002BE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1797247"/>
            <a:ext cx="2547343" cy="4146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27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8" grpId="0" animBg="1"/>
      <p:bldP spid="26" grpId="0"/>
      <p:bldP spid="19" grpId="0"/>
      <p:bldP spid="40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任意多边形: 形状 29">
            <a:extLst>
              <a:ext uri="{FF2B5EF4-FFF2-40B4-BE49-F238E27FC236}">
                <a16:creationId xmlns:a16="http://schemas.microsoft.com/office/drawing/2014/main" xmlns="" id="{8AFF5DD3-686F-442B-89B5-4B0C697FAE94}"/>
              </a:ext>
            </a:extLst>
          </p:cNvPr>
          <p:cNvSpPr/>
          <p:nvPr/>
        </p:nvSpPr>
        <p:spPr>
          <a:xfrm flipH="1" flipV="1">
            <a:off x="10515600" y="0"/>
            <a:ext cx="1676400" cy="2400300"/>
          </a:xfrm>
          <a:custGeom>
            <a:avLst/>
            <a:gdLst>
              <a:gd name="connsiteX0" fmla="*/ 0 w 1676400"/>
              <a:gd name="connsiteY0" fmla="*/ 0 h 2400300"/>
              <a:gd name="connsiteX1" fmla="*/ 1183207 w 1676400"/>
              <a:gd name="connsiteY1" fmla="*/ 0 h 2400300"/>
              <a:gd name="connsiteX2" fmla="*/ 1676400 w 1676400"/>
              <a:gd name="connsiteY2" fmla="*/ 493193 h 2400300"/>
              <a:gd name="connsiteX3" fmla="*/ 1676400 w 1676400"/>
              <a:gd name="connsiteY3" fmla="*/ 2400300 h 2400300"/>
              <a:gd name="connsiteX4" fmla="*/ 0 w 1676400"/>
              <a:gd name="connsiteY4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6400" h="2400300">
                <a:moveTo>
                  <a:pt x="0" y="0"/>
                </a:moveTo>
                <a:lnTo>
                  <a:pt x="1183207" y="0"/>
                </a:lnTo>
                <a:cubicBezTo>
                  <a:pt x="1455590" y="0"/>
                  <a:pt x="1676400" y="220810"/>
                  <a:pt x="1676400" y="493193"/>
                </a:cubicBezTo>
                <a:lnTo>
                  <a:pt x="1676400" y="2400300"/>
                </a:lnTo>
                <a:lnTo>
                  <a:pt x="0" y="24003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任意多边形: 形状 17">
            <a:extLst>
              <a:ext uri="{FF2B5EF4-FFF2-40B4-BE49-F238E27FC236}">
                <a16:creationId xmlns:a16="http://schemas.microsoft.com/office/drawing/2014/main" xmlns="" id="{4447DAF6-4E81-4D59-804D-2DE18C6A84EE}"/>
              </a:ext>
            </a:extLst>
          </p:cNvPr>
          <p:cNvSpPr/>
          <p:nvPr/>
        </p:nvSpPr>
        <p:spPr>
          <a:xfrm>
            <a:off x="0" y="4457700"/>
            <a:ext cx="1676400" cy="2400300"/>
          </a:xfrm>
          <a:custGeom>
            <a:avLst/>
            <a:gdLst>
              <a:gd name="connsiteX0" fmla="*/ 0 w 1676400"/>
              <a:gd name="connsiteY0" fmla="*/ 0 h 2400300"/>
              <a:gd name="connsiteX1" fmla="*/ 1183207 w 1676400"/>
              <a:gd name="connsiteY1" fmla="*/ 0 h 2400300"/>
              <a:gd name="connsiteX2" fmla="*/ 1676400 w 1676400"/>
              <a:gd name="connsiteY2" fmla="*/ 493193 h 2400300"/>
              <a:gd name="connsiteX3" fmla="*/ 1676400 w 1676400"/>
              <a:gd name="connsiteY3" fmla="*/ 2400300 h 2400300"/>
              <a:gd name="connsiteX4" fmla="*/ 0 w 1676400"/>
              <a:gd name="connsiteY4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6400" h="2400300">
                <a:moveTo>
                  <a:pt x="0" y="0"/>
                </a:moveTo>
                <a:lnTo>
                  <a:pt x="1183207" y="0"/>
                </a:lnTo>
                <a:cubicBezTo>
                  <a:pt x="1455590" y="0"/>
                  <a:pt x="1676400" y="220810"/>
                  <a:pt x="1676400" y="493193"/>
                </a:cubicBezTo>
                <a:lnTo>
                  <a:pt x="1676400" y="2400300"/>
                </a:lnTo>
                <a:lnTo>
                  <a:pt x="0" y="2400300"/>
                </a:lnTo>
                <a:close/>
              </a:path>
            </a:pathLst>
          </a:custGeom>
          <a:solidFill>
            <a:srgbClr val="FFF2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7773C64-EA6C-43FE-9F81-3539DE2D0445}"/>
              </a:ext>
            </a:extLst>
          </p:cNvPr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750B5433-D16D-4F51-BDD8-808E9DB0262E}"/>
                </a:ext>
              </a:extLst>
            </p:cNvPr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xmlns="" id="{F8967190-370F-4CAE-ACBE-2AAED606EAD7}"/>
                  </a:ext>
                </a:extLst>
              </p:cNvPr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xmlns="" id="{41CA0E2C-2D2C-4898-9E42-96259DE0F6A6}"/>
                  </a:ext>
                </a:extLst>
              </p:cNvPr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CC2BBFCD-014F-4D8B-9391-D731BF89EFB1}"/>
                </a:ext>
              </a:extLst>
            </p:cNvPr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xmlns="" id="{9762FE8C-4BD4-42A9-A0F1-7D0424B79FBB}"/>
                  </a:ext>
                </a:extLst>
              </p:cNvPr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xmlns="" id="{03997588-ADD8-404B-A001-10D17D8466BC}"/>
                  </a:ext>
                </a:extLst>
              </p:cNvPr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6A725032-4BA8-4CB6-8AAF-D83FBECFAB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3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2889" t="5498" r="2889" b="5498"/>
          <a:stretch/>
        </p:blipFill>
        <p:spPr>
          <a:xfrm>
            <a:off x="759665" y="686730"/>
            <a:ext cx="10672670" cy="5479140"/>
          </a:xfrm>
          <a:prstGeom prst="rect">
            <a:avLst/>
          </a:prstGeom>
          <a:effectLst>
            <a:outerShdw blurRad="304800" dist="63500" dir="5400000" algn="t" rotWithShape="0">
              <a:prstClr val="black">
                <a:alpha val="16000"/>
              </a:prstClr>
            </a:outerShdw>
          </a:effectLst>
        </p:spPr>
      </p:pic>
      <p:sp>
        <p:nvSpPr>
          <p:cNvPr id="26" name="标题 3">
            <a:extLst>
              <a:ext uri="{FF2B5EF4-FFF2-40B4-BE49-F238E27FC236}">
                <a16:creationId xmlns:a16="http://schemas.microsoft.com/office/drawing/2014/main" xmlns="" id="{36F66405-85B0-4390-ABBD-D48C8161AEA5}"/>
              </a:ext>
            </a:extLst>
          </p:cNvPr>
          <p:cNvSpPr txBox="1">
            <a:spLocks/>
          </p:cNvSpPr>
          <p:nvPr/>
        </p:nvSpPr>
        <p:spPr>
          <a:xfrm>
            <a:off x="1494225" y="1031305"/>
            <a:ext cx="2280850" cy="61732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信封学习</a:t>
            </a: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E434BAF2-5397-4197-B7A2-8A4279F1EC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055" y="1022901"/>
            <a:ext cx="494945" cy="494945"/>
          </a:xfrm>
          <a:prstGeom prst="rect">
            <a:avLst/>
          </a:prstGeom>
        </p:spPr>
      </p:pic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ABF805DF-4BF5-4C2C-85DE-081B384A2C3F}"/>
              </a:ext>
            </a:extLst>
          </p:cNvPr>
          <p:cNvCxnSpPr>
            <a:cxnSpLocks/>
          </p:cNvCxnSpPr>
          <p:nvPr/>
        </p:nvCxnSpPr>
        <p:spPr>
          <a:xfrm>
            <a:off x="1050324" y="1606379"/>
            <a:ext cx="253313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">
            <a:extLst>
              <a:ext uri="{FF2B5EF4-FFF2-40B4-BE49-F238E27FC236}">
                <a16:creationId xmlns:a16="http://schemas.microsoft.com/office/drawing/2014/main" xmlns="" id="{25DCC327-C5D6-4ED6-92A6-ECD28710D1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9749" y="3167907"/>
            <a:ext cx="4680251" cy="80792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90" tIns="34295" rIns="68590" bIns="34295" numCol="1" anchor="ctr" anchorCtr="0" compatLnSpc="1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198120" algn="l"/>
              </a:tabLst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宋体" panose="02010600030101010101" pitchFamily="2" charset="-122"/>
              </a:rPr>
              <a:t>信写好了还要装进信封放进邮筒，信封怎么写？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B6D82B8F-2111-4B11-9F39-9C1C46438A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6315" y="931581"/>
            <a:ext cx="3591986" cy="5071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715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8" grpId="0" animBg="1"/>
      <p:bldP spid="26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任意多边形: 形状 29">
            <a:extLst>
              <a:ext uri="{FF2B5EF4-FFF2-40B4-BE49-F238E27FC236}">
                <a16:creationId xmlns:a16="http://schemas.microsoft.com/office/drawing/2014/main" xmlns="" id="{8AFF5DD3-686F-442B-89B5-4B0C697FAE94}"/>
              </a:ext>
            </a:extLst>
          </p:cNvPr>
          <p:cNvSpPr/>
          <p:nvPr/>
        </p:nvSpPr>
        <p:spPr>
          <a:xfrm flipH="1" flipV="1">
            <a:off x="10515600" y="0"/>
            <a:ext cx="1676400" cy="2400300"/>
          </a:xfrm>
          <a:custGeom>
            <a:avLst/>
            <a:gdLst>
              <a:gd name="connsiteX0" fmla="*/ 0 w 1676400"/>
              <a:gd name="connsiteY0" fmla="*/ 0 h 2400300"/>
              <a:gd name="connsiteX1" fmla="*/ 1183207 w 1676400"/>
              <a:gd name="connsiteY1" fmla="*/ 0 h 2400300"/>
              <a:gd name="connsiteX2" fmla="*/ 1676400 w 1676400"/>
              <a:gd name="connsiteY2" fmla="*/ 493193 h 2400300"/>
              <a:gd name="connsiteX3" fmla="*/ 1676400 w 1676400"/>
              <a:gd name="connsiteY3" fmla="*/ 2400300 h 2400300"/>
              <a:gd name="connsiteX4" fmla="*/ 0 w 1676400"/>
              <a:gd name="connsiteY4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6400" h="2400300">
                <a:moveTo>
                  <a:pt x="0" y="0"/>
                </a:moveTo>
                <a:lnTo>
                  <a:pt x="1183207" y="0"/>
                </a:lnTo>
                <a:cubicBezTo>
                  <a:pt x="1455590" y="0"/>
                  <a:pt x="1676400" y="220810"/>
                  <a:pt x="1676400" y="493193"/>
                </a:cubicBezTo>
                <a:lnTo>
                  <a:pt x="1676400" y="2400300"/>
                </a:lnTo>
                <a:lnTo>
                  <a:pt x="0" y="24003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任意多边形: 形状 17">
            <a:extLst>
              <a:ext uri="{FF2B5EF4-FFF2-40B4-BE49-F238E27FC236}">
                <a16:creationId xmlns:a16="http://schemas.microsoft.com/office/drawing/2014/main" xmlns="" id="{4447DAF6-4E81-4D59-804D-2DE18C6A84EE}"/>
              </a:ext>
            </a:extLst>
          </p:cNvPr>
          <p:cNvSpPr/>
          <p:nvPr/>
        </p:nvSpPr>
        <p:spPr>
          <a:xfrm>
            <a:off x="0" y="4457700"/>
            <a:ext cx="1676400" cy="2400300"/>
          </a:xfrm>
          <a:custGeom>
            <a:avLst/>
            <a:gdLst>
              <a:gd name="connsiteX0" fmla="*/ 0 w 1676400"/>
              <a:gd name="connsiteY0" fmla="*/ 0 h 2400300"/>
              <a:gd name="connsiteX1" fmla="*/ 1183207 w 1676400"/>
              <a:gd name="connsiteY1" fmla="*/ 0 h 2400300"/>
              <a:gd name="connsiteX2" fmla="*/ 1676400 w 1676400"/>
              <a:gd name="connsiteY2" fmla="*/ 493193 h 2400300"/>
              <a:gd name="connsiteX3" fmla="*/ 1676400 w 1676400"/>
              <a:gd name="connsiteY3" fmla="*/ 2400300 h 2400300"/>
              <a:gd name="connsiteX4" fmla="*/ 0 w 1676400"/>
              <a:gd name="connsiteY4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6400" h="2400300">
                <a:moveTo>
                  <a:pt x="0" y="0"/>
                </a:moveTo>
                <a:lnTo>
                  <a:pt x="1183207" y="0"/>
                </a:lnTo>
                <a:cubicBezTo>
                  <a:pt x="1455590" y="0"/>
                  <a:pt x="1676400" y="220810"/>
                  <a:pt x="1676400" y="493193"/>
                </a:cubicBezTo>
                <a:lnTo>
                  <a:pt x="1676400" y="2400300"/>
                </a:lnTo>
                <a:lnTo>
                  <a:pt x="0" y="2400300"/>
                </a:lnTo>
                <a:close/>
              </a:path>
            </a:pathLst>
          </a:custGeom>
          <a:solidFill>
            <a:srgbClr val="FFF2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7773C64-EA6C-43FE-9F81-3539DE2D0445}"/>
              </a:ext>
            </a:extLst>
          </p:cNvPr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750B5433-D16D-4F51-BDD8-808E9DB0262E}"/>
                </a:ext>
              </a:extLst>
            </p:cNvPr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xmlns="" id="{F8967190-370F-4CAE-ACBE-2AAED606EAD7}"/>
                  </a:ext>
                </a:extLst>
              </p:cNvPr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xmlns="" id="{41CA0E2C-2D2C-4898-9E42-96259DE0F6A6}"/>
                  </a:ext>
                </a:extLst>
              </p:cNvPr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CC2BBFCD-014F-4D8B-9391-D731BF89EFB1}"/>
                </a:ext>
              </a:extLst>
            </p:cNvPr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xmlns="" id="{9762FE8C-4BD4-42A9-A0F1-7D0424B79FBB}"/>
                  </a:ext>
                </a:extLst>
              </p:cNvPr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xmlns="" id="{03997588-ADD8-404B-A001-10D17D8466BC}"/>
                  </a:ext>
                </a:extLst>
              </p:cNvPr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6A725032-4BA8-4CB6-8AAF-D83FBECFAB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3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2889" t="5498" r="2889" b="5498"/>
          <a:stretch/>
        </p:blipFill>
        <p:spPr>
          <a:xfrm>
            <a:off x="759665" y="686730"/>
            <a:ext cx="10672670" cy="5479140"/>
          </a:xfrm>
          <a:prstGeom prst="rect">
            <a:avLst/>
          </a:prstGeom>
          <a:effectLst>
            <a:outerShdw blurRad="304800" dist="63500" dir="5400000" algn="t" rotWithShape="0">
              <a:prstClr val="black">
                <a:alpha val="16000"/>
              </a:prstClr>
            </a:outerShdw>
          </a:effectLst>
        </p:spPr>
      </p:pic>
      <p:sp>
        <p:nvSpPr>
          <p:cNvPr id="26" name="标题 3">
            <a:extLst>
              <a:ext uri="{FF2B5EF4-FFF2-40B4-BE49-F238E27FC236}">
                <a16:creationId xmlns:a16="http://schemas.microsoft.com/office/drawing/2014/main" xmlns="" id="{36F66405-85B0-4390-ABBD-D48C8161AEA5}"/>
              </a:ext>
            </a:extLst>
          </p:cNvPr>
          <p:cNvSpPr txBox="1">
            <a:spLocks/>
          </p:cNvSpPr>
          <p:nvPr/>
        </p:nvSpPr>
        <p:spPr>
          <a:xfrm>
            <a:off x="1494225" y="1031305"/>
            <a:ext cx="2280850" cy="61732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信封格式</a:t>
            </a: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E434BAF2-5397-4197-B7A2-8A4279F1EC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055" y="1022901"/>
            <a:ext cx="494945" cy="494945"/>
          </a:xfrm>
          <a:prstGeom prst="rect">
            <a:avLst/>
          </a:prstGeom>
        </p:spPr>
      </p:pic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ABF805DF-4BF5-4C2C-85DE-081B384A2C3F}"/>
              </a:ext>
            </a:extLst>
          </p:cNvPr>
          <p:cNvCxnSpPr>
            <a:cxnSpLocks/>
          </p:cNvCxnSpPr>
          <p:nvPr/>
        </p:nvCxnSpPr>
        <p:spPr>
          <a:xfrm>
            <a:off x="1050324" y="1606379"/>
            <a:ext cx="253313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圆角矩形 21">
            <a:extLst>
              <a:ext uri="{FF2B5EF4-FFF2-40B4-BE49-F238E27FC236}">
                <a16:creationId xmlns:a16="http://schemas.microsoft.com/office/drawing/2014/main" xmlns="" id="{0D1BDD61-4B8D-4183-A5F0-09E9D0DA2355}"/>
              </a:ext>
            </a:extLst>
          </p:cNvPr>
          <p:cNvSpPr/>
          <p:nvPr/>
        </p:nvSpPr>
        <p:spPr>
          <a:xfrm>
            <a:off x="4472738" y="1979930"/>
            <a:ext cx="3052012" cy="658380"/>
          </a:xfrm>
          <a:prstGeom prst="roundRect">
            <a:avLst/>
          </a:prstGeom>
          <a:solidFill>
            <a:srgbClr val="FFE8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收信人的姓名</a:t>
            </a:r>
          </a:p>
        </p:txBody>
      </p:sp>
      <p:sp>
        <p:nvSpPr>
          <p:cNvPr id="22" name="圆角矩形 26">
            <a:extLst>
              <a:ext uri="{FF2B5EF4-FFF2-40B4-BE49-F238E27FC236}">
                <a16:creationId xmlns:a16="http://schemas.microsoft.com/office/drawing/2014/main" xmlns="" id="{D5119101-D9ED-4D6D-B9EF-E46DB7006E55}"/>
              </a:ext>
            </a:extLst>
          </p:cNvPr>
          <p:cNvSpPr/>
          <p:nvPr/>
        </p:nvSpPr>
        <p:spPr>
          <a:xfrm>
            <a:off x="4472738" y="4662920"/>
            <a:ext cx="3052012" cy="658380"/>
          </a:xfrm>
          <a:prstGeom prst="roundRect">
            <a:avLst/>
          </a:prstGeom>
          <a:solidFill>
            <a:srgbClr val="FFE8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寄信人的地址和姓名</a:t>
            </a:r>
          </a:p>
        </p:txBody>
      </p:sp>
      <p:sp>
        <p:nvSpPr>
          <p:cNvPr id="23" name="圆角矩形 29">
            <a:extLst>
              <a:ext uri="{FF2B5EF4-FFF2-40B4-BE49-F238E27FC236}">
                <a16:creationId xmlns:a16="http://schemas.microsoft.com/office/drawing/2014/main" xmlns="" id="{3DB8988C-316A-4F07-B497-D717DE495C9E}"/>
              </a:ext>
            </a:extLst>
          </p:cNvPr>
          <p:cNvSpPr/>
          <p:nvPr/>
        </p:nvSpPr>
        <p:spPr>
          <a:xfrm>
            <a:off x="4472738" y="3321426"/>
            <a:ext cx="3052012" cy="658380"/>
          </a:xfrm>
          <a:prstGeom prst="roundRect">
            <a:avLst/>
          </a:prstGeom>
          <a:solidFill>
            <a:srgbClr val="FFE8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寄信人的邮政编码</a:t>
            </a:r>
          </a:p>
        </p:txBody>
      </p:sp>
      <p:sp>
        <p:nvSpPr>
          <p:cNvPr id="17" name="圆角矩形 2">
            <a:extLst>
              <a:ext uri="{FF2B5EF4-FFF2-40B4-BE49-F238E27FC236}">
                <a16:creationId xmlns:a16="http://schemas.microsoft.com/office/drawing/2014/main" xmlns="" id="{AC5D939F-D56C-4823-A0F3-E5DA7F0A489D}"/>
              </a:ext>
            </a:extLst>
          </p:cNvPr>
          <p:cNvSpPr/>
          <p:nvPr/>
        </p:nvSpPr>
        <p:spPr>
          <a:xfrm>
            <a:off x="1637665" y="1979930"/>
            <a:ext cx="2737687" cy="658380"/>
          </a:xfrm>
          <a:prstGeom prst="roundRect">
            <a:avLst/>
          </a:prstGeom>
          <a:solidFill>
            <a:srgbClr val="FFE8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收信人的邮政编码</a:t>
            </a:r>
          </a:p>
        </p:txBody>
      </p:sp>
      <p:sp>
        <p:nvSpPr>
          <p:cNvPr id="20" name="圆角矩形 17">
            <a:extLst>
              <a:ext uri="{FF2B5EF4-FFF2-40B4-BE49-F238E27FC236}">
                <a16:creationId xmlns:a16="http://schemas.microsoft.com/office/drawing/2014/main" xmlns="" id="{7205E5A6-0F8B-444F-92F9-DBBF6E6BD20E}"/>
              </a:ext>
            </a:extLst>
          </p:cNvPr>
          <p:cNvSpPr/>
          <p:nvPr/>
        </p:nvSpPr>
        <p:spPr>
          <a:xfrm>
            <a:off x="1637665" y="4662920"/>
            <a:ext cx="2737687" cy="658380"/>
          </a:xfrm>
          <a:prstGeom prst="roundRect">
            <a:avLst/>
          </a:prstGeom>
          <a:solidFill>
            <a:srgbClr val="FFE8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收信人的地址</a:t>
            </a:r>
          </a:p>
        </p:txBody>
      </p:sp>
      <p:sp>
        <p:nvSpPr>
          <p:cNvPr id="24" name="圆角矩形 32">
            <a:extLst>
              <a:ext uri="{FF2B5EF4-FFF2-40B4-BE49-F238E27FC236}">
                <a16:creationId xmlns:a16="http://schemas.microsoft.com/office/drawing/2014/main" xmlns="" id="{37417A06-CA55-4FC5-833C-BE557A2494B2}"/>
              </a:ext>
            </a:extLst>
          </p:cNvPr>
          <p:cNvSpPr/>
          <p:nvPr/>
        </p:nvSpPr>
        <p:spPr>
          <a:xfrm>
            <a:off x="1637665" y="3321424"/>
            <a:ext cx="2737687" cy="658380"/>
          </a:xfrm>
          <a:prstGeom prst="roundRect">
            <a:avLst/>
          </a:prstGeom>
          <a:solidFill>
            <a:srgbClr val="FFE8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邮票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5FBEF69F-0343-4728-AB6C-B3D97A41D35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6265" y="2743199"/>
            <a:ext cx="2974324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418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8" grpId="0" animBg="1"/>
      <p:bldP spid="26" grpId="0"/>
      <p:bldP spid="21" grpId="0" animBg="1"/>
      <p:bldP spid="22" grpId="0" animBg="1"/>
      <p:bldP spid="23" grpId="0" animBg="1"/>
      <p:bldP spid="17" grpId="0" animBg="1"/>
      <p:bldP spid="20" grpId="0" animBg="1"/>
      <p:bldP spid="24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23931"/>
        </a:solidFill>
        <a:ln>
          <a:noFill/>
        </a:ln>
      </a:spPr>
      <a:bodyPr rtlCol="0" anchor="ctr"/>
      <a:lstStyle>
        <a:defPPr algn="ctr">
          <a:defRPr sz="2400" smtClean="0">
            <a:solidFill>
              <a:schemeClr val="bg1"/>
            </a:solidFill>
            <a:latin typeface="汉仪劲楷简" panose="00020600040101010101" pitchFamily="18" charset="-122"/>
            <a:ea typeface="汉仪劲楷简" panose="00020600040101010101" pitchFamily="18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782</Words>
  <Application>Microsoft Office PowerPoint</Application>
  <PresentationFormat>宽屏</PresentationFormat>
  <Paragraphs>91</Paragraphs>
  <Slides>15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Meiryo</vt:lpstr>
      <vt:lpstr>等线</vt:lpstr>
      <vt:lpstr>等线 Light</vt:lpstr>
      <vt:lpstr>汉仪劲楷简</vt:lpstr>
      <vt:lpstr>汉仪许静行楷W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32</cp:revision>
  <dcterms:created xsi:type="dcterms:W3CDTF">2018-04-18T06:17:00Z</dcterms:created>
  <dcterms:modified xsi:type="dcterms:W3CDTF">2021-09-11T01:33:15Z</dcterms:modified>
</cp:coreProperties>
</file>