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30"/>
  </p:notesMasterIdLst>
  <p:handoutMasterIdLst>
    <p:handoutMasterId r:id="rId31"/>
  </p:handoutMasterIdLst>
  <p:sldIdLst>
    <p:sldId id="28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3" r:id="rId28"/>
    <p:sldId id="284" r:id="rId2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3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2021/9/11</a:t>
            </a:fld>
            <a:endParaRPr lang="zh-CN" altLang="en-US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‹#›</a:t>
            </a:fld>
            <a:endParaRPr lang="zh-CN" altLang="en-US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5173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2021/9/11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092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102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670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616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634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0713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870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07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48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36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11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70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77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55" y="1659927"/>
            <a:ext cx="5104875" cy="973006"/>
          </a:xfrm>
        </p:spPr>
        <p:txBody>
          <a:bodyPr anchor="ctr" anchorCtr="0"/>
          <a:lstStyle>
            <a:lvl1pPr algn="ctr">
              <a:defRPr sz="4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再 见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/>
                </a:solidFill>
              </a:rPr>
              <a:t>2021/9/11</a:t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2021/9/11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2021/9/11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1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1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63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818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263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83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79" y="2112871"/>
            <a:ext cx="7887066" cy="9806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79" y="3093499"/>
            <a:ext cx="7887066" cy="114548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82" y="4768097"/>
            <a:ext cx="2057495" cy="2738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2021/9/11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093" y="4768097"/>
            <a:ext cx="3086243" cy="2738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8253" y="4768097"/>
            <a:ext cx="2057495" cy="2738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3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426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326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226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126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876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776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676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120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20140;&#21095;&#27427;&#36175;&#65306;&#26757;&#20848;&#33459;&#12298;&#36149;&#22915;&#37257;&#37202;&#12299;&#36873;&#27573;.mp4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0" y="726453"/>
            <a:ext cx="9144000" cy="790058"/>
          </a:xfrm>
        </p:spPr>
        <p:txBody>
          <a:bodyPr>
            <a:noAutofit/>
          </a:bodyPr>
          <a:lstStyle/>
          <a:p>
            <a:pPr algn="ctr"/>
            <a:r>
              <a:rPr lang="zh-CN" altLang="en-US" sz="3000" dirty="0">
                <a:latin typeface="微软雅黑" pitchFamily="34" charset="-122"/>
                <a:ea typeface="微软雅黑" pitchFamily="34" charset="-122"/>
              </a:rPr>
              <a:t>第七单元</a:t>
            </a:r>
            <a:r>
              <a:rPr lang="en-US" altLang="zh-CN" sz="3000" dirty="0">
                <a:latin typeface="微软雅黑" pitchFamily="34" charset="-122"/>
                <a:ea typeface="微软雅黑" pitchFamily="34" charset="-122"/>
              </a:rPr>
              <a:t>•</a:t>
            </a:r>
            <a:r>
              <a:rPr lang="zh-CN" altLang="en-US" sz="3000" dirty="0"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30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3000" dirty="0">
                <a:latin typeface="微软雅黑" pitchFamily="34" charset="-122"/>
                <a:ea typeface="微软雅黑" pitchFamily="34" charset="-122"/>
              </a:rPr>
              <a:t>课</a:t>
            </a: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>
          <a:xfrm>
            <a:off x="64296" y="1912653"/>
            <a:ext cx="9015413" cy="1052195"/>
          </a:xfrm>
        </p:spPr>
        <p:txBody>
          <a:bodyPr lIns="68580" tIns="34290" rIns="68580" bIns="34290">
            <a:noAutofit/>
          </a:bodyPr>
          <a:lstStyle/>
          <a:p>
            <a:pPr marL="0" indent="0" algn="ctr">
              <a:buNone/>
            </a:pPr>
            <a:r>
              <a:rPr lang="zh-CN" altLang="en-US" sz="6000" dirty="0"/>
              <a:t>梅兰芳蓄须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096995"/>
            <a:ext cx="9144000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整体感知</a:t>
            </a:r>
          </a:p>
        </p:txBody>
      </p:sp>
      <p:sp>
        <p:nvSpPr>
          <p:cNvPr id="5" name="TextBox 3"/>
          <p:cNvSpPr txBox="1"/>
          <p:nvPr/>
        </p:nvSpPr>
        <p:spPr>
          <a:xfrm>
            <a:off x="514350" y="1106171"/>
            <a:ext cx="8115300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自由朗读课文，思考：课文主要写了谁的什么事？</a:t>
            </a:r>
          </a:p>
        </p:txBody>
      </p:sp>
      <p:sp>
        <p:nvSpPr>
          <p:cNvPr id="6" name="矩形 5"/>
          <p:cNvSpPr/>
          <p:nvPr/>
        </p:nvSpPr>
        <p:spPr>
          <a:xfrm>
            <a:off x="628652" y="2004061"/>
            <a:ext cx="7626985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课文写了抗日战争时期，</a:t>
            </a:r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梅兰芳先生一再拒绝日本人邀请，不登台演戏的事。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2657" y="2787776"/>
            <a:ext cx="1931345" cy="23197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6396" y="1851025"/>
            <a:ext cx="5645150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梅兰芳先生是</a:t>
            </a:r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闻名世界的京剧表演艺术家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。他在舞台上唱</a:t>
            </a:r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旦角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，为了演出的需要，他总是把胡须剃得干干净净的。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015" y="1481284"/>
            <a:ext cx="2411730" cy="35820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40430" y="4375786"/>
            <a:ext cx="3575050" cy="5001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指戏曲中的</a:t>
            </a:r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女性形象</a:t>
            </a:r>
          </a:p>
        </p:txBody>
      </p:sp>
      <p:sp>
        <p:nvSpPr>
          <p:cNvPr id="31" name="Freeform 24"/>
          <p:cNvSpPr/>
          <p:nvPr/>
        </p:nvSpPr>
        <p:spPr bwMode="gray">
          <a:xfrm rot="7628031">
            <a:off x="4798754" y="2992676"/>
            <a:ext cx="688340" cy="1252855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509486" y="3647662"/>
            <a:ext cx="2340610" cy="762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67995" y="4375373"/>
            <a:ext cx="1145084" cy="41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66396" y="703857"/>
            <a:ext cx="6471920" cy="117724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自由朗读第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自然段：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梅兰芳先生是谁？他是做什么的？</a:t>
            </a: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品读课文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044" y="-26035"/>
            <a:ext cx="7887066" cy="617328"/>
          </a:xfrm>
        </p:spPr>
        <p:txBody>
          <a:bodyPr/>
          <a:lstStyle/>
          <a:p>
            <a:r>
              <a:rPr lang="zh-CN" altLang="en-US"/>
              <a:t>四大名旦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484528" y="841534"/>
            <a:ext cx="5056192" cy="3979604"/>
            <a:chOff x="2699792" y="267494"/>
            <a:chExt cx="5056192" cy="3979604"/>
          </a:xfrm>
        </p:grpSpPr>
        <p:pic>
          <p:nvPicPr>
            <p:cNvPr id="7" name="图片 6" descr="2345截图20190210164647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5816" y="267494"/>
              <a:ext cx="4464496" cy="3528391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2699792" y="3723878"/>
              <a:ext cx="5056192" cy="5232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程研秋 尚小云 梅兰芳 荀慧生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692376" y="962885"/>
            <a:ext cx="2808312" cy="3699173"/>
            <a:chOff x="1187624" y="528761"/>
            <a:chExt cx="3016405" cy="4419714"/>
          </a:xfrm>
        </p:grpSpPr>
        <p:pic>
          <p:nvPicPr>
            <p:cNvPr id="9" name="图片 8" descr="2345截图2019021016542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7624" y="1779662"/>
              <a:ext cx="3016405" cy="3168813"/>
            </a:xfrm>
            <a:prstGeom prst="rect">
              <a:avLst/>
            </a:prstGeom>
          </p:spPr>
        </p:pic>
        <p:pic>
          <p:nvPicPr>
            <p:cNvPr id="10" name="图片 9" descr="2345截图20190210165554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7624" y="528761"/>
              <a:ext cx="3010055" cy="1466925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817569" y="1370149"/>
            <a:ext cx="569387" cy="2903359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在美国获博士学位</a:t>
            </a:r>
          </a:p>
        </p:txBody>
      </p:sp>
      <p:pic>
        <p:nvPicPr>
          <p:cNvPr id="13" name="图片 12" descr="2345截图20190210165757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112" y="940264"/>
            <a:ext cx="2836047" cy="374441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4" name="TextBox 13"/>
          <p:cNvSpPr txBox="1"/>
          <p:nvPr/>
        </p:nvSpPr>
        <p:spPr>
          <a:xfrm>
            <a:off x="7946361" y="989861"/>
            <a:ext cx="569387" cy="3611886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与电影大师卓别林合影</a:t>
            </a: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品读课文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2345截图2019021017012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0303" y="842294"/>
            <a:ext cx="3219615" cy="374669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TextBox 7"/>
          <p:cNvSpPr txBox="1"/>
          <p:nvPr/>
        </p:nvSpPr>
        <p:spPr>
          <a:xfrm>
            <a:off x="514291" y="1608358"/>
            <a:ext cx="569387" cy="2194832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在美国受欢迎</a:t>
            </a:r>
          </a:p>
        </p:txBody>
      </p:sp>
      <p:pic>
        <p:nvPicPr>
          <p:cNvPr id="11" name="图片 10" descr="2345截图20190210170238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539" y="842294"/>
            <a:ext cx="3152610" cy="380792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2" name="TextBox 11"/>
          <p:cNvSpPr txBox="1"/>
          <p:nvPr/>
        </p:nvSpPr>
        <p:spPr>
          <a:xfrm>
            <a:off x="8074552" y="923648"/>
            <a:ext cx="569387" cy="3611886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受到旧金山市市长欢迎</a:t>
            </a: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品读课文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6060" y="1053673"/>
            <a:ext cx="2319247" cy="3602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36879" y="983292"/>
            <a:ext cx="507831" cy="3704860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白蛇传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中饰演白素贞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657" y="1058224"/>
            <a:ext cx="2429183" cy="359346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TextBox 7"/>
          <p:cNvSpPr txBox="1"/>
          <p:nvPr/>
        </p:nvSpPr>
        <p:spPr>
          <a:xfrm>
            <a:off x="7915613" y="983292"/>
            <a:ext cx="507831" cy="3704860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嫦娥奔月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中饰演嫦娥</a:t>
            </a: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品读课文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2203" y="1030256"/>
            <a:ext cx="8043545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默读</a:t>
            </a:r>
            <a:r>
              <a:rPr lang="en-US" altLang="zh-CN" sz="27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2-7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自然段，思考</a:t>
            </a:r>
            <a:r>
              <a:rPr lang="zh-CN" altLang="zh-CN" sz="27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梅兰芳先生为什么不再登台表演？</a:t>
            </a:r>
            <a:r>
              <a:rPr lang="zh-CN" altLang="zh-CN" sz="27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找出</a:t>
            </a:r>
            <a:r>
              <a:rPr lang="zh-CN" altLang="zh-CN" sz="27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为了不表演，他都做过哪些事。</a:t>
            </a:r>
          </a:p>
        </p:txBody>
      </p:sp>
      <p:sp>
        <p:nvSpPr>
          <p:cNvPr id="7" name="矩形 6"/>
          <p:cNvSpPr/>
          <p:nvPr/>
        </p:nvSpPr>
        <p:spPr>
          <a:xfrm>
            <a:off x="5162812" y="2670561"/>
            <a:ext cx="1581202" cy="5001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蓄须拒演</a:t>
            </a:r>
          </a:p>
        </p:txBody>
      </p:sp>
      <p:sp>
        <p:nvSpPr>
          <p:cNvPr id="8" name="矩形 7"/>
          <p:cNvSpPr/>
          <p:nvPr/>
        </p:nvSpPr>
        <p:spPr>
          <a:xfrm>
            <a:off x="1994295" y="3676938"/>
            <a:ext cx="1612900" cy="5001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卖房拒演</a:t>
            </a:r>
          </a:p>
        </p:txBody>
      </p:sp>
      <p:sp>
        <p:nvSpPr>
          <p:cNvPr id="9" name="矩形 8"/>
          <p:cNvSpPr/>
          <p:nvPr/>
        </p:nvSpPr>
        <p:spPr>
          <a:xfrm>
            <a:off x="5162812" y="3676932"/>
            <a:ext cx="1581202" cy="5001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自伤拒演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品读课文</a:t>
            </a:r>
          </a:p>
        </p:txBody>
      </p:sp>
      <p:sp>
        <p:nvSpPr>
          <p:cNvPr id="5" name="矩形 4"/>
          <p:cNvSpPr/>
          <p:nvPr/>
        </p:nvSpPr>
        <p:spPr>
          <a:xfrm>
            <a:off x="1994162" y="2670561"/>
            <a:ext cx="1581202" cy="5001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避港拒演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28680" y="1711173"/>
            <a:ext cx="8009890" cy="29777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   1937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年，日军占领上海，梅兰芳被迫藏身租界，以躲避日本人的纠缠。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1938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年底，有人邀请他去香港演戏</a:t>
            </a:r>
            <a:r>
              <a:rPr lang="zh-CN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演出结束后，梅兰芳在香港住了下来，深居简出，不再登台</a:t>
            </a:r>
            <a:r>
              <a:rPr lang="zh-CN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100" b="1" dirty="0">
                <a:sym typeface="+mn-ea"/>
              </a:rPr>
              <a:t>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对于一个视舞台为生命、视艺术为生命的人来说，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不能演出，不能创作，无异于虚度生命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。到了深夜，梅兰芳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关紧门窗，拉上特制的厚窗帘，才能在寓所悄悄地细声吟唱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，这对于他来说已经很知足了。</a:t>
            </a: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品读课文</a:t>
            </a:r>
          </a:p>
        </p:txBody>
      </p:sp>
      <p:sp>
        <p:nvSpPr>
          <p:cNvPr id="7" name="矩形 6"/>
          <p:cNvSpPr/>
          <p:nvPr/>
        </p:nvSpPr>
        <p:spPr>
          <a:xfrm>
            <a:off x="628680" y="1069004"/>
            <a:ext cx="1581202" cy="5001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避港拒演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3073" y="813522"/>
            <a:ext cx="8517854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700" dirty="0">
                <a:latin typeface="黑体" panose="02010609060101010101" pitchFamily="49" charset="-122"/>
                <a:ea typeface="黑体" panose="02010609060101010101" pitchFamily="49" charset="-122"/>
              </a:rPr>
              <a:t>梅兰芳先生不演出，他得有多痛苦。可既然这么痛苦，他为什么还要故意蓄须，让自己不能演出呢？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116330" y="2288542"/>
            <a:ext cx="6912610" cy="201104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l" fontAlgn="auto"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因为他是一位爱国者，他不想给侵略者演出。尽管他视艺术为生命，但在民族存亡关头，他毫不犹豫地将艺术让位于民族气节。</a:t>
            </a: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品读课文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24932" y="1167979"/>
            <a:ext cx="1581202" cy="5001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蓄须拒演</a:t>
            </a:r>
          </a:p>
        </p:txBody>
      </p:sp>
      <p:sp>
        <p:nvSpPr>
          <p:cNvPr id="5" name="矩形 4"/>
          <p:cNvSpPr/>
          <p:nvPr/>
        </p:nvSpPr>
        <p:spPr>
          <a:xfrm>
            <a:off x="724933" y="1667564"/>
            <a:ext cx="7790815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香港沦陷，日本驻港司令官亲自出马，多次逼迫梅兰芳演戏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难以抵抗来自侵略者随时随地的骚扰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拒绝的借口都用尽了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，梅兰芳最后只能蓄须明志。</a:t>
            </a: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品读课文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谈话导入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4437" y="1401604"/>
            <a:ext cx="5380148" cy="2839239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同学们，你们有自己的偶像吗？这节课我们来认识二十世纪无数中国人的偶像——梅兰芳。感受京剧大师梅兰芳的爱国情怀，领略他令人感动的一幕幕往事。</a:t>
            </a:r>
          </a:p>
        </p:txBody>
      </p:sp>
      <p:pic>
        <p:nvPicPr>
          <p:cNvPr id="43014" name="Picture 6" descr="http://img.hexun.com/2008-12-01/111818030.jpg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6969" y="1583283"/>
            <a:ext cx="1455359" cy="2475883"/>
          </a:xfrm>
          <a:prstGeom prst="roundRect">
            <a:avLst/>
          </a:prstGeom>
          <a:noFill/>
          <a:effectLst>
            <a:softEdge rad="63500"/>
          </a:effectLst>
        </p:spPr>
      </p:pic>
      <p:sp>
        <p:nvSpPr>
          <p:cNvPr id="2" name="文本框 1"/>
          <p:cNvSpPr txBox="1"/>
          <p:nvPr/>
        </p:nvSpPr>
        <p:spPr>
          <a:xfrm>
            <a:off x="2329384" y="4240843"/>
            <a:ext cx="15618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8680" y="1011001"/>
            <a:ext cx="1633220" cy="5001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卖房拒演</a:t>
            </a:r>
          </a:p>
        </p:txBody>
      </p:sp>
      <p:sp>
        <p:nvSpPr>
          <p:cNvPr id="5" name="矩形 4"/>
          <p:cNvSpPr/>
          <p:nvPr/>
        </p:nvSpPr>
        <p:spPr>
          <a:xfrm>
            <a:off x="628681" y="1712845"/>
            <a:ext cx="8067675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长期不演戏，没有了经济来源，又要养家，梅兰芳准备卖掉北京的房子。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无论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戏园子老板开出的条件多么优厚，梅兰芳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全部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拒绝了。他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宁可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卖房度日，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决不在日本侵略者的统治下登台演出。</a:t>
            </a: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品读课文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59822" y="773865"/>
            <a:ext cx="1581202" cy="5001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自伤拒演</a:t>
            </a:r>
          </a:p>
        </p:txBody>
      </p:sp>
      <p:sp>
        <p:nvSpPr>
          <p:cNvPr id="5" name="矩形 4"/>
          <p:cNvSpPr/>
          <p:nvPr/>
        </p:nvSpPr>
        <p:spPr>
          <a:xfrm>
            <a:off x="459822" y="1429987"/>
            <a:ext cx="8495030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梅兰芳找到一位当医生的好朋友，说明了自己的危险处境，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请朋友设法让他生一场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大病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给他打了伤寒预防针，人打了这种针就会连日发高烧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军医用手摸了摸梅兰芳的额头，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滚烫滚烫的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，看不出破绽，只好认定梅兰芳得了重病，不能登台演出了。日本侵略者的妄想最终没有实现，梅兰芳为此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差点儿丢了性命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品读课文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96545" y="879475"/>
            <a:ext cx="8550910" cy="19389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当抗日战争取得胜利的消息传来时，梅兰芳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当即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剃了胡须，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高兴地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向大家宣布：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胜利了，我该登台演出了！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</a:p>
        </p:txBody>
      </p:sp>
      <p:sp>
        <p:nvSpPr>
          <p:cNvPr id="2" name="矩形 1"/>
          <p:cNvSpPr/>
          <p:nvPr/>
        </p:nvSpPr>
        <p:spPr>
          <a:xfrm>
            <a:off x="861060" y="3430270"/>
            <a:ext cx="1456690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梅兰芳</a:t>
            </a:r>
          </a:p>
        </p:txBody>
      </p:sp>
      <p:sp>
        <p:nvSpPr>
          <p:cNvPr id="3" name="左大括号 2"/>
          <p:cNvSpPr/>
          <p:nvPr/>
        </p:nvSpPr>
        <p:spPr>
          <a:xfrm>
            <a:off x="2411730" y="3068321"/>
            <a:ext cx="134620" cy="1288415"/>
          </a:xfrm>
          <a:prstGeom prst="lef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/>
          </a:p>
        </p:txBody>
      </p:sp>
      <p:sp>
        <p:nvSpPr>
          <p:cNvPr id="4" name="矩形 3"/>
          <p:cNvSpPr/>
          <p:nvPr/>
        </p:nvSpPr>
        <p:spPr>
          <a:xfrm>
            <a:off x="2714628" y="3002281"/>
            <a:ext cx="3113405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高超的表演艺术</a:t>
            </a:r>
          </a:p>
        </p:txBody>
      </p:sp>
      <p:sp>
        <p:nvSpPr>
          <p:cNvPr id="6" name="矩形 5"/>
          <p:cNvSpPr/>
          <p:nvPr/>
        </p:nvSpPr>
        <p:spPr>
          <a:xfrm>
            <a:off x="2714628" y="3918586"/>
            <a:ext cx="3113405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高尚的民族气节</a:t>
            </a:r>
          </a:p>
        </p:txBody>
      </p:sp>
      <p:sp>
        <p:nvSpPr>
          <p:cNvPr id="7" name="左大括号 6"/>
          <p:cNvSpPr/>
          <p:nvPr/>
        </p:nvSpPr>
        <p:spPr>
          <a:xfrm rot="10800000">
            <a:off x="5910580" y="3068321"/>
            <a:ext cx="134620" cy="1288415"/>
          </a:xfrm>
          <a:prstGeom prst="lef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/>
          </a:p>
        </p:txBody>
      </p:sp>
      <p:sp>
        <p:nvSpPr>
          <p:cNvPr id="8" name="矩形 7"/>
          <p:cNvSpPr/>
          <p:nvPr/>
        </p:nvSpPr>
        <p:spPr>
          <a:xfrm>
            <a:off x="6150610" y="3183892"/>
            <a:ext cx="1456690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喜爱  敬佩</a:t>
            </a:r>
          </a:p>
        </p:txBody>
      </p:sp>
      <p:sp>
        <p:nvSpPr>
          <p:cNvPr id="10" name="标题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学习品质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/>
      <p:bldP spid="6" grpId="0"/>
      <p:bldP spid="7" grpId="0" bldLvl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1229" y="28575"/>
            <a:ext cx="7887066" cy="617328"/>
          </a:xfrm>
        </p:spPr>
        <p:txBody>
          <a:bodyPr/>
          <a:lstStyle/>
          <a:p>
            <a:r>
              <a:rPr lang="zh-CN" altLang="en-US"/>
              <a:t>思维导图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622937" y="1017905"/>
            <a:ext cx="7634605" cy="3478530"/>
          </a:xfrm>
          <a:prstGeom prst="roundRect">
            <a:avLst>
              <a:gd name="adj" fmla="val 696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cxnSp>
        <p:nvCxnSpPr>
          <p:cNvPr id="25" name="直接箭头连接符 24"/>
          <p:cNvCxnSpPr/>
          <p:nvPr/>
        </p:nvCxnSpPr>
        <p:spPr>
          <a:xfrm flipV="1">
            <a:off x="2410461" y="1756410"/>
            <a:ext cx="1151890" cy="5270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2395222" y="2862580"/>
            <a:ext cx="1080135" cy="72009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562623" y="1424955"/>
            <a:ext cx="1376018" cy="4385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避港拒演</a:t>
            </a: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4918713" y="1756411"/>
            <a:ext cx="1223645" cy="55054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V="1">
            <a:off x="4918713" y="2924175"/>
            <a:ext cx="1223645" cy="431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57543" y="2048391"/>
            <a:ext cx="1376018" cy="43858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蓄须拒演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87427" y="2283460"/>
            <a:ext cx="1407795" cy="5001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梅兰芳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62623" y="2784604"/>
            <a:ext cx="1376018" cy="438582"/>
          </a:xfrm>
          <a:prstGeom prst="rect">
            <a:avLst/>
          </a:prstGeom>
          <a:solidFill>
            <a:srgbClr val="FFFF00"/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卖房拒演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62623" y="3431917"/>
            <a:ext cx="1376018" cy="4385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自伤拒演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39920" y="1491615"/>
            <a:ext cx="877163" cy="2529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eaVert" wrap="square" lIns="68580" tIns="34290" rIns="68580" bIns="3429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民族气节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国家利益高于一切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14" grpId="0" bldLvl="0" animBg="1"/>
      <p:bldP spid="20" grpId="0" bldLvl="0" animBg="1"/>
      <p:bldP spid="22" grpId="0" bldLvl="0" animBg="1"/>
      <p:bldP spid="23" grpId="0" bldLvl="0" animBg="1"/>
      <p:bldP spid="34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拓展延伸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5344" y="832054"/>
            <a:ext cx="6211179" cy="193899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茫茫青史，为了爱国而摔破饭碗的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优伶（</a:t>
            </a:r>
            <a:r>
              <a:rPr lang="zh-CN" altLang="en-US" sz="2700" dirty="0">
                <a:latin typeface="GB Pinyinok-C" panose="02010601030101010101" pitchFamily="2" charset="-122"/>
                <a:ea typeface="黑体" panose="02010609060101010101" pitchFamily="49" charset="-122"/>
                <a:cs typeface="楷体" panose="02010609060101010101" pitchFamily="49" charset="-122"/>
              </a:rPr>
              <a:t>líng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，有几人欤（</a:t>
            </a:r>
            <a:r>
              <a:rPr lang="zh-CN" altLang="en-US" sz="2700" dirty="0">
                <a:latin typeface="GB Pinyinok-C" panose="02010601030101010101" pitchFamily="2" charset="-122"/>
                <a:ea typeface="黑体" panose="02010609060101010101" pitchFamily="49" charset="-122"/>
                <a:cs typeface="楷体" panose="02010609060101010101" pitchFamily="49" charset="-122"/>
              </a:rPr>
              <a:t>yú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）？</a:t>
            </a:r>
          </a:p>
          <a:p>
            <a:pPr algn="r" fontAlgn="auto"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丰子恺</a:t>
            </a:r>
          </a:p>
        </p:txBody>
      </p:sp>
      <p:sp>
        <p:nvSpPr>
          <p:cNvPr id="10" name="矩形 9"/>
          <p:cNvSpPr/>
          <p:nvPr/>
        </p:nvSpPr>
        <p:spPr>
          <a:xfrm>
            <a:off x="561025" y="3122636"/>
            <a:ext cx="8021955" cy="13988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这是著名画家丰子恺对梅兰芳的赞扬。意思是，那么多史书中记载爱国而退出自己谋生、自己喜爱的戏曲的演员，有几个人呢？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2141" y="948509"/>
            <a:ext cx="1895647" cy="1706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课外语文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26140" y="851040"/>
            <a:ext cx="7891725" cy="13157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27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 </a:t>
            </a:r>
            <a:r>
              <a:rPr lang="zh-CN" altLang="en-US" sz="27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课后查阅并搜集有关爱国志士的资料，完成一份手抄报。</a:t>
            </a:r>
          </a:p>
        </p:txBody>
      </p:sp>
      <p:pic>
        <p:nvPicPr>
          <p:cNvPr id="3" name="图片 2" descr="`VSI%G~)6OG~Z6$KR02X}}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6036" y="2303114"/>
            <a:ext cx="4111928" cy="2591673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150979" y="1784218"/>
            <a:ext cx="5104638" cy="972836"/>
          </a:xfrm>
        </p:spPr>
        <p:txBody>
          <a:bodyPr>
            <a:noAutofit/>
          </a:bodyPr>
          <a:lstStyle/>
          <a:p>
            <a:r>
              <a:rPr lang="zh-CN" altLang="en-US" sz="6000" dirty="0">
                <a:solidFill>
                  <a:schemeClr val="tx1"/>
                </a:solidFill>
              </a:rPr>
              <a:t>再见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185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梅兰芳简介</a:t>
            </a:r>
          </a:p>
        </p:txBody>
      </p:sp>
      <p:sp>
        <p:nvSpPr>
          <p:cNvPr id="7" name="矩形 6"/>
          <p:cNvSpPr/>
          <p:nvPr/>
        </p:nvSpPr>
        <p:spPr>
          <a:xfrm>
            <a:off x="2964309" y="1298764"/>
            <a:ext cx="5724525" cy="31716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梅兰芳（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1894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～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1961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生于北京，原籍江苏泰州。梅兰芳虽出身梨园世家，但演戏天资并不见佳，但他并不消沉，付出了多出别人数倍的精力，千方百计地扬长避短，终成一代名家。梅兰芳是京剧界当之无愧的代表人物，演戏之外，他则是一个满腔热枕的爱国者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79" y="1506829"/>
            <a:ext cx="2035916" cy="2844138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我会认</a:t>
            </a:r>
          </a:p>
        </p:txBody>
      </p:sp>
      <p:sp>
        <p:nvSpPr>
          <p:cNvPr id="10384" name="TextBox 11"/>
          <p:cNvSpPr txBox="1"/>
          <p:nvPr/>
        </p:nvSpPr>
        <p:spPr>
          <a:xfrm>
            <a:off x="3787271" y="1714049"/>
            <a:ext cx="1286051" cy="68480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被</a:t>
            </a:r>
            <a:r>
              <a:rPr kumimoji="1"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迫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611449" y="1718901"/>
            <a:ext cx="194421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蓄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须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720332" y="3286702"/>
            <a:ext cx="1870605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纠 缠</a:t>
            </a:r>
            <a:endParaRPr lang="zh-CN" altLang="en-US" sz="4000" b="1" u="sng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5091710" y="3287876"/>
            <a:ext cx="1500393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邀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</a:t>
            </a:r>
          </a:p>
        </p:txBody>
      </p:sp>
      <p:sp>
        <p:nvSpPr>
          <p:cNvPr id="20" name="矩形 19"/>
          <p:cNvSpPr/>
          <p:nvPr/>
        </p:nvSpPr>
        <p:spPr>
          <a:xfrm>
            <a:off x="1683456" y="1290272"/>
            <a:ext cx="857368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xù</a:t>
            </a:r>
          </a:p>
        </p:txBody>
      </p:sp>
      <p:sp>
        <p:nvSpPr>
          <p:cNvPr id="24" name="矩形 23"/>
          <p:cNvSpPr/>
          <p:nvPr/>
        </p:nvSpPr>
        <p:spPr>
          <a:xfrm>
            <a:off x="4344429" y="1290272"/>
            <a:ext cx="1224136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pò</a:t>
            </a:r>
          </a:p>
        </p:txBody>
      </p:sp>
      <p:sp>
        <p:nvSpPr>
          <p:cNvPr id="25" name="矩形 24"/>
          <p:cNvSpPr/>
          <p:nvPr/>
        </p:nvSpPr>
        <p:spPr>
          <a:xfrm>
            <a:off x="2843808" y="2804494"/>
            <a:ext cx="1728192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jiū</a:t>
            </a:r>
            <a:r>
              <a:rPr lang="en-US" altLang="zh-CN" sz="2400" dirty="0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  </a:t>
            </a:r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ch</a:t>
            </a:r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  <a:cs typeface="Vijaya" panose="020B0604020202020204" charset="0"/>
              </a:rPr>
              <a:t>á</a:t>
            </a:r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n</a:t>
            </a:r>
            <a:endParaRPr lang="zh-CN" altLang="en-US" sz="2400" dirty="0">
              <a:latin typeface="GB Pinyinok-C" panose="02010601030101010101" pitchFamily="2" charset="-122"/>
              <a:ea typeface="宋体" panose="02010600030101010101" pitchFamily="2" charset="-122"/>
              <a:cs typeface="Vijaya" panose="020B060402020202020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984973" y="2804494"/>
            <a:ext cx="1713865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400" dirty="0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 </a:t>
            </a:r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y</a:t>
            </a:r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  <a:cs typeface="Vijaya" panose="020B0604020202020204" charset="0"/>
              </a:rPr>
              <a:t>ā</a:t>
            </a:r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o</a:t>
            </a:r>
            <a:endParaRPr lang="zh-CN" altLang="en-US" sz="2400" dirty="0">
              <a:latin typeface="GB Pinyinok-C" panose="02010601030101010101" pitchFamily="2" charset="-122"/>
              <a:ea typeface="宋体" panose="02010600030101010101" pitchFamily="2" charset="-122"/>
              <a:cs typeface="Vijaya" panose="020B060402020202020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859691" y="1760323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187513" y="1767943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671057" y="3328408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904816" y="1714049"/>
            <a:ext cx="194421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租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界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76824" y="1285419"/>
            <a:ext cx="857368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zū</a:t>
            </a:r>
            <a:endParaRPr lang="en-US" altLang="zh-CN" sz="2400" dirty="0" err="1">
              <a:latin typeface="GB Pinyinok-C" panose="02010601030101010101" pitchFamily="2" charset="-122"/>
              <a:ea typeface="宋体" panose="02010600030101010101" pitchFamily="2" charset="-122"/>
              <a:cs typeface="Vijaya" panose="020B060402020202020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12685" y="1783905"/>
            <a:ext cx="585058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4" grpId="0"/>
      <p:bldP spid="24" grpId="1"/>
      <p:bldP spid="25" grpId="0"/>
      <p:bldP spid="25" grpId="1"/>
      <p:bldP spid="26" grpId="0"/>
      <p:bldP spid="26" grpId="1"/>
      <p:bldP spid="36" grpId="0" bldLvl="0" animBg="1"/>
      <p:bldP spid="44" grpId="0" bldLvl="0" animBg="1"/>
      <p:bldP spid="45" grpId="0" bldLvl="0" animBg="1"/>
      <p:bldP spid="15" grpId="0"/>
      <p:bldP spid="15" grpId="1"/>
      <p:bldP spid="1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我会认</a:t>
            </a:r>
          </a:p>
        </p:txBody>
      </p:sp>
      <p:sp>
        <p:nvSpPr>
          <p:cNvPr id="10384" name="TextBox 11"/>
          <p:cNvSpPr txBox="1"/>
          <p:nvPr/>
        </p:nvSpPr>
        <p:spPr>
          <a:xfrm>
            <a:off x="5448467" y="1773323"/>
            <a:ext cx="1718099" cy="68480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签 订</a:t>
            </a: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3701851" y="1798555"/>
            <a:ext cx="123246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拒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绝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77933" y="1770383"/>
            <a:ext cx="194421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扰</a:t>
            </a:r>
          </a:p>
        </p:txBody>
      </p:sp>
      <p:sp>
        <p:nvSpPr>
          <p:cNvPr id="20" name="矩形 19"/>
          <p:cNvSpPr/>
          <p:nvPr/>
        </p:nvSpPr>
        <p:spPr>
          <a:xfrm>
            <a:off x="1981989" y="1326183"/>
            <a:ext cx="1080120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r</a:t>
            </a:r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  <a:cs typeface="Vijaya" panose="020B0604020202020204" charset="0"/>
              </a:rPr>
              <a:t>ǎ</a:t>
            </a:r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o</a:t>
            </a:r>
          </a:p>
        </p:txBody>
      </p:sp>
      <p:sp>
        <p:nvSpPr>
          <p:cNvPr id="23" name="矩形 22"/>
          <p:cNvSpPr/>
          <p:nvPr/>
        </p:nvSpPr>
        <p:spPr>
          <a:xfrm>
            <a:off x="3851920" y="1326183"/>
            <a:ext cx="1224136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jù</a:t>
            </a:r>
          </a:p>
        </p:txBody>
      </p:sp>
      <p:sp>
        <p:nvSpPr>
          <p:cNvPr id="24" name="矩形 23"/>
          <p:cNvSpPr/>
          <p:nvPr/>
        </p:nvSpPr>
        <p:spPr>
          <a:xfrm>
            <a:off x="5294357" y="1326183"/>
            <a:ext cx="2160240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qi</a:t>
            </a:r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  <a:cs typeface="Vijaya" panose="020B0604020202020204" charset="0"/>
              </a:rPr>
              <a:t>ā</a:t>
            </a:r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n</a:t>
            </a:r>
            <a:r>
              <a:rPr lang="en-US" altLang="zh-CN" sz="2400" dirty="0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 </a:t>
            </a:r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dìng</a:t>
            </a:r>
            <a:r>
              <a:rPr lang="en-US" altLang="zh-CN" sz="2400" dirty="0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 </a:t>
            </a:r>
            <a:endParaRPr lang="zh-CN" altLang="en-US" sz="2400" dirty="0">
              <a:latin typeface="GB Pinyinok-C" panose="02010601030101010101" pitchFamily="2" charset="-122"/>
              <a:ea typeface="宋体" panose="02010600030101010101" pitchFamily="2" charset="-122"/>
              <a:cs typeface="Vijaya" panose="020B060402020202020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319901" y="1871749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506024" y="1798553"/>
            <a:ext cx="545465" cy="5543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880453" y="2930788"/>
            <a:ext cx="1152128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w</a:t>
            </a:r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  <a:cs typeface="Vijaya" panose="020B0604020202020204" charset="0"/>
              </a:rPr>
              <a:t>à</a:t>
            </a:r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ng</a:t>
            </a:r>
            <a:endParaRPr lang="en-US" altLang="zh-CN" sz="2400" dirty="0">
              <a:latin typeface="GB Pinyinok-C" panose="02010601030101010101" pitchFamily="2" charset="-122"/>
              <a:ea typeface="宋体" panose="02010600030101010101" pitchFamily="2" charset="-122"/>
              <a:cs typeface="Vijaya" panose="020B0604020202020204" charset="0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5448406" y="3362837"/>
            <a:ext cx="1870605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狂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妄</a:t>
            </a:r>
            <a:endParaRPr lang="zh-CN" altLang="en-US" sz="4000" b="1" u="sng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520412" y="3435097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506021" y="3400025"/>
            <a:ext cx="123246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宁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</a:t>
            </a:r>
          </a:p>
        </p:txBody>
      </p:sp>
      <p:sp>
        <p:nvSpPr>
          <p:cNvPr id="3" name="矩形 2"/>
          <p:cNvSpPr/>
          <p:nvPr/>
        </p:nvSpPr>
        <p:spPr>
          <a:xfrm>
            <a:off x="1404114" y="2962505"/>
            <a:ext cx="1224136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nìng</a:t>
            </a:r>
            <a:endParaRPr lang="en-US" altLang="zh-CN" sz="2400" dirty="0">
              <a:latin typeface="GB Pinyinok-C" panose="02010601030101010101" pitchFamily="2" charset="-122"/>
              <a:ea typeface="宋体" panose="02010600030101010101" pitchFamily="2" charset="-122"/>
              <a:cs typeface="Vijaya" panose="020B060402020202020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0" y="3492268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782697" y="3390911"/>
            <a:ext cx="1265555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</a:t>
            </a:r>
          </a:p>
        </p:txBody>
      </p:sp>
      <p:sp>
        <p:nvSpPr>
          <p:cNvPr id="6" name="矩形 5"/>
          <p:cNvSpPr/>
          <p:nvPr/>
        </p:nvSpPr>
        <p:spPr>
          <a:xfrm>
            <a:off x="3785250" y="2938248"/>
            <a:ext cx="1080120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y</a:t>
            </a:r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  <a:cs typeface="Vijaya" panose="020B0604020202020204" charset="0"/>
              </a:rPr>
              <a:t>à</a:t>
            </a:r>
            <a:r>
              <a:rPr lang="en-US" altLang="zh-CN" sz="2400" dirty="0" err="1">
                <a:latin typeface="GB Pinyinok-C" panose="02010601030101010101" pitchFamily="2" charset="-122"/>
                <a:ea typeface="宋体" panose="02010600030101010101" pitchFamily="2" charset="-122"/>
                <a:cs typeface="Vijaya" panose="020B0604020202020204" charset="0"/>
              </a:rPr>
              <a:t>o</a:t>
            </a:r>
            <a:endParaRPr lang="en-US" altLang="zh-CN" sz="2400" dirty="0">
              <a:latin typeface="GB Pinyinok-C" panose="02010601030101010101" pitchFamily="2" charset="-122"/>
              <a:ea typeface="宋体" panose="02010600030101010101" pitchFamily="2" charset="-122"/>
              <a:cs typeface="Vijaya" panose="020B0604020202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19907" y="3455681"/>
            <a:ext cx="545465" cy="5543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7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7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7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3" grpId="0"/>
      <p:bldP spid="23" grpId="1"/>
      <p:bldP spid="24" grpId="0"/>
      <p:bldP spid="24" grpId="1"/>
      <p:bldP spid="43" grpId="0" bldLvl="0" animBg="1"/>
      <p:bldP spid="29" grpId="0" bldLvl="0" animBg="1"/>
      <p:bldP spid="31" grpId="0"/>
      <p:bldP spid="31" grpId="1"/>
      <p:bldP spid="38" grpId="0" bldLvl="0" animBg="1"/>
      <p:bldP spid="3" grpId="0"/>
      <p:bldP spid="3" grpId="1"/>
      <p:bldP spid="4" grpId="0" bldLvl="0" animBg="1"/>
      <p:bldP spid="6" grpId="0"/>
      <p:bldP spid="6" grpId="1"/>
      <p:bldP spid="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辨析多音字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23155" y="1767787"/>
            <a:ext cx="753182" cy="882109"/>
            <a:chOff x="933096" y="1201103"/>
            <a:chExt cx="593961" cy="810101"/>
          </a:xfrm>
        </p:grpSpPr>
        <p:sp>
          <p:nvSpPr>
            <p:cNvPr id="10" name="椭圆 9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991203" y="1271110"/>
              <a:ext cx="535854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r>
                <a:rPr lang="zh-CN" altLang="en-US" sz="4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宁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645867" y="1784897"/>
            <a:ext cx="6696710" cy="1054135"/>
          </a:xfrm>
          <a:prstGeom prst="rect">
            <a:avLst/>
          </a:prstGeom>
          <a:solidFill>
            <a:srgbClr val="FDFEC3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他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宁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可卖房度日，也决不在日本侵略者的统治下登台演出。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62789" y="3365168"/>
            <a:ext cx="6704399" cy="5616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小镇上的人们一直过着安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宁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的日子。</a:t>
            </a:r>
          </a:p>
        </p:txBody>
      </p:sp>
      <p:sp>
        <p:nvSpPr>
          <p:cNvPr id="8" name="矩形 7"/>
          <p:cNvSpPr/>
          <p:nvPr/>
        </p:nvSpPr>
        <p:spPr>
          <a:xfrm>
            <a:off x="5976338" y="2864922"/>
            <a:ext cx="1728192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GB Pinyinok-C" panose="02010601030101010101" pitchFamily="2" charset="-122"/>
                <a:ea typeface="方正兰亭超细黑简体" panose="02000000000000000000" pitchFamily="2" charset="-122"/>
              </a:rPr>
              <a:t>níng</a:t>
            </a:r>
            <a:endParaRPr lang="en-US" altLang="zh-CN" sz="2800" dirty="0">
              <a:solidFill>
                <a:srgbClr val="FF0000"/>
              </a:solidFill>
              <a:latin typeface="GB Pinyinok-C" panose="02010601030101010101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716496" y="1284408"/>
            <a:ext cx="1728192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GB Pinyinok-C" panose="02010601030101010101" pitchFamily="2" charset="-122"/>
                <a:ea typeface="宋体" panose="02010600030101010101" pitchFamily="2" charset="-122"/>
              </a:rPr>
              <a:t>nìng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9" grpId="0" bldLvl="0" animBg="1"/>
      <p:bldP spid="8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辨析多音字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17471" y="1696673"/>
            <a:ext cx="753182" cy="882109"/>
            <a:chOff x="933096" y="1201103"/>
            <a:chExt cx="593961" cy="810101"/>
          </a:xfrm>
        </p:grpSpPr>
        <p:sp>
          <p:nvSpPr>
            <p:cNvPr id="10" name="椭圆 9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991203" y="1271110"/>
              <a:ext cx="535854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r>
                <a:rPr lang="zh-CN" altLang="en-US" sz="4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要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210338" y="1033062"/>
            <a:ext cx="6696710" cy="1546577"/>
          </a:xfrm>
          <a:prstGeom prst="rect">
            <a:avLst/>
          </a:prstGeom>
          <a:solidFill>
            <a:srgbClr val="FDFEC3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一次，日本侵略军要庆祝</a:t>
            </a:r>
            <a:r>
              <a:rPr lang="en-US" altLang="zh-CN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大东</a:t>
            </a:r>
          </a:p>
          <a:p>
            <a:endParaRPr lang="zh-CN" altLang="en-US" sz="32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亚圣战</a:t>
            </a:r>
            <a:r>
              <a:rPr lang="en-US" altLang="zh-CN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要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求他必须上台演出。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10338" y="3165257"/>
            <a:ext cx="7114768" cy="5616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但是，拒绝演出总得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要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想出个办法啊。</a:t>
            </a:r>
          </a:p>
        </p:txBody>
      </p:sp>
      <p:sp>
        <p:nvSpPr>
          <p:cNvPr id="8" name="矩形 7"/>
          <p:cNvSpPr/>
          <p:nvPr/>
        </p:nvSpPr>
        <p:spPr>
          <a:xfrm>
            <a:off x="4783820" y="2578781"/>
            <a:ext cx="1728192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GB Pinyinok-C" panose="02010601030101010101" pitchFamily="2" charset="-122"/>
                <a:ea typeface="宋体" panose="02010600030101010101" pitchFamily="2" charset="-122"/>
              </a:rPr>
              <a:t>y</a:t>
            </a:r>
            <a:r>
              <a:rPr lang="en-US" altLang="zh-CN" sz="3200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2800" dirty="0" err="1">
                <a:solidFill>
                  <a:srgbClr val="FF0000"/>
                </a:solidFill>
                <a:latin typeface="GB Pinyinok-C" panose="02010601030101010101" pitchFamily="2" charset="-122"/>
                <a:ea typeface="宋体" panose="02010600030101010101" pitchFamily="2" charset="-122"/>
              </a:rPr>
              <a:t>o</a:t>
            </a:r>
          </a:p>
        </p:txBody>
      </p:sp>
      <p:sp>
        <p:nvSpPr>
          <p:cNvPr id="51" name="矩形 50"/>
          <p:cNvSpPr/>
          <p:nvPr/>
        </p:nvSpPr>
        <p:spPr>
          <a:xfrm>
            <a:off x="3202848" y="1511108"/>
            <a:ext cx="1728192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GB Pinyinok-C" panose="02010601030101010101" pitchFamily="2" charset="-122"/>
                <a:ea typeface="方正兰亭超细黑简体" panose="02000000000000000000" pitchFamily="2" charset="-122"/>
              </a:rPr>
              <a:t>y</a:t>
            </a:r>
            <a:r>
              <a:rPr lang="en-US" altLang="zh-CN" sz="3200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ā</a:t>
            </a:r>
            <a:r>
              <a:rPr lang="en-US" altLang="zh-CN" sz="2800" dirty="0" err="1">
                <a:solidFill>
                  <a:srgbClr val="FF0000"/>
                </a:solidFill>
                <a:latin typeface="GB Pinyinok-C" panose="02010601030101010101" pitchFamily="2" charset="-122"/>
                <a:ea typeface="方正兰亭超细黑简体" panose="02000000000000000000" pitchFamily="2" charset="-122"/>
              </a:rPr>
              <a:t>o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2741" y="3076360"/>
            <a:ext cx="1243994" cy="19247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9" grpId="0" bldLvl="0" animBg="1"/>
      <p:bldP spid="8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巧记法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67544" y="1275606"/>
            <a:ext cx="4104456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加一加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：艹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+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=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蓄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+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女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=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要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58310" y="1275606"/>
            <a:ext cx="4104456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换一换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：激    邀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距    拒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忘    妄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5" name="右箭头 44"/>
          <p:cNvSpPr/>
          <p:nvPr/>
        </p:nvSpPr>
        <p:spPr>
          <a:xfrm>
            <a:off x="6516217" y="1635647"/>
            <a:ext cx="504056" cy="144016"/>
          </a:xfrm>
          <a:prstGeom prst="rightArrow">
            <a:avLst/>
          </a:prstGeom>
          <a:solidFill>
            <a:srgbClr val="0066F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2" name="右箭头 41"/>
          <p:cNvSpPr/>
          <p:nvPr/>
        </p:nvSpPr>
        <p:spPr>
          <a:xfrm>
            <a:off x="6516217" y="2389002"/>
            <a:ext cx="504056" cy="144016"/>
          </a:xfrm>
          <a:prstGeom prst="rightArrow">
            <a:avLst/>
          </a:prstGeom>
          <a:solidFill>
            <a:srgbClr val="0066F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3" name="右箭头 42"/>
          <p:cNvSpPr/>
          <p:nvPr/>
        </p:nvSpPr>
        <p:spPr>
          <a:xfrm>
            <a:off x="6516217" y="3142358"/>
            <a:ext cx="504056" cy="144016"/>
          </a:xfrm>
          <a:prstGeom prst="rightArrow">
            <a:avLst/>
          </a:prstGeom>
          <a:solidFill>
            <a:srgbClr val="0066F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407" y="3461789"/>
            <a:ext cx="2857500" cy="1590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4" grpId="0"/>
      <p:bldP spid="45" grpId="0" bldLvl="0" animBg="1"/>
      <p:bldP spid="42" grpId="0" bldLvl="0" animBg="1"/>
      <p:bldP spid="4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图文解词</a:t>
            </a:r>
          </a:p>
        </p:txBody>
      </p:sp>
      <p:sp>
        <p:nvSpPr>
          <p:cNvPr id="11" name="矩形 10"/>
          <p:cNvSpPr/>
          <p:nvPr/>
        </p:nvSpPr>
        <p:spPr>
          <a:xfrm>
            <a:off x="304165" y="1108710"/>
            <a:ext cx="5429250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纠缠：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指相互缠绕或遭人烦扰不休。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本文是说梅兰芳被日本人不断烦扰。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2212" y="801371"/>
            <a:ext cx="2649855" cy="1998345"/>
          </a:xfrm>
          <a:prstGeom prst="round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994025" y="3210561"/>
            <a:ext cx="5695950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骚扰：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意指扰乱他人，使之不得安宁。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文中是说日本侵略者总是逼迫梅兰芳演戏。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6" y="2928622"/>
            <a:ext cx="2554605" cy="1762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1122</Words>
  <Application>Microsoft Office PowerPoint</Application>
  <PresentationFormat>全屏显示(16:9)</PresentationFormat>
  <Paragraphs>130</Paragraphs>
  <Slides>27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GB Pinyinok-C</vt:lpstr>
      <vt:lpstr>Meiryo</vt:lpstr>
      <vt:lpstr>Vijaya</vt:lpstr>
      <vt:lpstr>方正兰亭超细黑简体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第七单元•第3课</vt:lpstr>
      <vt:lpstr>谈话导入</vt:lpstr>
      <vt:lpstr>梅兰芳简介</vt:lpstr>
      <vt:lpstr>我会认</vt:lpstr>
      <vt:lpstr>我会认</vt:lpstr>
      <vt:lpstr>辨析多音字</vt:lpstr>
      <vt:lpstr>辨析多音字</vt:lpstr>
      <vt:lpstr>巧记法</vt:lpstr>
      <vt:lpstr>图文解词</vt:lpstr>
      <vt:lpstr>整体感知</vt:lpstr>
      <vt:lpstr>品读课文</vt:lpstr>
      <vt:lpstr>四大名旦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学习品质</vt:lpstr>
      <vt:lpstr>思维导图</vt:lpstr>
      <vt:lpstr>拓展延伸</vt:lpstr>
      <vt:lpstr>课外语文</vt:lpstr>
      <vt:lpstr>再见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2019-06-19T02:08:00Z</dcterms:created>
  <dcterms:modified xsi:type="dcterms:W3CDTF">2021-09-10T17:29:25Z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2052-11.1.0.9929</vt:lpwstr>
  </property>
</Properties>
</file>