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53" r:id="rId1"/>
    <p:sldMasterId id="2147483679" r:id="rId2"/>
  </p:sldMasterIdLst>
  <p:notesMasterIdLst>
    <p:notesMasterId r:id="rId19"/>
  </p:notesMasterIdLst>
  <p:handoutMasterIdLst>
    <p:handoutMasterId r:id="rId20"/>
  </p:handoutMasterIdLst>
  <p:sldIdLst>
    <p:sldId id="1407" r:id="rId3"/>
    <p:sldId id="2696" r:id="rId4"/>
    <p:sldId id="2711" r:id="rId5"/>
    <p:sldId id="2712" r:id="rId6"/>
    <p:sldId id="2713" r:id="rId7"/>
    <p:sldId id="2714" r:id="rId8"/>
    <p:sldId id="2716" r:id="rId9"/>
    <p:sldId id="2717" r:id="rId10"/>
    <p:sldId id="2719" r:id="rId11"/>
    <p:sldId id="2721" r:id="rId12"/>
    <p:sldId id="2722" r:id="rId13"/>
    <p:sldId id="2723" r:id="rId14"/>
    <p:sldId id="2724" r:id="rId15"/>
    <p:sldId id="2755" r:id="rId16"/>
    <p:sldId id="2726" r:id="rId17"/>
    <p:sldId id="2756" r:id="rId1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6">
          <p15:clr>
            <a:srgbClr val="A4A3A4"/>
          </p15:clr>
        </p15:guide>
        <p15:guide id="2" pos="571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80">
          <p15:clr>
            <a:srgbClr val="A4A3A4"/>
          </p15:clr>
        </p15:guide>
        <p15:guide id="2" pos="2155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E9E7"/>
    <a:srgbClr val="4ED2B9"/>
    <a:srgbClr val="E8E8E8"/>
    <a:srgbClr val="0000FF"/>
    <a:srgbClr val="FF66FF"/>
    <a:srgbClr val="F074C7"/>
    <a:srgbClr val="2060BE"/>
    <a:srgbClr val="FF97FF"/>
    <a:srgbClr val="CAFAFE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804" y="132"/>
      </p:cViewPr>
      <p:guideLst>
        <p:guide orient="horz" pos="3206"/>
        <p:guide pos="5715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81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80"/>
        <p:guide pos="215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4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88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190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057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710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6324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7019" y="177404"/>
            <a:ext cx="2037556" cy="458985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14350" y="177404"/>
            <a:ext cx="5994550" cy="458985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8469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750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743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034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747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31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5686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6403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216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7673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226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14350" y="1097757"/>
            <a:ext cx="3993610" cy="3669506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0965" y="1097757"/>
            <a:ext cx="3993610" cy="3669506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9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Date Placeholder 3"/>
          <p:cNvSpPr>
            <a:spLocks noGrp="1"/>
          </p:cNvSpPr>
          <p:nvPr>
            <p:ph type="dt" sz="half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200" noProof="1" dirty="0">
                <a:solidFill>
                  <a:srgbClr val="A6A6A6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2021/9/10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52" name="Footer Placeholder 4"/>
          <p:cNvSpPr>
            <a:spLocks noGrp="1"/>
          </p:cNvSpPr>
          <p:nvPr>
            <p:ph type="ftr" sz="quarte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 noProof="1" dirty="0">
                <a:solidFill>
                  <a:srgbClr val="A6A6A6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53" name="Slide Number Placeholder 5"/>
          <p:cNvSpPr>
            <a:spLocks noGrp="1"/>
          </p:cNvSpPr>
          <p:nvPr>
            <p:ph type="sldNum" sz="quarter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A6A6A6"/>
                </a:solidFill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54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14351" y="1097757"/>
            <a:ext cx="8150225" cy="366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2055" name="Title Placeholder 1"/>
          <p:cNvSpPr>
            <a:spLocks noGrp="1" noChangeArrowheads="1"/>
          </p:cNvSpPr>
          <p:nvPr>
            <p:ph type="title" idx="9"/>
          </p:nvPr>
        </p:nvSpPr>
        <p:spPr bwMode="auto">
          <a:xfrm>
            <a:off x="514351" y="177404"/>
            <a:ext cx="8150225" cy="51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  <p:sldLayoutId id="2147483678" r:id="rId25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 kern="1200">
          <a:solidFill>
            <a:srgbClr val="597F24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597F24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597F24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597F24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597F24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597F24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597F24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597F24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rgbClr val="597F24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44500" indent="-444500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SzPct val="100000"/>
        <a:buFont typeface="Webdings" panose="05030102010509060703" pitchFamily="18" charset="2"/>
        <a:buChar char=""/>
        <a:defRPr sz="2000" kern="1200">
          <a:solidFill>
            <a:srgbClr val="597F24"/>
          </a:solidFill>
          <a:latin typeface="+mn-lt"/>
          <a:ea typeface="+mn-ea"/>
          <a:cs typeface="+mn-cs"/>
        </a:defRPr>
      </a:lvl1pPr>
      <a:lvl2pPr marL="444500" lvl="1" indent="-357505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Calibri" panose="020F0502020204030204" pitchFamily="34" charset="0"/>
        <a:buChar char=" 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anose="020F0502020204030204" pitchFamily="34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anose="020F0502020204030204" pitchFamily="34" charset="0"/>
        <a:buChar char="•"/>
        <a:defRPr kern="1200">
          <a:solidFill>
            <a:srgbClr val="7F7F7F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anose="020F0502020204030204" pitchFamily="34" charset="0"/>
        <a:buChar char="•"/>
        <a:defRPr kern="1200">
          <a:solidFill>
            <a:srgbClr val="7F7F7F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Font typeface="Calibri" panose="020F0502020204030204" pitchFamily="34" charset="0"/>
        <a:buChar char="•"/>
        <a:defRPr sz="1800" b="0" i="0" u="none" kern="1200" baseline="0">
          <a:solidFill>
            <a:srgbClr val="7F7F7F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Font typeface="Calibri" panose="020F0502020204030204" pitchFamily="34" charset="0"/>
        <a:buChar char="•"/>
        <a:defRPr sz="1800" b="0" i="0" u="none" kern="1200" baseline="0">
          <a:solidFill>
            <a:srgbClr val="7F7F7F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Font typeface="Calibri" panose="020F0502020204030204" pitchFamily="34" charset="0"/>
        <a:buChar char="•"/>
        <a:defRPr sz="1800" b="0" i="0" u="none" kern="1200" baseline="0">
          <a:solidFill>
            <a:srgbClr val="7F7F7F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Font typeface="Calibri" panose="020F0502020204030204" pitchFamily="34" charset="0"/>
        <a:buChar char="•"/>
        <a:defRPr sz="1800" b="0" i="0" u="none" kern="1200" baseline="0">
          <a:solidFill>
            <a:srgbClr val="7F7F7F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865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0" y="555526"/>
            <a:ext cx="9144000" cy="790058"/>
          </a:xfrm>
        </p:spPr>
        <p:txBody>
          <a:bodyPr>
            <a:no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第七单元</a:t>
            </a:r>
            <a:r>
              <a:rPr lang="en-US" altLang="zh-CN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•</a:t>
            </a:r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课</a:t>
            </a:r>
          </a:p>
        </p:txBody>
      </p:sp>
      <p:sp>
        <p:nvSpPr>
          <p:cNvPr id="6" name="副标题 5"/>
          <p:cNvSpPr>
            <a:spLocks noGrp="1"/>
          </p:cNvSpPr>
          <p:nvPr>
            <p:ph type="subTitle" idx="4294967295"/>
          </p:nvPr>
        </p:nvSpPr>
        <p:spPr>
          <a:xfrm>
            <a:off x="-12342" y="1635646"/>
            <a:ext cx="9144000" cy="1050925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zh-CN" altLang="en-US" sz="48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 为中华之崛起而读书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3939902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整体感知</a:t>
            </a:r>
          </a:p>
        </p:txBody>
      </p:sp>
      <p:sp>
        <p:nvSpPr>
          <p:cNvPr id="2" name="文本框 6"/>
          <p:cNvSpPr txBox="1"/>
          <p:nvPr/>
        </p:nvSpPr>
        <p:spPr>
          <a:xfrm>
            <a:off x="784860" y="1772920"/>
            <a:ext cx="7589520" cy="20226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课文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先写（                       ），再写（                  ），最后写（     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051720" y="2561337"/>
            <a:ext cx="30429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耳闻“中华不振”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265987" y="2499742"/>
            <a:ext cx="12553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中国人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08660" y="1189355"/>
            <a:ext cx="71850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自由读课文，说一说课文写了什么事？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                                            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08057" y="1844549"/>
            <a:ext cx="375793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立志为振兴中华而读书</a:t>
            </a:r>
          </a:p>
        </p:txBody>
      </p:sp>
      <p:sp>
        <p:nvSpPr>
          <p:cNvPr id="4" name="矩形 3"/>
          <p:cNvSpPr/>
          <p:nvPr/>
        </p:nvSpPr>
        <p:spPr>
          <a:xfrm>
            <a:off x="628679" y="3178463"/>
            <a:ext cx="5688632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在租界里受洋人欺凌却无处说理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3" grpId="0"/>
      <p:bldP spid="8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628044" y="18415"/>
            <a:ext cx="7887066" cy="617328"/>
          </a:xfrm>
        </p:spPr>
        <p:txBody>
          <a:bodyPr/>
          <a:lstStyle/>
          <a:p>
            <a:r>
              <a:rPr lang="zh-CN" altLang="en-US" dirty="0"/>
              <a:t>段落划分</a:t>
            </a:r>
          </a:p>
        </p:txBody>
      </p:sp>
      <p:sp>
        <p:nvSpPr>
          <p:cNvPr id="2" name="文本框 2"/>
          <p:cNvSpPr txBox="1"/>
          <p:nvPr/>
        </p:nvSpPr>
        <p:spPr>
          <a:xfrm>
            <a:off x="459105" y="988060"/>
            <a:ext cx="50330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根据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课文内容，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划分段落层次：</a:t>
            </a:r>
          </a:p>
        </p:txBody>
      </p:sp>
      <p:sp>
        <p:nvSpPr>
          <p:cNvPr id="16" name="矩形 15"/>
          <p:cNvSpPr/>
          <p:nvPr/>
        </p:nvSpPr>
        <p:spPr>
          <a:xfrm>
            <a:off x="659503" y="1727204"/>
            <a:ext cx="7939562" cy="829945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第一部分（             ）：在修身课上，周恩来表明心迹：要“为中华之崛起而读书”。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耳闻“中华不振”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59503" y="2689108"/>
            <a:ext cx="7962173" cy="829945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第二部分（             ）：听伯父说“中华不振”，他疑惑不解。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目睹“中华不振”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9649" y="3651012"/>
            <a:ext cx="7949416" cy="1198880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第三部分（             ）：在租界里看到一位中国妇女受到洋人的欺侮，而无处说理，体会“中华不振”。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立志“振兴中华”</a:t>
            </a:r>
            <a:endParaRPr 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23728" y="1727200"/>
            <a:ext cx="2198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～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自然段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23728" y="2689225"/>
            <a:ext cx="2353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11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～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自然段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123728" y="3651250"/>
            <a:ext cx="2353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15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～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17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自然段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bldLvl="0" animBg="1"/>
      <p:bldP spid="17" grpId="0" bldLvl="0" animBg="1"/>
      <p:bldP spid="18" grpId="0" bldLvl="0" animBg="1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解题讨论</a:t>
            </a:r>
          </a:p>
        </p:txBody>
      </p:sp>
      <p:sp>
        <p:nvSpPr>
          <p:cNvPr id="4" name="矩形 3"/>
          <p:cNvSpPr/>
          <p:nvPr/>
        </p:nvSpPr>
        <p:spPr>
          <a:xfrm>
            <a:off x="539552" y="1059582"/>
            <a:ext cx="8416290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小组讨论：“为中华之崛起而读书”是什么意思？</a:t>
            </a:r>
          </a:p>
        </p:txBody>
      </p:sp>
      <p:sp>
        <p:nvSpPr>
          <p:cNvPr id="5" name="矩形 4"/>
          <p:cNvSpPr/>
          <p:nvPr/>
        </p:nvSpPr>
        <p:spPr>
          <a:xfrm>
            <a:off x="539552" y="2530738"/>
            <a:ext cx="4152265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“崛起”是兴起的意思。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为中华的兴起而读书。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2410" y="2094865"/>
            <a:ext cx="3316605" cy="2077085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再读思考</a:t>
            </a:r>
          </a:p>
        </p:txBody>
      </p:sp>
      <p:sp>
        <p:nvSpPr>
          <p:cNvPr id="5" name="矩形 4"/>
          <p:cNvSpPr/>
          <p:nvPr/>
        </p:nvSpPr>
        <p:spPr>
          <a:xfrm>
            <a:off x="937152" y="1275606"/>
            <a:ext cx="82086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auto">
              <a:lnSpc>
                <a:spcPct val="15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：用简短的句子说说周恩来立志的原因？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937152" y="2420519"/>
            <a:ext cx="7588691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中华不振，周恩来亲眼见到中国人在租界受到不公正的待遇。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背景了解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393700" y="730250"/>
            <a:ext cx="835660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en-US" altLang="zh-CN" sz="2400" b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清朝末年受到列强欺辱的时局，当时的美、英、日、沙皇俄国等，国力强过中国，抢占领土，说是租用，实际是霸占，这就形成了列强割据，租界林立的“时局图”。租界内灯红酒绿，莺歌燕舞，租界外则民不聊生，苦难悲情。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037204"/>
            <a:ext cx="3766820" cy="1870075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0" y="1563638"/>
            <a:ext cx="9144000" cy="972836"/>
          </a:xfrm>
        </p:spPr>
        <p:txBody>
          <a:bodyPr>
            <a:noAutofit/>
          </a:bodyPr>
          <a:lstStyle/>
          <a:p>
            <a:r>
              <a:rPr lang="zh-CN" altLang="en-US" sz="8000" dirty="0">
                <a:solidFill>
                  <a:schemeClr val="tx1"/>
                </a:solidFill>
              </a:rPr>
              <a:t>再见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099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话题导入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319722" y="1419622"/>
            <a:ext cx="8504555" cy="286232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en-US" altLang="zh-CN" sz="2400" b="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“志”</a:t>
            </a:r>
            <a:r>
              <a:rPr 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字，上“士”下“心”。在我们中华名族的传统中，具有一定身份地位的，或是有一定知识技能的人才能称为“士”。而“志”就是“士”经过用“心”的思考立下的志向。       </a:t>
            </a:r>
          </a:p>
          <a:p>
            <a:pPr fontAlgn="auto">
              <a:lnSpc>
                <a:spcPct val="150000"/>
              </a:lnSpc>
            </a:pPr>
            <a:r>
              <a:rPr 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说说</a:t>
            </a:r>
            <a:r>
              <a:rPr 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你小时候立下的志向吧！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今天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，我们要一起学习少年周恩来的立志故事。</a:t>
            </a:r>
            <a:r>
              <a:rPr lang="zh-CN" altLang="en-US" sz="2400" b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43608" y="699542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4E9E7"/>
                </a:solidFill>
              </a:rPr>
              <a:t>https://www.ypppt.com/</a:t>
            </a:r>
            <a:endParaRPr lang="zh-CN" altLang="en-US" dirty="0">
              <a:solidFill>
                <a:srgbClr val="F4E9E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伟人简介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987824" y="1419622"/>
            <a:ext cx="5688632" cy="29533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990033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周恩来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1898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－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1976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年），伟大的马克思列宁主义者，中国无产阶级革命家、政治家、军事家、外交家，中国共产党、中华人民共和国和中国人民解放军的主要缔造者和领导人之一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毕业于南开大学，早年留学日本、法国等地，自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1949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年起任中华人民共和国国务院总理，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1976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年逝世。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286" y="1495504"/>
            <a:ext cx="2160905" cy="28016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xfrm>
            <a:off x="709959" y="-4445"/>
            <a:ext cx="7887066" cy="617328"/>
          </a:xfrm>
        </p:spPr>
        <p:txBody>
          <a:bodyPr/>
          <a:lstStyle/>
          <a:p>
            <a:r>
              <a:rPr lang="zh-CN" altLang="en-US" dirty="0"/>
              <a:t>我会认</a:t>
            </a:r>
          </a:p>
        </p:txBody>
      </p:sp>
      <p:sp>
        <p:nvSpPr>
          <p:cNvPr id="20" name="矩形 19"/>
          <p:cNvSpPr/>
          <p:nvPr/>
        </p:nvSpPr>
        <p:spPr>
          <a:xfrm>
            <a:off x="1488153" y="1419622"/>
            <a:ext cx="1126490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jué</a:t>
            </a:r>
          </a:p>
        </p:txBody>
      </p:sp>
      <p:sp>
        <p:nvSpPr>
          <p:cNvPr id="24" name="矩形 23"/>
          <p:cNvSpPr/>
          <p:nvPr/>
        </p:nvSpPr>
        <p:spPr>
          <a:xfrm>
            <a:off x="3469204" y="1419622"/>
            <a:ext cx="857368" cy="56070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f</a:t>
            </a:r>
            <a:r>
              <a:rPr lang="en-US" altLang="zh-CN" sz="3200" b="1" dirty="0" err="1">
                <a:latin typeface="宋体" panose="02010600030101010101" pitchFamily="2" charset="-122"/>
                <a:ea typeface="宋体" panose="02010600030101010101" pitchFamily="2" charset="-122"/>
                <a:cs typeface="Vijaya" panose="020B0604020202020204" charset="0"/>
              </a:rPr>
              <a:t>à</a:t>
            </a:r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n</a:t>
            </a:r>
            <a:endParaRPr lang="en-US" altLang="zh-CN" sz="2800" dirty="0">
              <a:latin typeface="GB Pinyinok-C" panose="02010601030101010101" pitchFamily="2" charset="-122"/>
              <a:ea typeface="黑体" panose="02010609060101010101" pitchFamily="49" charset="-122"/>
              <a:cs typeface="Vijaya" panose="020B060402020202020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77056" y="1851670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崛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990161" y="1851670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起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60901" y="1851670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范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962999" y="1851670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模</a:t>
            </a:r>
          </a:p>
        </p:txBody>
      </p:sp>
      <p:sp>
        <p:nvSpPr>
          <p:cNvPr id="27" name="矩形 26"/>
          <p:cNvSpPr/>
          <p:nvPr/>
        </p:nvSpPr>
        <p:spPr>
          <a:xfrm>
            <a:off x="4438030" y="1419622"/>
            <a:ext cx="907834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wèi</a:t>
            </a:r>
          </a:p>
        </p:txBody>
      </p:sp>
      <p:sp>
        <p:nvSpPr>
          <p:cNvPr id="28" name="TextBox 46"/>
          <p:cNvSpPr txBox="1"/>
          <p:nvPr/>
        </p:nvSpPr>
        <p:spPr>
          <a:xfrm>
            <a:off x="4430863" y="1851670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魏</a:t>
            </a:r>
          </a:p>
        </p:txBody>
      </p:sp>
      <p:sp>
        <p:nvSpPr>
          <p:cNvPr id="30" name="TextBox 47"/>
          <p:cNvSpPr txBox="1"/>
          <p:nvPr/>
        </p:nvSpPr>
        <p:spPr>
          <a:xfrm>
            <a:off x="4962262" y="1851670"/>
            <a:ext cx="120396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校长</a:t>
            </a:r>
          </a:p>
        </p:txBody>
      </p:sp>
      <p:sp>
        <p:nvSpPr>
          <p:cNvPr id="31" name="矩形 30"/>
          <p:cNvSpPr/>
          <p:nvPr/>
        </p:nvSpPr>
        <p:spPr>
          <a:xfrm>
            <a:off x="1746588" y="3066963"/>
            <a:ext cx="946150" cy="56070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xi</a:t>
            </a:r>
            <a:r>
              <a:rPr lang="en-US" altLang="zh-CN" sz="3200" b="1" dirty="0" err="1">
                <a:latin typeface="+mj-ea"/>
                <a:ea typeface="+mj-ea"/>
                <a:cs typeface="Vijaya" panose="020B0604020202020204" charset="0"/>
              </a:rPr>
              <a:t>à</a:t>
            </a:r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o</a:t>
            </a:r>
          </a:p>
        </p:txBody>
      </p:sp>
      <p:sp>
        <p:nvSpPr>
          <p:cNvPr id="32" name="TextBox 46"/>
          <p:cNvSpPr txBox="1"/>
          <p:nvPr/>
        </p:nvSpPr>
        <p:spPr>
          <a:xfrm>
            <a:off x="1783230" y="3508246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效</a:t>
            </a:r>
          </a:p>
        </p:txBody>
      </p:sp>
      <p:sp>
        <p:nvSpPr>
          <p:cNvPr id="36" name="TextBox 47"/>
          <p:cNvSpPr txBox="1"/>
          <p:nvPr/>
        </p:nvSpPr>
        <p:spPr>
          <a:xfrm>
            <a:off x="1360670" y="3508179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仿</a:t>
            </a:r>
          </a:p>
        </p:txBody>
      </p:sp>
      <p:sp>
        <p:nvSpPr>
          <p:cNvPr id="38" name="矩形 37"/>
          <p:cNvSpPr/>
          <p:nvPr/>
        </p:nvSpPr>
        <p:spPr>
          <a:xfrm>
            <a:off x="3035743" y="3066963"/>
            <a:ext cx="998855" cy="56070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hu</a:t>
            </a:r>
            <a:r>
              <a:rPr lang="en-US" altLang="zh-CN" sz="3200" b="1" dirty="0" err="1">
                <a:latin typeface="宋体" panose="02010600030101010101" pitchFamily="2" charset="-122"/>
                <a:ea typeface="宋体" panose="02010600030101010101" pitchFamily="2" charset="-122"/>
                <a:cs typeface="Vijaya" panose="020B0604020202020204" charset="0"/>
              </a:rPr>
              <a:t>á</a:t>
            </a:r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i</a:t>
            </a:r>
          </a:p>
        </p:txBody>
      </p:sp>
      <p:sp>
        <p:nvSpPr>
          <p:cNvPr id="39" name="TextBox 46"/>
          <p:cNvSpPr txBox="1"/>
          <p:nvPr/>
        </p:nvSpPr>
        <p:spPr>
          <a:xfrm>
            <a:off x="3041844" y="3539792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淮</a:t>
            </a:r>
          </a:p>
        </p:txBody>
      </p:sp>
      <p:sp>
        <p:nvSpPr>
          <p:cNvPr id="41" name="TextBox 47"/>
          <p:cNvSpPr txBox="1"/>
          <p:nvPr/>
        </p:nvSpPr>
        <p:spPr>
          <a:xfrm>
            <a:off x="3483085" y="3531220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安</a:t>
            </a:r>
          </a:p>
        </p:txBody>
      </p:sp>
      <p:sp>
        <p:nvSpPr>
          <p:cNvPr id="55" name="矩形 54"/>
          <p:cNvSpPr/>
          <p:nvPr/>
        </p:nvSpPr>
        <p:spPr>
          <a:xfrm>
            <a:off x="5022352" y="3079725"/>
            <a:ext cx="867410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huò</a:t>
            </a:r>
          </a:p>
        </p:txBody>
      </p:sp>
      <p:sp>
        <p:nvSpPr>
          <p:cNvPr id="56" name="TextBox 52"/>
          <p:cNvSpPr txBox="1"/>
          <p:nvPr/>
        </p:nvSpPr>
        <p:spPr>
          <a:xfrm>
            <a:off x="5054104" y="3543982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惑</a:t>
            </a:r>
          </a:p>
        </p:txBody>
      </p:sp>
      <p:sp>
        <p:nvSpPr>
          <p:cNvPr id="57" name="TextBox 53"/>
          <p:cNvSpPr txBox="1"/>
          <p:nvPr/>
        </p:nvSpPr>
        <p:spPr>
          <a:xfrm>
            <a:off x="4572343" y="3527488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疑</a:t>
            </a:r>
          </a:p>
        </p:txBody>
      </p:sp>
      <p:sp>
        <p:nvSpPr>
          <p:cNvPr id="58" name="矩形 57"/>
          <p:cNvSpPr/>
          <p:nvPr/>
        </p:nvSpPr>
        <p:spPr>
          <a:xfrm>
            <a:off x="6723210" y="3079725"/>
            <a:ext cx="770890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chì</a:t>
            </a:r>
          </a:p>
        </p:txBody>
      </p:sp>
      <p:sp>
        <p:nvSpPr>
          <p:cNvPr id="59" name="TextBox 52"/>
          <p:cNvSpPr txBox="1"/>
          <p:nvPr/>
        </p:nvSpPr>
        <p:spPr>
          <a:xfrm>
            <a:off x="6734020" y="3566632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斥</a:t>
            </a:r>
          </a:p>
        </p:txBody>
      </p:sp>
      <p:sp>
        <p:nvSpPr>
          <p:cNvPr id="60" name="TextBox 53"/>
          <p:cNvSpPr txBox="1"/>
          <p:nvPr/>
        </p:nvSpPr>
        <p:spPr>
          <a:xfrm>
            <a:off x="6241611" y="3593187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训</a:t>
            </a:r>
          </a:p>
        </p:txBody>
      </p:sp>
      <p:sp>
        <p:nvSpPr>
          <p:cNvPr id="2" name="矩形 1"/>
          <p:cNvSpPr/>
          <p:nvPr/>
        </p:nvSpPr>
        <p:spPr>
          <a:xfrm>
            <a:off x="7020272" y="1419622"/>
            <a:ext cx="946150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xī</a:t>
            </a:r>
          </a:p>
        </p:txBody>
      </p:sp>
      <p:sp>
        <p:nvSpPr>
          <p:cNvPr id="3" name="TextBox 46"/>
          <p:cNvSpPr txBox="1"/>
          <p:nvPr/>
        </p:nvSpPr>
        <p:spPr>
          <a:xfrm>
            <a:off x="6840954" y="1851670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晰</a:t>
            </a:r>
          </a:p>
        </p:txBody>
      </p:sp>
      <p:sp>
        <p:nvSpPr>
          <p:cNvPr id="4" name="TextBox 47"/>
          <p:cNvSpPr txBox="1"/>
          <p:nvPr/>
        </p:nvSpPr>
        <p:spPr>
          <a:xfrm>
            <a:off x="6324276" y="1851670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4" grpId="0"/>
      <p:bldP spid="24" grpId="1"/>
      <p:bldP spid="42" grpId="0"/>
      <p:bldP spid="46" grpId="0"/>
      <p:bldP spid="27" grpId="0"/>
      <p:bldP spid="27" grpId="1"/>
      <p:bldP spid="30" grpId="0"/>
      <p:bldP spid="31" grpId="0"/>
      <p:bldP spid="31" grpId="1"/>
      <p:bldP spid="36" grpId="0"/>
      <p:bldP spid="38" grpId="0"/>
      <p:bldP spid="38" grpId="1"/>
      <p:bldP spid="41" grpId="0"/>
      <p:bldP spid="55" grpId="0"/>
      <p:bldP spid="55" grpId="1"/>
      <p:bldP spid="57" grpId="0"/>
      <p:bldP spid="58" grpId="0"/>
      <p:bldP spid="58" grpId="1"/>
      <p:bldP spid="60" grpId="0"/>
      <p:bldP spid="2" grpId="0"/>
      <p:bldP spid="2" grpId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我会写</a:t>
            </a:r>
          </a:p>
        </p:txBody>
      </p:sp>
      <p:sp>
        <p:nvSpPr>
          <p:cNvPr id="12302" name="文本框 64"/>
          <p:cNvSpPr txBox="1"/>
          <p:nvPr/>
        </p:nvSpPr>
        <p:spPr>
          <a:xfrm>
            <a:off x="425242" y="3363838"/>
            <a:ext cx="834390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效</a:t>
            </a:r>
          </a:p>
        </p:txBody>
      </p:sp>
      <p:sp>
        <p:nvSpPr>
          <p:cNvPr id="12304" name="文本框 64"/>
          <p:cNvSpPr txBox="1"/>
          <p:nvPr/>
        </p:nvSpPr>
        <p:spPr>
          <a:xfrm>
            <a:off x="3027566" y="3381690"/>
            <a:ext cx="608330" cy="10852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惑</a:t>
            </a:r>
          </a:p>
        </p:txBody>
      </p:sp>
      <p:sp>
        <p:nvSpPr>
          <p:cNvPr id="12306" name="文本框 64"/>
          <p:cNvSpPr txBox="1"/>
          <p:nvPr/>
        </p:nvSpPr>
        <p:spPr>
          <a:xfrm>
            <a:off x="5483517" y="3373653"/>
            <a:ext cx="567055" cy="10852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顾</a:t>
            </a:r>
          </a:p>
        </p:txBody>
      </p:sp>
      <p:sp>
        <p:nvSpPr>
          <p:cNvPr id="12308" name="文本框 64"/>
          <p:cNvSpPr txBox="1"/>
          <p:nvPr/>
        </p:nvSpPr>
        <p:spPr>
          <a:xfrm>
            <a:off x="6680131" y="3383761"/>
            <a:ext cx="608330" cy="10852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</a:t>
            </a:r>
          </a:p>
        </p:txBody>
      </p:sp>
      <p:sp>
        <p:nvSpPr>
          <p:cNvPr id="12310" name="文本框 64"/>
          <p:cNvSpPr txBox="1"/>
          <p:nvPr/>
        </p:nvSpPr>
        <p:spPr>
          <a:xfrm>
            <a:off x="7884368" y="3373653"/>
            <a:ext cx="608330" cy="10852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斥</a:t>
            </a:r>
          </a:p>
        </p:txBody>
      </p:sp>
      <p:grpSp>
        <p:nvGrpSpPr>
          <p:cNvPr id="2" name="组合 7"/>
          <p:cNvGrpSpPr/>
          <p:nvPr/>
        </p:nvGrpSpPr>
        <p:grpSpPr>
          <a:xfrm>
            <a:off x="414586" y="3412971"/>
            <a:ext cx="1051560" cy="1076325"/>
            <a:chOff x="2437" y="2048"/>
            <a:chExt cx="1271" cy="1253"/>
          </a:xfrm>
        </p:grpSpPr>
        <p:sp>
          <p:nvSpPr>
            <p:cNvPr id="20" name="矩形 1"/>
            <p:cNvSpPr/>
            <p:nvPr/>
          </p:nvSpPr>
          <p:spPr>
            <a:xfrm>
              <a:off x="2463" y="2048"/>
              <a:ext cx="1245" cy="1253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3" name="组合 7"/>
          <p:cNvGrpSpPr/>
          <p:nvPr/>
        </p:nvGrpSpPr>
        <p:grpSpPr>
          <a:xfrm>
            <a:off x="2977828" y="3414075"/>
            <a:ext cx="1029335" cy="1085850"/>
            <a:chOff x="2437" y="2032"/>
            <a:chExt cx="1244" cy="1264"/>
          </a:xfrm>
        </p:grpSpPr>
        <p:sp>
          <p:nvSpPr>
            <p:cNvPr id="7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4" name="组合 7"/>
          <p:cNvGrpSpPr/>
          <p:nvPr/>
        </p:nvGrpSpPr>
        <p:grpSpPr>
          <a:xfrm>
            <a:off x="5449862" y="3406038"/>
            <a:ext cx="1029335" cy="1085850"/>
            <a:chOff x="2437" y="2032"/>
            <a:chExt cx="1244" cy="1264"/>
          </a:xfrm>
        </p:grpSpPr>
        <p:sp>
          <p:nvSpPr>
            <p:cNvPr id="7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5" name="组合 7"/>
          <p:cNvGrpSpPr/>
          <p:nvPr/>
        </p:nvGrpSpPr>
        <p:grpSpPr>
          <a:xfrm>
            <a:off x="6645841" y="3416146"/>
            <a:ext cx="1029335" cy="1085850"/>
            <a:chOff x="2437" y="2032"/>
            <a:chExt cx="1244" cy="1264"/>
          </a:xfrm>
        </p:grpSpPr>
        <p:sp>
          <p:nvSpPr>
            <p:cNvPr id="8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6" name="组合 7"/>
          <p:cNvGrpSpPr/>
          <p:nvPr/>
        </p:nvGrpSpPr>
        <p:grpSpPr>
          <a:xfrm>
            <a:off x="7858834" y="3406038"/>
            <a:ext cx="1029335" cy="1085850"/>
            <a:chOff x="2437" y="2032"/>
            <a:chExt cx="1244" cy="1264"/>
          </a:xfrm>
        </p:grpSpPr>
        <p:sp>
          <p:nvSpPr>
            <p:cNvPr id="8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63" name="组合 7"/>
          <p:cNvGrpSpPr/>
          <p:nvPr/>
        </p:nvGrpSpPr>
        <p:grpSpPr>
          <a:xfrm>
            <a:off x="1713049" y="3407173"/>
            <a:ext cx="1030605" cy="1085215"/>
            <a:chOff x="2437" y="2033"/>
            <a:chExt cx="1246" cy="1264"/>
          </a:xfrm>
        </p:grpSpPr>
        <p:sp>
          <p:nvSpPr>
            <p:cNvPr id="64" name="矩形 1"/>
            <p:cNvSpPr/>
            <p:nvPr/>
          </p:nvSpPr>
          <p:spPr>
            <a:xfrm>
              <a:off x="2438" y="2033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5" name="直接连接符 4"/>
            <p:cNvCxnSpPr/>
            <p:nvPr/>
          </p:nvCxnSpPr>
          <p:spPr>
            <a:xfrm>
              <a:off x="2437" y="2647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71" name="文本框 64"/>
          <p:cNvSpPr txBox="1"/>
          <p:nvPr/>
        </p:nvSpPr>
        <p:spPr>
          <a:xfrm>
            <a:off x="1747974" y="3363838"/>
            <a:ext cx="608330" cy="10852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疑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文本框 64"/>
          <p:cNvSpPr txBox="1"/>
          <p:nvPr/>
        </p:nvSpPr>
        <p:spPr>
          <a:xfrm>
            <a:off x="4211960" y="3360318"/>
            <a:ext cx="608330" cy="10852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凡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7" name="组合 7"/>
          <p:cNvGrpSpPr/>
          <p:nvPr/>
        </p:nvGrpSpPr>
        <p:grpSpPr>
          <a:xfrm>
            <a:off x="4221166" y="3403498"/>
            <a:ext cx="1029970" cy="1102360"/>
            <a:chOff x="2437" y="2015"/>
            <a:chExt cx="1245" cy="1282"/>
          </a:xfrm>
        </p:grpSpPr>
        <p:sp>
          <p:nvSpPr>
            <p:cNvPr id="91" name="矩形 1"/>
            <p:cNvSpPr/>
            <p:nvPr/>
          </p:nvSpPr>
          <p:spPr>
            <a:xfrm>
              <a:off x="2437" y="2015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118" name="TextBox 117"/>
          <p:cNvSpPr txBox="1"/>
          <p:nvPr/>
        </p:nvSpPr>
        <p:spPr>
          <a:xfrm>
            <a:off x="680089" y="989697"/>
            <a:ext cx="566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sù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030403" y="989697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xī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2959900" y="989697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zhèn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183110" y="989697"/>
            <a:ext cx="1047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xiōng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559618" y="929352"/>
            <a:ext cx="93535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hu</a:t>
            </a:r>
            <a:r>
              <a:rPr lang="en-US" altLang="zh-CN" sz="3200" b="1" dirty="0" err="1">
                <a:latin typeface="宋体" panose="02010600030101010101" pitchFamily="2" charset="-122"/>
                <a:ea typeface="宋体" panose="02010600030101010101" pitchFamily="2" charset="-122"/>
                <a:cs typeface="Vijaya" panose="020B0604020202020204" charset="0"/>
              </a:rPr>
              <a:t>á</a:t>
            </a:r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i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819535" y="929352"/>
            <a:ext cx="881188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z</a:t>
            </a:r>
            <a:r>
              <a:rPr lang="en-US" altLang="zh-CN" sz="3200" b="1" dirty="0" err="1">
                <a:latin typeface="宋体" panose="02010600030101010101" pitchFamily="2" charset="-122"/>
                <a:ea typeface="宋体" panose="02010600030101010101" pitchFamily="2" charset="-122"/>
                <a:cs typeface="Vijaya" panose="020B0604020202020204" charset="0"/>
              </a:rPr>
              <a:t>à</a:t>
            </a:r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n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27952" y="2840618"/>
            <a:ext cx="91186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xi</a:t>
            </a:r>
            <a:r>
              <a:rPr lang="en-US" altLang="zh-CN" sz="3200" b="1" dirty="0" err="1">
                <a:latin typeface="宋体" panose="02010600030101010101" pitchFamily="2" charset="-122"/>
                <a:ea typeface="宋体" panose="02010600030101010101" pitchFamily="2" charset="-122"/>
                <a:cs typeface="Vijaya" panose="020B0604020202020204" charset="0"/>
              </a:rPr>
              <a:t>à</a:t>
            </a:r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o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947300" y="2900963"/>
            <a:ext cx="494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yí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3043805" y="2900963"/>
            <a:ext cx="898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huò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357812" y="2840618"/>
            <a:ext cx="73787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f</a:t>
            </a:r>
            <a:r>
              <a:rPr lang="en-US" altLang="zh-CN" sz="3200" b="1" dirty="0" err="1">
                <a:latin typeface="宋体" panose="02010600030101010101" pitchFamily="2" charset="-122"/>
                <a:ea typeface="宋体" panose="02010600030101010101" pitchFamily="2" charset="-122"/>
                <a:cs typeface="Vijaya" panose="020B0604020202020204" charset="0"/>
              </a:rPr>
              <a:t>á</a:t>
            </a:r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n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5654541" y="2900963"/>
            <a:ext cx="588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gù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6783890" y="2900963"/>
            <a:ext cx="763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xùn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8028446" y="2900963"/>
            <a:ext cx="694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chì</a:t>
            </a:r>
          </a:p>
        </p:txBody>
      </p:sp>
      <p:sp>
        <p:nvSpPr>
          <p:cNvPr id="12292" name="文本框 64"/>
          <p:cNvSpPr txBox="1"/>
          <p:nvPr/>
        </p:nvSpPr>
        <p:spPr>
          <a:xfrm>
            <a:off x="1757393" y="1491630"/>
            <a:ext cx="608330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晰</a:t>
            </a:r>
          </a:p>
        </p:txBody>
      </p:sp>
      <p:sp>
        <p:nvSpPr>
          <p:cNvPr id="12294" name="文本框 64"/>
          <p:cNvSpPr txBox="1"/>
          <p:nvPr/>
        </p:nvSpPr>
        <p:spPr>
          <a:xfrm>
            <a:off x="2974340" y="1419622"/>
            <a:ext cx="999490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振</a:t>
            </a:r>
          </a:p>
        </p:txBody>
      </p:sp>
      <p:sp>
        <p:nvSpPr>
          <p:cNvPr id="12296" name="文本框 64"/>
          <p:cNvSpPr txBox="1"/>
          <p:nvPr/>
        </p:nvSpPr>
        <p:spPr>
          <a:xfrm>
            <a:off x="4275827" y="1487805"/>
            <a:ext cx="944245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胸</a:t>
            </a:r>
          </a:p>
        </p:txBody>
      </p:sp>
      <p:sp>
        <p:nvSpPr>
          <p:cNvPr id="12298" name="文本框 64"/>
          <p:cNvSpPr txBox="1"/>
          <p:nvPr/>
        </p:nvSpPr>
        <p:spPr>
          <a:xfrm>
            <a:off x="5443728" y="1518850"/>
            <a:ext cx="944245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怀</a:t>
            </a:r>
          </a:p>
        </p:txBody>
      </p:sp>
      <p:sp>
        <p:nvSpPr>
          <p:cNvPr id="12300" name="文本框 64"/>
          <p:cNvSpPr txBox="1"/>
          <p:nvPr/>
        </p:nvSpPr>
        <p:spPr>
          <a:xfrm>
            <a:off x="6665277" y="1487805"/>
            <a:ext cx="935355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赞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643052" y="1516428"/>
            <a:ext cx="1029335" cy="1085850"/>
            <a:chOff x="2437" y="2032"/>
            <a:chExt cx="1244" cy="1264"/>
          </a:xfrm>
        </p:grpSpPr>
        <p:sp>
          <p:nvSpPr>
            <p:cNvPr id="9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" name="组合 7"/>
          <p:cNvGrpSpPr/>
          <p:nvPr/>
        </p:nvGrpSpPr>
        <p:grpSpPr>
          <a:xfrm>
            <a:off x="5459603" y="1513135"/>
            <a:ext cx="1029335" cy="1085850"/>
            <a:chOff x="2437" y="2032"/>
            <a:chExt cx="1244" cy="1264"/>
          </a:xfrm>
        </p:grpSpPr>
        <p:sp>
          <p:nvSpPr>
            <p:cNvPr id="9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" name="组合 7"/>
          <p:cNvGrpSpPr/>
          <p:nvPr/>
        </p:nvGrpSpPr>
        <p:grpSpPr>
          <a:xfrm>
            <a:off x="4190524" y="1502088"/>
            <a:ext cx="1029335" cy="1085850"/>
            <a:chOff x="2437" y="2032"/>
            <a:chExt cx="1244" cy="1264"/>
          </a:xfrm>
        </p:grpSpPr>
        <p:sp>
          <p:nvSpPr>
            <p:cNvPr id="1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1" name="组合 7"/>
          <p:cNvGrpSpPr/>
          <p:nvPr/>
        </p:nvGrpSpPr>
        <p:grpSpPr>
          <a:xfrm>
            <a:off x="2973070" y="1515705"/>
            <a:ext cx="1029335" cy="1085850"/>
            <a:chOff x="2437" y="2032"/>
            <a:chExt cx="1244" cy="1264"/>
          </a:xfrm>
        </p:grpSpPr>
        <p:sp>
          <p:nvSpPr>
            <p:cNvPr id="10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2" name="组合 7"/>
          <p:cNvGrpSpPr/>
          <p:nvPr/>
        </p:nvGrpSpPr>
        <p:grpSpPr>
          <a:xfrm>
            <a:off x="1728183" y="1514405"/>
            <a:ext cx="1029335" cy="1085850"/>
            <a:chOff x="2437" y="2032"/>
            <a:chExt cx="1244" cy="1264"/>
          </a:xfrm>
        </p:grpSpPr>
        <p:sp>
          <p:nvSpPr>
            <p:cNvPr id="10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75" name="文本框 64"/>
          <p:cNvSpPr txBox="1"/>
          <p:nvPr/>
        </p:nvSpPr>
        <p:spPr>
          <a:xfrm>
            <a:off x="500946" y="1491630"/>
            <a:ext cx="608330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肃</a:t>
            </a:r>
          </a:p>
        </p:txBody>
      </p:sp>
      <p:grpSp>
        <p:nvGrpSpPr>
          <p:cNvPr id="113" name="组合 7"/>
          <p:cNvGrpSpPr/>
          <p:nvPr/>
        </p:nvGrpSpPr>
        <p:grpSpPr>
          <a:xfrm>
            <a:off x="436811" y="1530727"/>
            <a:ext cx="1029335" cy="1085850"/>
            <a:chOff x="2437" y="2032"/>
            <a:chExt cx="1244" cy="1264"/>
          </a:xfrm>
        </p:grpSpPr>
        <p:sp>
          <p:nvSpPr>
            <p:cNvPr id="11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8" grpId="1"/>
      <p:bldP spid="119" grpId="0"/>
      <p:bldP spid="119" grpId="1"/>
      <p:bldP spid="120" grpId="0"/>
      <p:bldP spid="120" grpId="1"/>
      <p:bldP spid="121" grpId="0"/>
      <p:bldP spid="121" grpId="1"/>
      <p:bldP spid="122" grpId="0"/>
      <p:bldP spid="122" grpId="1"/>
      <p:bldP spid="123" grpId="0"/>
      <p:bldP spid="123" grpId="1"/>
      <p:bldP spid="124" grpId="0"/>
      <p:bldP spid="124" grpId="1"/>
      <p:bldP spid="126" grpId="0"/>
      <p:bldP spid="126" grpId="1"/>
      <p:bldP spid="127" grpId="0"/>
      <p:bldP spid="127" grpId="1"/>
      <p:bldP spid="128" grpId="0"/>
      <p:bldP spid="128" grpId="1"/>
      <p:bldP spid="129" grpId="0"/>
      <p:bldP spid="129" grpId="1"/>
      <p:bldP spid="130" grpId="0"/>
      <p:bldP spid="130" grpId="1"/>
      <p:bldP spid="131" grpId="0"/>
      <p:bldP spid="13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6978" y="1497893"/>
            <a:ext cx="1770380" cy="56070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加一加：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49487" y="1498118"/>
            <a:ext cx="1924685" cy="49911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日＋析＝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49487" y="2134524"/>
            <a:ext cx="1924685" cy="49911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或＋心＝惑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6978" y="3165742"/>
            <a:ext cx="1770380" cy="56070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换一换：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71709" y="2916187"/>
            <a:ext cx="494665" cy="49911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阻</a:t>
            </a:r>
          </a:p>
        </p:txBody>
      </p:sp>
      <p:sp>
        <p:nvSpPr>
          <p:cNvPr id="9" name="右箭头 8"/>
          <p:cNvSpPr/>
          <p:nvPr/>
        </p:nvSpPr>
        <p:spPr>
          <a:xfrm>
            <a:off x="4243397" y="3428963"/>
            <a:ext cx="553011" cy="321578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81850" y="3345796"/>
            <a:ext cx="494665" cy="49911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租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793" y="1745617"/>
            <a:ext cx="2160838" cy="2164161"/>
          </a:xfrm>
          <a:prstGeom prst="rect">
            <a:avLst/>
          </a:prstGeom>
        </p:spPr>
      </p:pic>
      <p:sp>
        <p:nvSpPr>
          <p:cNvPr id="13" name="TextBox 7"/>
          <p:cNvSpPr txBox="1"/>
          <p:nvPr/>
        </p:nvSpPr>
        <p:spPr>
          <a:xfrm>
            <a:off x="3349293" y="3746818"/>
            <a:ext cx="494665" cy="49911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祖</a:t>
            </a:r>
          </a:p>
        </p:txBody>
      </p:sp>
      <p:sp>
        <p:nvSpPr>
          <p:cNvPr id="14" name="TextBox 7"/>
          <p:cNvSpPr txBox="1"/>
          <p:nvPr/>
        </p:nvSpPr>
        <p:spPr>
          <a:xfrm>
            <a:off x="3371708" y="3315766"/>
            <a:ext cx="494665" cy="49911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组</a:t>
            </a:r>
          </a:p>
        </p:txBody>
      </p:sp>
      <p:sp>
        <p:nvSpPr>
          <p:cNvPr id="6" name="右大括号 5"/>
          <p:cNvSpPr/>
          <p:nvPr/>
        </p:nvSpPr>
        <p:spPr>
          <a:xfrm>
            <a:off x="3843958" y="3110413"/>
            <a:ext cx="176765" cy="973506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标题 2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巧记法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 bldLvl="0" animBg="1"/>
      <p:bldP spid="10" grpId="0"/>
      <p:bldP spid="13" grpId="0"/>
      <p:bldP spid="14" grpId="0"/>
      <p:bldP spid="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易写错字</a:t>
            </a:r>
          </a:p>
        </p:txBody>
      </p:sp>
      <p:grpSp>
        <p:nvGrpSpPr>
          <p:cNvPr id="2" name="组合 7"/>
          <p:cNvGrpSpPr/>
          <p:nvPr/>
        </p:nvGrpSpPr>
        <p:grpSpPr>
          <a:xfrm>
            <a:off x="1490194" y="2145585"/>
            <a:ext cx="1375813" cy="1393811"/>
            <a:chOff x="2185975" y="1904047"/>
            <a:chExt cx="1834418" cy="1858414"/>
          </a:xfrm>
        </p:grpSpPr>
        <p:grpSp>
          <p:nvGrpSpPr>
            <p:cNvPr id="8" name="组合 1"/>
            <p:cNvGrpSpPr/>
            <p:nvPr/>
          </p:nvGrpSpPr>
          <p:grpSpPr>
            <a:xfrm>
              <a:off x="2185975" y="1904047"/>
              <a:ext cx="1834418" cy="1817261"/>
              <a:chOff x="2339" y="1958"/>
              <a:chExt cx="1452" cy="1398"/>
            </a:xfrm>
          </p:grpSpPr>
          <p:sp>
            <p:nvSpPr>
              <p:cNvPr id="3" name="矩形 1"/>
              <p:cNvSpPr/>
              <p:nvPr/>
            </p:nvSpPr>
            <p:spPr>
              <a:xfrm>
                <a:off x="2339" y="1958"/>
                <a:ext cx="1452" cy="1398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2341746" y="1999701"/>
              <a:ext cx="1604433" cy="17627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胸</a:t>
              </a:r>
            </a:p>
          </p:txBody>
        </p:sp>
      </p:grpSp>
      <p:sp>
        <p:nvSpPr>
          <p:cNvPr id="9" name="线形标注 2 8"/>
          <p:cNvSpPr/>
          <p:nvPr/>
        </p:nvSpPr>
        <p:spPr>
          <a:xfrm>
            <a:off x="4044224" y="1268641"/>
            <a:ext cx="2089562" cy="459486"/>
          </a:xfrm>
          <a:prstGeom prst="borderCallout2">
            <a:avLst>
              <a:gd name="adj1" fmla="val 18750"/>
              <a:gd name="adj2" fmla="val 2254"/>
              <a:gd name="adj3" fmla="val 18750"/>
              <a:gd name="adj4" fmla="val -16667"/>
              <a:gd name="adj5" fmla="val 317321"/>
              <a:gd name="adj6" fmla="val -71957"/>
            </a:avLst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087880" y="2696845"/>
            <a:ext cx="454025" cy="36766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250530" y="1268641"/>
            <a:ext cx="2004060" cy="39116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不要少写“丨”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3293" y="1837469"/>
            <a:ext cx="2915248" cy="1938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1" name="TextBox 120"/>
          <p:cNvSpPr txBox="1"/>
          <p:nvPr/>
        </p:nvSpPr>
        <p:spPr>
          <a:xfrm>
            <a:off x="1601470" y="1497965"/>
            <a:ext cx="14262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xiōn</a:t>
            </a:r>
            <a:r>
              <a:rPr lang="en-US" altLang="zh-CN" sz="2800" dirty="0" err="1">
                <a:latin typeface="GB Pinyinok-C" panose="02010601030101010101" pitchFamily="2" charset="-122"/>
                <a:ea typeface="华文细黑" panose="02010600040101010101" charset="-122"/>
                <a:cs typeface="Vijaya" panose="020B0604020202020204" charset="0"/>
              </a:rPr>
              <a:t>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 bldLvl="0" animBg="1"/>
      <p:bldP spid="12" grpId="0"/>
      <p:bldP spid="1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易写错字</a:t>
            </a:r>
          </a:p>
        </p:txBody>
      </p:sp>
      <p:grpSp>
        <p:nvGrpSpPr>
          <p:cNvPr id="2" name="组合 7"/>
          <p:cNvGrpSpPr/>
          <p:nvPr/>
        </p:nvGrpSpPr>
        <p:grpSpPr>
          <a:xfrm>
            <a:off x="2016742" y="1436673"/>
            <a:ext cx="1179675" cy="1234558"/>
            <a:chOff x="1381092" y="1927099"/>
            <a:chExt cx="1572899" cy="1646077"/>
          </a:xfrm>
        </p:grpSpPr>
        <p:grpSp>
          <p:nvGrpSpPr>
            <p:cNvPr id="8" name="组合 1"/>
            <p:cNvGrpSpPr/>
            <p:nvPr/>
          </p:nvGrpSpPr>
          <p:grpSpPr>
            <a:xfrm>
              <a:off x="1381092" y="1928802"/>
              <a:ext cx="1572899" cy="1644374"/>
              <a:chOff x="2437" y="2032"/>
              <a:chExt cx="1245" cy="1265"/>
            </a:xfrm>
          </p:grpSpPr>
          <p:sp>
            <p:nvSpPr>
              <p:cNvPr id="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1434221" y="1927099"/>
              <a:ext cx="1468119" cy="1598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赞</a:t>
              </a:r>
            </a:p>
          </p:txBody>
        </p:sp>
      </p:grpSp>
      <p:sp>
        <p:nvSpPr>
          <p:cNvPr id="9" name="线形标注 2 8"/>
          <p:cNvSpPr/>
          <p:nvPr/>
        </p:nvSpPr>
        <p:spPr>
          <a:xfrm>
            <a:off x="4085700" y="1011731"/>
            <a:ext cx="1944216" cy="459486"/>
          </a:xfrm>
          <a:prstGeom prst="borderCallout2">
            <a:avLst>
              <a:gd name="adj1" fmla="val 47638"/>
              <a:gd name="adj2" fmla="val 903"/>
              <a:gd name="adj3" fmla="val 52452"/>
              <a:gd name="adj4" fmla="val -17210"/>
              <a:gd name="adj5" fmla="val 226447"/>
              <a:gd name="adj6" fmla="val -76623"/>
            </a:avLst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85700" y="1045266"/>
            <a:ext cx="2004060" cy="39116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不要写成“乚”</a:t>
            </a:r>
          </a:p>
        </p:txBody>
      </p:sp>
      <p:sp>
        <p:nvSpPr>
          <p:cNvPr id="13" name="矩形 12"/>
          <p:cNvSpPr/>
          <p:nvPr/>
        </p:nvSpPr>
        <p:spPr>
          <a:xfrm>
            <a:off x="2392652" y="1857370"/>
            <a:ext cx="197891" cy="261885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82955" y="3108960"/>
            <a:ext cx="4688205" cy="1453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字谜：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两个先生坐在宝贝上。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907" y="1632656"/>
            <a:ext cx="3060194" cy="1724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1" name="TextBox 120"/>
          <p:cNvSpPr txBox="1"/>
          <p:nvPr/>
        </p:nvSpPr>
        <p:spPr>
          <a:xfrm>
            <a:off x="2212074" y="881371"/>
            <a:ext cx="79946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z</a:t>
            </a:r>
            <a:r>
              <a:rPr lang="en-US" altLang="zh-CN" sz="3200" b="1" dirty="0" err="1">
                <a:latin typeface="宋体" panose="02010600030101010101" pitchFamily="2" charset="-122"/>
                <a:ea typeface="宋体" panose="02010600030101010101" pitchFamily="2" charset="-122"/>
                <a:cs typeface="Vijaya" panose="020B0604020202020204" charset="0"/>
              </a:rPr>
              <a:t>à</a:t>
            </a:r>
            <a:r>
              <a:rPr lang="en-US" altLang="zh-CN" sz="2800" dirty="0" err="1">
                <a:latin typeface="GB Pinyinok-C" panose="02010601030101010101" pitchFamily="2" charset="-122"/>
                <a:ea typeface="黑体" panose="02010609060101010101" pitchFamily="49" charset="-122"/>
                <a:cs typeface="Vijaya" panose="020B0604020202020204" charset="0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/>
      <p:bldP spid="13" grpId="0" bldLvl="0" animBg="1"/>
      <p:bldP spid="14" grpId="0"/>
      <p:bldP spid="1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图文解词</a:t>
            </a:r>
          </a:p>
        </p:txBody>
      </p:sp>
      <p:sp>
        <p:nvSpPr>
          <p:cNvPr id="3" name="矩形 2"/>
          <p:cNvSpPr/>
          <p:nvPr/>
        </p:nvSpPr>
        <p:spPr>
          <a:xfrm>
            <a:off x="306070" y="1389380"/>
            <a:ext cx="5701665" cy="11760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热闹非凡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形容热闹的场面或景象。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本课指租界里来往的额外国人很多，很热闹。</a:t>
            </a:r>
          </a:p>
        </p:txBody>
      </p:sp>
      <p:pic>
        <p:nvPicPr>
          <p:cNvPr id="7" name="图片 6" descr="QX[]_}0X)6ND`G`3[I%M2Z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900" y="1110615"/>
            <a:ext cx="2657475" cy="1733550"/>
          </a:xfrm>
          <a:prstGeom prst="round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110230" y="3338513"/>
            <a:ext cx="5859145" cy="10839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疑惑不解</a:t>
            </a:r>
            <a:r>
              <a:rPr lang="zh-CN" altLang="en-US" sz="20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因为有疑问而困惑不能理解。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本课指周恩来对伯父说的中国人不能到租界的话不能理解。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490" y="3041650"/>
            <a:ext cx="1677670" cy="167767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3F3F3F"/>
      </a:dk1>
      <a:lt1>
        <a:srgbClr val="FFFFFF"/>
      </a:lt1>
      <a:dk2>
        <a:srgbClr val="3B7273"/>
      </a:dk2>
      <a:lt2>
        <a:srgbClr val="E7E6E6"/>
      </a:lt2>
      <a:accent1>
        <a:srgbClr val="76AA30"/>
      </a:accent1>
      <a:accent2>
        <a:srgbClr val="BED15D"/>
      </a:accent2>
      <a:accent3>
        <a:srgbClr val="FFFFFF"/>
      </a:accent3>
      <a:accent4>
        <a:srgbClr val="353535"/>
      </a:accent4>
      <a:accent5>
        <a:srgbClr val="BDD1AD"/>
      </a:accent5>
      <a:accent6>
        <a:srgbClr val="AABB53"/>
      </a:accent6>
      <a:hlink>
        <a:srgbClr val="0070C0"/>
      </a:hlink>
      <a:folHlink>
        <a:srgbClr val="7F7F7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A000120141119A54PWBG 1">
        <a:dk1>
          <a:srgbClr val="3F3F3F"/>
        </a:dk1>
        <a:lt1>
          <a:srgbClr val="FFFFFF"/>
        </a:lt1>
        <a:dk2>
          <a:srgbClr val="3B7273"/>
        </a:dk2>
        <a:lt2>
          <a:srgbClr val="E7E6E6"/>
        </a:lt2>
        <a:accent1>
          <a:srgbClr val="76AA30"/>
        </a:accent1>
        <a:accent2>
          <a:srgbClr val="BED15D"/>
        </a:accent2>
        <a:accent3>
          <a:srgbClr val="FFFFFF"/>
        </a:accent3>
        <a:accent4>
          <a:srgbClr val="343434"/>
        </a:accent4>
        <a:accent5>
          <a:srgbClr val="BDD2AD"/>
        </a:accent5>
        <a:accent6>
          <a:srgbClr val="ACBD53"/>
        </a:accent6>
        <a:hlink>
          <a:srgbClr val="0070C0"/>
        </a:hlink>
        <a:folHlink>
          <a:srgbClr val="7F7F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672</Words>
  <Application>Microsoft Office PowerPoint</Application>
  <PresentationFormat>全屏显示(16:9)</PresentationFormat>
  <Paragraphs>124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GB Pinyinok-C</vt:lpstr>
      <vt:lpstr>Meiryo</vt:lpstr>
      <vt:lpstr>Vijaya</vt:lpstr>
      <vt:lpstr>黑体</vt:lpstr>
      <vt:lpstr>华文楷体</vt:lpstr>
      <vt:lpstr>华文细黑</vt:lpstr>
      <vt:lpstr>楷体</vt:lpstr>
      <vt:lpstr>宋体</vt:lpstr>
      <vt:lpstr>微软雅黑</vt:lpstr>
      <vt:lpstr>Arial</vt:lpstr>
      <vt:lpstr>Calibri</vt:lpstr>
      <vt:lpstr>Calibri Light</vt:lpstr>
      <vt:lpstr>Webdings</vt:lpstr>
      <vt:lpstr>第一PPT模板网-WWW.1PPT.COM</vt:lpstr>
      <vt:lpstr>Office Theme</vt:lpstr>
      <vt:lpstr>第七单元•第2课</vt:lpstr>
      <vt:lpstr>话题导入</vt:lpstr>
      <vt:lpstr>伟人简介</vt:lpstr>
      <vt:lpstr>我会认</vt:lpstr>
      <vt:lpstr>我会写</vt:lpstr>
      <vt:lpstr>巧记法</vt:lpstr>
      <vt:lpstr>易写错字</vt:lpstr>
      <vt:lpstr>易写错字</vt:lpstr>
      <vt:lpstr>图文解词</vt:lpstr>
      <vt:lpstr>整体感知</vt:lpstr>
      <vt:lpstr>段落划分</vt:lpstr>
      <vt:lpstr>解题讨论</vt:lpstr>
      <vt:lpstr>再读思考</vt:lpstr>
      <vt:lpstr>背景了解</vt:lpstr>
      <vt:lpstr>再见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1</cp:revision>
  <dcterms:created xsi:type="dcterms:W3CDTF">2019-06-24T10:48:00Z</dcterms:created>
  <dcterms:modified xsi:type="dcterms:W3CDTF">2021-09-09T22:45:16Z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2052-11.1.0.9929</vt:lpwstr>
  </property>
</Properties>
</file>