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29"/>
  </p:notesMasterIdLst>
  <p:sldIdLst>
    <p:sldId id="1768" r:id="rId3"/>
    <p:sldId id="1644" r:id="rId4"/>
    <p:sldId id="1435" r:id="rId5"/>
    <p:sldId id="1607" r:id="rId6"/>
    <p:sldId id="1603" r:id="rId7"/>
    <p:sldId id="1647" r:id="rId8"/>
    <p:sldId id="1637" r:id="rId9"/>
    <p:sldId id="1605" r:id="rId10"/>
    <p:sldId id="1642" r:id="rId11"/>
    <p:sldId id="1609" r:id="rId12"/>
    <p:sldId id="1608" r:id="rId13"/>
    <p:sldId id="1648" r:id="rId14"/>
    <p:sldId id="1649" r:id="rId15"/>
    <p:sldId id="1616" r:id="rId16"/>
    <p:sldId id="1612" r:id="rId17"/>
    <p:sldId id="1617" r:id="rId18"/>
    <p:sldId id="1618" r:id="rId19"/>
    <p:sldId id="1619" r:id="rId20"/>
    <p:sldId id="1620" r:id="rId21"/>
    <p:sldId id="1654" r:id="rId22"/>
    <p:sldId id="1621" r:id="rId23"/>
    <p:sldId id="1771" r:id="rId24"/>
    <p:sldId id="1769" r:id="rId25"/>
    <p:sldId id="1249" r:id="rId26"/>
    <p:sldId id="1772" r:id="rId27"/>
    <p:sldId id="1773" r:id="rId2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59700-4A15-4D76-9B4A-4DD336C3A14C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576D1-3448-4083-8B4C-C5F15D2AC6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19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576D1-3448-4083-8B4C-C5F15D2AC60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38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576D1-3448-4083-8B4C-C5F15D2AC60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399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6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fld id="{7161B893-5D1D-48B0-B258-0826C6008B46}" type="slidenum">
              <a:rPr lang="en-US" altLang="en-US" smtClean="0"/>
              <a:pPr>
                <a:buFont typeface="Arial" panose="020B0604020202020204" pitchFamily="34" charset="0"/>
                <a:buChar char="•"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677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6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fld id="{AEA0CB90-DBF4-4F0C-AB2B-E61FDE17E174}" type="slidenum">
              <a:rPr lang="en-US" altLang="en-US" smtClean="0"/>
              <a:pPr>
                <a:buFont typeface="Arial" panose="020B0604020202020204" pitchFamily="34" charset="0"/>
                <a:buChar char="•"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8818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4117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1"/>
            <a:ext cx="9144000" cy="514031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1" y="2074544"/>
            <a:ext cx="7545579" cy="99441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403824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5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70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433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126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584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43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87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4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2" y="720623"/>
            <a:ext cx="6063164" cy="994410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5" y="1823145"/>
            <a:ext cx="4785293" cy="617220"/>
          </a:xfrm>
        </p:spPr>
        <p:txBody>
          <a:bodyPr/>
          <a:lstStyle>
            <a:lvl1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831494533"/>
      </p:ext>
    </p:extLst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1493210"/>
      </p:ext>
    </p:extLst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1"/>
            <a:ext cx="9144000" cy="514031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BC28474-6D25-4F38-BD70-68AD2F9FF09E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8A185855-B885-420D-BE1B-804B627E78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000265"/>
            <a:ext cx="5181600" cy="1257300"/>
          </a:xfrm>
        </p:spPr>
        <p:txBody>
          <a:bodyPr/>
          <a:lstStyle>
            <a:lvl1pPr>
              <a:defRPr sz="3300"/>
            </a:lvl1pPr>
          </a:lstStyle>
          <a:p>
            <a:pPr lvl="0"/>
            <a:r>
              <a:rPr lang="zh-CN" altLang="en-US" dirty="0"/>
              <a:t>谢    谢</a:t>
            </a:r>
          </a:p>
        </p:txBody>
      </p:sp>
    </p:spTree>
    <p:extLst>
      <p:ext uri="{BB962C8B-B14F-4D97-AF65-F5344CB8AC3E}">
        <p14:creationId xmlns:p14="http://schemas.microsoft.com/office/powerpoint/2010/main" val="3333147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7BC28474-6D25-4F38-BD70-68AD2F9FF09E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8A185855-B885-420D-BE1B-804B627E7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88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7BC28474-6D25-4F38-BD70-68AD2F9FF09E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8A185855-B885-420D-BE1B-804B627E7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72660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7BC28474-6D25-4F38-BD70-68AD2F9FF09E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8A185855-B885-420D-BE1B-804B627E7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9995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0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365885"/>
            <a:ext cx="2428875" cy="99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2" y="2536032"/>
            <a:ext cx="22987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小</a:t>
            </a:r>
          </a:p>
        </p:txBody>
      </p:sp>
    </p:spTree>
    <p:extLst>
      <p:ext uri="{BB962C8B-B14F-4D97-AF65-F5344CB8AC3E}">
        <p14:creationId xmlns:p14="http://schemas.microsoft.com/office/powerpoint/2010/main" val="67047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00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9827" y="1349540"/>
            <a:ext cx="7545579" cy="994410"/>
          </a:xfrm>
        </p:spPr>
        <p:txBody>
          <a:bodyPr/>
          <a:lstStyle/>
          <a:p>
            <a:r>
              <a:rPr lang="zh-CN" altLang="en-US" sz="5400" b="1" dirty="0"/>
              <a:t>凉州词</a:t>
            </a:r>
          </a:p>
        </p:txBody>
      </p:sp>
      <p:sp>
        <p:nvSpPr>
          <p:cNvPr id="3" name="矩形 2"/>
          <p:cNvSpPr/>
          <p:nvPr/>
        </p:nvSpPr>
        <p:spPr>
          <a:xfrm>
            <a:off x="4024916" y="3853300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1878217"/>
      </p:ext>
    </p:extLst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3894" y="1166813"/>
            <a:ext cx="8085535" cy="188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【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欲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】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将要。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【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琵琶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】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指作战时用来发出号角的声音时用的。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沙场</a:t>
            </a:r>
            <a:r>
              <a:rPr lang="en-US" altLang="zh-CN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战场。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4"/>
          <p:cNvGrpSpPr/>
          <p:nvPr/>
        </p:nvGrpSpPr>
        <p:grpSpPr>
          <a:xfrm>
            <a:off x="81492" y="197332"/>
            <a:ext cx="2420069" cy="823477"/>
            <a:chOff x="108655" y="263109"/>
            <a:chExt cx="3226759" cy="1097974"/>
          </a:xfrm>
          <a:solidFill>
            <a:schemeClr val="bg1"/>
          </a:solidFill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  <a:grpFill/>
          </p:spPr>
        </p:pic>
        <p:grpSp>
          <p:nvGrpSpPr>
            <p:cNvPr id="14" name="组合 18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  <a:grpFill/>
          </p:grpSpPr>
          <p:sp>
            <p:nvSpPr>
              <p:cNvPr id="15" name="直接连接符 14"/>
              <p:cNvSpPr/>
              <p:nvPr/>
            </p:nvSpPr>
            <p:spPr>
              <a:xfrm>
                <a:off x="1966053" y="2511380"/>
                <a:ext cx="1874427" cy="0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16" name="直接连接符 15"/>
              <p:cNvSpPr/>
              <p:nvPr/>
            </p:nvSpPr>
            <p:spPr>
              <a:xfrm>
                <a:off x="1974761" y="3190649"/>
                <a:ext cx="1875600" cy="0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17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375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自学指导</a:t>
                </a:r>
              </a:p>
            </p:txBody>
          </p:sp>
          <p:sp>
            <p:nvSpPr>
              <p:cNvPr id="19" name="直接连接符 18"/>
              <p:cNvSpPr/>
              <p:nvPr/>
            </p:nv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21" name="直接连接符 20"/>
              <p:cNvSpPr/>
              <p:nvPr/>
            </p:nv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6" descr="timg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57" y="463731"/>
            <a:ext cx="8049488" cy="4494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241823" y="888206"/>
            <a:ext cx="6830615" cy="114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</a:pPr>
            <a:r>
              <a:rPr lang="zh-CN" altLang="en-US" sz="5000" b="1" dirty="0">
                <a:latin typeface="黑体" panose="02010609060101010101" pitchFamily="49" charset="-122"/>
                <a:ea typeface="黑体" panose="02010609060101010101" pitchFamily="49" charset="-122"/>
              </a:rPr>
              <a:t>凉州词</a:t>
            </a:r>
            <a:endParaRPr lang="en-US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1331119" y="2315766"/>
            <a:ext cx="6421041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6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题解：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歌唱凉州一带边塞生活的歌词。</a:t>
            </a:r>
            <a:endParaRPr lang="zh-CN" altLang="en-US" sz="27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3797" name="组合 6"/>
          <p:cNvGrpSpPr>
            <a:grpSpLocks/>
          </p:cNvGrpSpPr>
          <p:nvPr/>
        </p:nvGrpSpPr>
        <p:grpSpPr bwMode="auto">
          <a:xfrm>
            <a:off x="80963" y="197644"/>
            <a:ext cx="2420541" cy="822722"/>
            <a:chOff x="108655" y="263109"/>
            <a:chExt cx="3226759" cy="1097974"/>
          </a:xfrm>
        </p:grpSpPr>
        <p:pic>
          <p:nvPicPr>
            <p:cNvPr id="33798" name="图片 7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55" y="263109"/>
              <a:ext cx="1038000" cy="1097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799" name="组合 18"/>
            <p:cNvGrpSpPr>
              <a:grpSpLocks/>
            </p:cNvGrpSpPr>
            <p:nvPr/>
          </p:nvGrpSpPr>
          <p:grpSpPr bwMode="auto">
            <a:xfrm>
              <a:off x="1089539" y="536411"/>
              <a:ext cx="2245875" cy="680076"/>
              <a:chOff x="1938427" y="2511364"/>
              <a:chExt cx="2245875" cy="680076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1965410" y="2511364"/>
                <a:ext cx="187447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974933" y="3191440"/>
                <a:ext cx="187605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3"/>
              <p:cNvSpPr txBox="1">
                <a:spLocks noChangeArrowheads="1"/>
              </p:cNvSpPr>
              <p:nvPr/>
            </p:nvSpPr>
            <p:spPr bwMode="auto">
              <a:xfrm>
                <a:off x="1938427" y="2543143"/>
                <a:ext cx="2245875" cy="6161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2400" b="1" spc="375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妙解课文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31946" y="2511364"/>
                <a:ext cx="306327" cy="335271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V="1">
                <a:off x="3849404" y="2829156"/>
                <a:ext cx="269822" cy="36228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081155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文本框 1"/>
          <p:cNvSpPr txBox="1"/>
          <p:nvPr/>
        </p:nvSpPr>
        <p:spPr>
          <a:xfrm>
            <a:off x="5571001" y="414078"/>
            <a:ext cx="2783291" cy="13988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60000"/>
              </a:lnSpc>
            </a:pPr>
            <a:r>
              <a:rPr lang="zh-CN" altLang="en-US" sz="2700" noProof="1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葡萄美酒夜光杯，欲饮琵琶马上催。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5049980" y="2336397"/>
            <a:ext cx="3875811" cy="214673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2700" noProof="1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诗文大意：</a:t>
            </a:r>
            <a:r>
              <a:rPr lang="zh-CN" altLang="en-US" sz="27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精美的酒杯之中斟满甘醇的葡萄美酒，勇士们正要开怀畅饮，却又被急促的琵琶声催促着要上战场。</a:t>
            </a:r>
          </a:p>
        </p:txBody>
      </p:sp>
      <p:sp>
        <p:nvSpPr>
          <p:cNvPr id="11" name="椭圆 10"/>
          <p:cNvSpPr/>
          <p:nvPr/>
        </p:nvSpPr>
        <p:spPr>
          <a:xfrm>
            <a:off x="6985397" y="570310"/>
            <a:ext cx="1119188" cy="46434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626644" y="155972"/>
            <a:ext cx="1807369" cy="1028700"/>
            <a:chOff x="4835235" y="207818"/>
            <a:chExt cx="2410691" cy="1371600"/>
          </a:xfrm>
        </p:grpSpPr>
        <p:sp>
          <p:nvSpPr>
            <p:cNvPr id="12" name="椭圆形标注 11"/>
            <p:cNvSpPr/>
            <p:nvPr/>
          </p:nvSpPr>
          <p:spPr>
            <a:xfrm flipH="1">
              <a:off x="4835235" y="207818"/>
              <a:ext cx="2410691" cy="1371600"/>
            </a:xfrm>
            <a:prstGeom prst="wedgeEllipseCallou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4823" name="TextBox 12"/>
            <p:cNvSpPr txBox="1">
              <a:spLocks noChangeArrowheads="1"/>
            </p:cNvSpPr>
            <p:nvPr/>
          </p:nvSpPr>
          <p:spPr bwMode="auto">
            <a:xfrm>
              <a:off x="5264729" y="290946"/>
              <a:ext cx="1870364" cy="123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7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指精致的酒杯</a:t>
              </a: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081155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文本框 1"/>
          <p:cNvSpPr txBox="1"/>
          <p:nvPr/>
        </p:nvSpPr>
        <p:spPr>
          <a:xfrm>
            <a:off x="5091546" y="777760"/>
            <a:ext cx="3875810" cy="380873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27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首句设色艳丽，故意夸示饮宴之美，突然又来一顿挫：“欲饮”而无奈“琵琶马上催”。马上的乐队弹起琵琶催人出发，这使得将士们心情大变，由热闹舒适的欢饮环境一下被逼到紧张激昂的战前气氛中。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14" descr="timg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03" y="463731"/>
            <a:ext cx="8049488" cy="4494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"/>
          <p:cNvSpPr txBox="1">
            <a:spLocks noChangeArrowheads="1"/>
          </p:cNvSpPr>
          <p:nvPr/>
        </p:nvSpPr>
        <p:spPr bwMode="auto">
          <a:xfrm>
            <a:off x="1423987" y="1138238"/>
            <a:ext cx="6359129" cy="71556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</a:pPr>
            <a:r>
              <a:rPr lang="zh-CN" altLang="en-US" sz="3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醉卧沙场君莫笑，古来征战几人回？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1018309" y="2624439"/>
            <a:ext cx="7325591" cy="9002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2700" noProof="1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诗文大意：</a:t>
            </a:r>
            <a:r>
              <a:rPr lang="zh-CN" altLang="en-US" sz="27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如果我醉倒在战场上，请不要笑话我，从古至今外出征战又有几人能回？</a:t>
            </a:r>
            <a:endParaRPr lang="zh-CN" altLang="en-US" sz="2700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4" descr="timg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文本框 1"/>
          <p:cNvSpPr txBox="1">
            <a:spLocks noChangeArrowheads="1"/>
          </p:cNvSpPr>
          <p:nvPr/>
        </p:nvSpPr>
        <p:spPr bwMode="auto">
          <a:xfrm>
            <a:off x="1288256" y="1138238"/>
            <a:ext cx="6359129" cy="71556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</a:pPr>
            <a:r>
              <a:rPr lang="zh-CN" altLang="en-US" sz="3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醉卧沙场君莫笑，古来征战几人回？</a:t>
            </a:r>
          </a:p>
        </p:txBody>
      </p:sp>
      <p:sp>
        <p:nvSpPr>
          <p:cNvPr id="18" name="文本框 1"/>
          <p:cNvSpPr txBox="1">
            <a:spLocks noChangeArrowheads="1"/>
          </p:cNvSpPr>
          <p:nvPr/>
        </p:nvSpPr>
        <p:spPr bwMode="auto">
          <a:xfrm>
            <a:off x="1173956" y="1887141"/>
            <a:ext cx="3149204" cy="2146697"/>
          </a:xfrm>
          <a:prstGeom prst="rect">
            <a:avLst/>
          </a:prstGeom>
          <a:solidFill>
            <a:srgbClr val="F9F6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“君莫笑”三字，于顿挫之中一笔挑起，引出了全诗最悲痛、最决绝的一句。</a:t>
            </a:r>
            <a:endParaRPr lang="zh-CN" altLang="en-US" sz="27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943225" y="1153716"/>
            <a:ext cx="1244204" cy="67508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4541044" y="1876425"/>
            <a:ext cx="3169444" cy="2977754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“古来征战几人回”运用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夸张</a:t>
            </a:r>
            <a:r>
              <a:rPr lang="zh-CN" altLang="en-US" sz="27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的手法，写战士们征战沙场，少有人回，表现了战争的激烈、残酷，深化了古诗的主题。</a:t>
            </a:r>
            <a:endParaRPr lang="zh-CN" altLang="en-US" sz="27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510088" y="1725216"/>
            <a:ext cx="287774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云形标注 10"/>
          <p:cNvSpPr/>
          <p:nvPr/>
        </p:nvSpPr>
        <p:spPr>
          <a:xfrm>
            <a:off x="2951560" y="1347788"/>
            <a:ext cx="5330428" cy="2039541"/>
          </a:xfrm>
          <a:prstGeom prst="cloudCallout">
            <a:avLst>
              <a:gd name="adj1" fmla="val -75839"/>
              <a:gd name="adj2" fmla="val 3915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 algn="ctr" fontAlgn="auto"/>
            <a:endParaRPr sz="1000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5047" y="330994"/>
            <a:ext cx="600075" cy="6238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/>
            <a:r>
              <a:rPr lang="zh-CN" altLang="en-US" sz="3600" noProof="1">
                <a:latin typeface="黑体" panose="02010600030101010101" pitchFamily="49" charset="-122"/>
                <a:ea typeface="黑体" panose="02010600030101010101" pitchFamily="49" charset="-122"/>
              </a:rPr>
              <a:t>思</a:t>
            </a:r>
          </a:p>
        </p:txBody>
      </p:sp>
      <p:sp>
        <p:nvSpPr>
          <p:cNvPr id="14" name="矩形 13"/>
          <p:cNvSpPr/>
          <p:nvPr/>
        </p:nvSpPr>
        <p:spPr>
          <a:xfrm>
            <a:off x="1210866" y="330994"/>
            <a:ext cx="600075" cy="6238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/>
            <a:r>
              <a:rPr lang="zh-CN" altLang="en-US" sz="3600" noProof="1">
                <a:latin typeface="黑体" panose="02010600030101010101" pitchFamily="49" charset="-122"/>
                <a:ea typeface="黑体" panose="02010600030101010101" pitchFamily="49" charset="-122"/>
              </a:rPr>
              <a:t>考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338513" y="1794273"/>
            <a:ext cx="4402931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从“醉卧沙场”一词可以看出什么？</a:t>
            </a:r>
          </a:p>
        </p:txBody>
      </p:sp>
      <p:pic>
        <p:nvPicPr>
          <p:cNvPr id="7" name="图片 6" descr="pic_253082[1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641" y="2500312"/>
            <a:ext cx="1256109" cy="210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33475" y="1694260"/>
            <a:ext cx="6940154" cy="126957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“醉卧沙场”不仅表达了豪放、开朗、兴奋的情感，而且表现了视死如归的勇气，这和豪华的筵席所显示的热烈气氛是一致的。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3533775" y="236429"/>
            <a:ext cx="1453754" cy="646331"/>
            <a:chOff x="4711057" y="315733"/>
            <a:chExt cx="1939124" cy="860890"/>
          </a:xfrm>
        </p:grpSpPr>
        <p:sp>
          <p:nvSpPr>
            <p:cNvPr id="4" name="文本框 12"/>
            <p:cNvSpPr txBox="1"/>
            <p:nvPr/>
          </p:nvSpPr>
          <p:spPr>
            <a:xfrm>
              <a:off x="4711057" y="315733"/>
              <a:ext cx="844892" cy="860890"/>
            </a:xfrm>
            <a:prstGeom prst="rect">
              <a:avLst/>
            </a:prstGeom>
            <a:solidFill>
              <a:srgbClr val="00B0F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fontAlgn="auto"/>
              <a:r>
                <a:rPr lang="zh-CN" altLang="en-US" sz="3600" noProof="1">
                  <a:latin typeface="黑体" panose="02010600030101010101" pitchFamily="49" charset="-122"/>
                  <a:ea typeface="黑体" panose="02010600030101010101" pitchFamily="49" charset="-122"/>
                </a:rPr>
                <a:t>赏</a:t>
              </a:r>
            </a:p>
          </p:txBody>
        </p:sp>
        <p:sp>
          <p:nvSpPr>
            <p:cNvPr id="5" name="文本框 12"/>
            <p:cNvSpPr txBox="1"/>
            <p:nvPr/>
          </p:nvSpPr>
          <p:spPr>
            <a:xfrm>
              <a:off x="5805289" y="315733"/>
              <a:ext cx="844892" cy="860890"/>
            </a:xfrm>
            <a:prstGeom prst="rect">
              <a:avLst/>
            </a:prstGeom>
            <a:solidFill>
              <a:srgbClr val="00B0F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fontAlgn="auto"/>
              <a:r>
                <a:rPr lang="zh-CN" altLang="en-US" sz="3600" noProof="1">
                  <a:latin typeface="黑体" panose="02010600030101010101" pitchFamily="49" charset="-122"/>
                  <a:ea typeface="黑体" panose="02010600030101010101" pitchFamily="49" charset="-122"/>
                </a:rPr>
                <a:t>析</a:t>
              </a:r>
            </a:p>
          </p:txBody>
        </p: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415529" y="857250"/>
            <a:ext cx="8049815" cy="414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    本诗是咏边塞情景之名曲。全诗写艰苦荒凉的边塞的一次盛宴，描摹了征人们开怀痛饮、尽情酣醉的场面。首句用语绚丽优美，音调清越悦耳，显出盛宴的豪华气派。第二句写将士们“欲饮”，忽又一转折，马上的琵琶声响起，催促战士们赶紧上战场，气氛陡然变得紧张起来。第三、四句极写征人互相斟酌劝饮，尽情尽致，乐而忘忧，豪放旷达。</a:t>
            </a:r>
            <a:endParaRPr lang="zh-CN" altLang="en-US" sz="27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左大括号 13"/>
          <p:cNvSpPr/>
          <p:nvPr/>
        </p:nvSpPr>
        <p:spPr>
          <a:xfrm>
            <a:off x="1541860" y="2063354"/>
            <a:ext cx="225028" cy="1656159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5" name="左大括号 24"/>
          <p:cNvSpPr/>
          <p:nvPr/>
        </p:nvSpPr>
        <p:spPr>
          <a:xfrm flipH="1">
            <a:off x="5299472" y="1582342"/>
            <a:ext cx="103584" cy="848915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45256" y="2591991"/>
            <a:ext cx="1423988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凉州词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899673" y="2372917"/>
            <a:ext cx="1683544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豪迈旷达</a:t>
            </a:r>
            <a:endParaRPr lang="en-US" altLang="zh-CN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视死如归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738312" y="1813322"/>
            <a:ext cx="1587104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画面</a:t>
            </a:r>
          </a:p>
        </p:txBody>
      </p:sp>
      <p:sp>
        <p:nvSpPr>
          <p:cNvPr id="41998" name="文本框 18"/>
          <p:cNvSpPr txBox="1">
            <a:spLocks noChangeArrowheads="1"/>
          </p:cNvSpPr>
          <p:nvPr/>
        </p:nvSpPr>
        <p:spPr bwMode="auto">
          <a:xfrm>
            <a:off x="4873229" y="2094310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" name="左大括号 19"/>
          <p:cNvSpPr/>
          <p:nvPr/>
        </p:nvSpPr>
        <p:spPr>
          <a:xfrm>
            <a:off x="2628900" y="1641873"/>
            <a:ext cx="103585" cy="820340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1" name="文本框 15"/>
          <p:cNvSpPr txBox="1">
            <a:spLocks noChangeArrowheads="1"/>
          </p:cNvSpPr>
          <p:nvPr/>
        </p:nvSpPr>
        <p:spPr bwMode="auto">
          <a:xfrm>
            <a:off x="2725342" y="1388269"/>
            <a:ext cx="2917031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葡萄美酒夜光杯</a:t>
            </a:r>
          </a:p>
        </p:txBody>
      </p:sp>
      <p:sp>
        <p:nvSpPr>
          <p:cNvPr id="22" name="文本框 15"/>
          <p:cNvSpPr txBox="1">
            <a:spLocks noChangeArrowheads="1"/>
          </p:cNvSpPr>
          <p:nvPr/>
        </p:nvSpPr>
        <p:spPr bwMode="auto">
          <a:xfrm>
            <a:off x="2725342" y="2146697"/>
            <a:ext cx="291703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欲饮琵琶马上催</a:t>
            </a:r>
          </a:p>
        </p:txBody>
      </p:sp>
      <p:sp>
        <p:nvSpPr>
          <p:cNvPr id="26" name="文本框 15"/>
          <p:cNvSpPr txBox="1">
            <a:spLocks noChangeArrowheads="1"/>
          </p:cNvSpPr>
          <p:nvPr/>
        </p:nvSpPr>
        <p:spPr bwMode="auto">
          <a:xfrm>
            <a:off x="1738313" y="3445669"/>
            <a:ext cx="1524000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情感</a:t>
            </a:r>
          </a:p>
        </p:txBody>
      </p:sp>
      <p:sp>
        <p:nvSpPr>
          <p:cNvPr id="42003" name="文本框 18"/>
          <p:cNvSpPr txBox="1">
            <a:spLocks noChangeArrowheads="1"/>
          </p:cNvSpPr>
          <p:nvPr/>
        </p:nvSpPr>
        <p:spPr bwMode="auto">
          <a:xfrm>
            <a:off x="4924425" y="3705225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" name="左大括号 30"/>
          <p:cNvSpPr/>
          <p:nvPr/>
        </p:nvSpPr>
        <p:spPr>
          <a:xfrm>
            <a:off x="2649141" y="3283744"/>
            <a:ext cx="104775" cy="820341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32" name="文本框 15"/>
          <p:cNvSpPr txBox="1">
            <a:spLocks noChangeArrowheads="1"/>
          </p:cNvSpPr>
          <p:nvPr/>
        </p:nvSpPr>
        <p:spPr bwMode="auto">
          <a:xfrm>
            <a:off x="2714626" y="3030141"/>
            <a:ext cx="291703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醉卧沙场君莫笑</a:t>
            </a:r>
          </a:p>
        </p:txBody>
      </p:sp>
      <p:sp>
        <p:nvSpPr>
          <p:cNvPr id="33" name="文本框 15"/>
          <p:cNvSpPr txBox="1">
            <a:spLocks noChangeArrowheads="1"/>
          </p:cNvSpPr>
          <p:nvPr/>
        </p:nvSpPr>
        <p:spPr bwMode="auto">
          <a:xfrm>
            <a:off x="2694385" y="3788569"/>
            <a:ext cx="2917031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古来征战几人回</a:t>
            </a:r>
          </a:p>
        </p:txBody>
      </p:sp>
      <p:sp>
        <p:nvSpPr>
          <p:cNvPr id="24" name="文本框 15"/>
          <p:cNvSpPr txBox="1">
            <a:spLocks noChangeArrowheads="1"/>
          </p:cNvSpPr>
          <p:nvPr/>
        </p:nvSpPr>
        <p:spPr bwMode="auto">
          <a:xfrm>
            <a:off x="5528072" y="1731169"/>
            <a:ext cx="1257300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热闹</a:t>
            </a:r>
          </a:p>
        </p:txBody>
      </p:sp>
      <p:sp>
        <p:nvSpPr>
          <p:cNvPr id="28" name="左大括号 27"/>
          <p:cNvSpPr/>
          <p:nvPr/>
        </p:nvSpPr>
        <p:spPr>
          <a:xfrm flipH="1">
            <a:off x="5268516" y="3224213"/>
            <a:ext cx="103584" cy="848916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34" name="文本框 15"/>
          <p:cNvSpPr txBox="1">
            <a:spLocks noChangeArrowheads="1"/>
          </p:cNvSpPr>
          <p:nvPr/>
        </p:nvSpPr>
        <p:spPr bwMode="auto">
          <a:xfrm>
            <a:off x="5455444" y="3144441"/>
            <a:ext cx="1173956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豪迈、哀婉</a:t>
            </a:r>
          </a:p>
        </p:txBody>
      </p:sp>
      <p:sp>
        <p:nvSpPr>
          <p:cNvPr id="35" name="左大括号 34"/>
          <p:cNvSpPr/>
          <p:nvPr/>
        </p:nvSpPr>
        <p:spPr>
          <a:xfrm flipH="1">
            <a:off x="6473429" y="1863329"/>
            <a:ext cx="197644" cy="2126456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30" name="组合 11"/>
          <p:cNvGrpSpPr>
            <a:grpSpLocks/>
          </p:cNvGrpSpPr>
          <p:nvPr/>
        </p:nvGrpSpPr>
        <p:grpSpPr bwMode="auto">
          <a:xfrm>
            <a:off x="9525" y="248841"/>
            <a:ext cx="2444354" cy="823913"/>
            <a:chOff x="12038" y="331387"/>
            <a:chExt cx="3261030" cy="1098952"/>
          </a:xfrm>
        </p:grpSpPr>
        <p:grpSp>
          <p:nvGrpSpPr>
            <p:cNvPr id="36" name="组合 55"/>
            <p:cNvGrpSpPr>
              <a:grpSpLocks/>
            </p:cNvGrpSpPr>
            <p:nvPr/>
          </p:nvGrpSpPr>
          <p:grpSpPr bwMode="auto">
            <a:xfrm>
              <a:off x="1027038" y="568540"/>
              <a:ext cx="2246030" cy="677582"/>
              <a:chOff x="1938272" y="2512320"/>
              <a:chExt cx="2246030" cy="677582"/>
            </a:xfrm>
          </p:grpSpPr>
          <p:cxnSp>
            <p:nvCxnSpPr>
              <p:cNvPr id="38" name="直接连接符 6"/>
              <p:cNvCxnSpPr>
                <a:cxnSpLocks noChangeShapeType="1"/>
              </p:cNvCxnSpPr>
              <p:nvPr/>
            </p:nvCxnSpPr>
            <p:spPr bwMode="auto">
              <a:xfrm>
                <a:off x="1965107" y="2512320"/>
                <a:ext cx="1876151" cy="0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直接连接符 7"/>
              <p:cNvCxnSpPr>
                <a:cxnSpLocks noChangeShapeType="1"/>
              </p:cNvCxnSpPr>
              <p:nvPr/>
            </p:nvCxnSpPr>
            <p:spPr bwMode="auto">
              <a:xfrm>
                <a:off x="1973577" y="3189902"/>
                <a:ext cx="1876151" cy="0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TextBox 3"/>
              <p:cNvSpPr txBox="1">
                <a:spLocks noChangeArrowheads="1"/>
              </p:cNvSpPr>
              <p:nvPr/>
            </p:nvSpPr>
            <p:spPr bwMode="auto">
              <a:xfrm>
                <a:off x="1938272" y="2543551"/>
                <a:ext cx="2246030" cy="6157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Tx/>
                  <a:buNone/>
                  <a:defRPr/>
                </a:pPr>
                <a:r>
                  <a:rPr lang="zh-CN" altLang="en-US" sz="2400" b="1" kern="0" spc="375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层次梳理</a:t>
                </a:r>
                <a:endParaRPr lang="zh-CN" altLang="en-US" sz="2400" b="1" kern="0" spc="375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endParaRPr>
              </a:p>
            </p:txBody>
          </p:sp>
          <p:cxnSp>
            <p:nvCxnSpPr>
              <p:cNvPr id="41" name="直接连接符 9"/>
              <p:cNvCxnSpPr>
                <a:cxnSpLocks noChangeShapeType="1"/>
              </p:cNvCxnSpPr>
              <p:nvPr/>
            </p:nvCxnSpPr>
            <p:spPr bwMode="auto">
              <a:xfrm>
                <a:off x="3830671" y="2512320"/>
                <a:ext cx="309163" cy="334556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直接连接符 10"/>
              <p:cNvCxnSpPr>
                <a:cxnSpLocks noChangeShapeType="1"/>
              </p:cNvCxnSpPr>
              <p:nvPr/>
            </p:nvCxnSpPr>
            <p:spPr bwMode="auto">
              <a:xfrm flipV="1">
                <a:off x="3849729" y="2827819"/>
                <a:ext cx="268930" cy="362083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37" name="图片 1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8" y="331387"/>
              <a:ext cx="1051489" cy="109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 animBg="1"/>
      <p:bldP spid="27" grpId="0"/>
      <p:bldP spid="29" grpId="0"/>
      <p:bldP spid="16" grpId="0"/>
      <p:bldP spid="20" grpId="0" animBg="1"/>
      <p:bldP spid="21" grpId="0"/>
      <p:bldP spid="22" grpId="0"/>
      <p:bldP spid="26" grpId="0"/>
      <p:bldP spid="31" grpId="0" animBg="1"/>
      <p:bldP spid="32" grpId="0"/>
      <p:bldP spid="33" grpId="0"/>
      <p:bldP spid="24" grpId="0"/>
      <p:bldP spid="28" grpId="0" animBg="1"/>
      <p:bldP spid="34" grpId="0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703947" y="1148953"/>
            <a:ext cx="7531566" cy="31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4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凉州词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：为盛唐时流行的一种曲子（凉州歌）配的唱词，不是诗题，而是一种曲调名。当时许多诗人都喜欢这个曲调，为它填写新词。因此唐代许多诗人都写有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凉州词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。这首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凉州词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描写了祖国山川的雄伟气势，勾勒出这个国防重镇的地理形势，突出了戍边士卒的荒凉环境。下面我们就来一起学习这首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凉州词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grpSp>
        <p:nvGrpSpPr>
          <p:cNvPr id="3075" name="组合 5"/>
          <p:cNvGrpSpPr>
            <a:grpSpLocks/>
          </p:cNvGrpSpPr>
          <p:nvPr/>
        </p:nvGrpSpPr>
        <p:grpSpPr bwMode="auto">
          <a:xfrm>
            <a:off x="101204" y="155973"/>
            <a:ext cx="2352675" cy="835819"/>
            <a:chOff x="135082" y="206733"/>
            <a:chExt cx="3137986" cy="1115717"/>
          </a:xfrm>
        </p:grpSpPr>
        <p:grpSp>
          <p:nvGrpSpPr>
            <p:cNvPr id="3076" name="组合 6"/>
            <p:cNvGrpSpPr>
              <a:grpSpLocks/>
            </p:cNvGrpSpPr>
            <p:nvPr/>
          </p:nvGrpSpPr>
          <p:grpSpPr bwMode="auto">
            <a:xfrm>
              <a:off x="1025978" y="565924"/>
              <a:ext cx="2247090" cy="680238"/>
              <a:chOff x="1937212" y="2509704"/>
              <a:chExt cx="2247090" cy="680238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1973737" y="2509704"/>
                <a:ext cx="186754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1973737" y="3189942"/>
                <a:ext cx="187548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3"/>
              <p:cNvSpPr txBox="1">
                <a:spLocks noChangeArrowheads="1"/>
              </p:cNvSpPr>
              <p:nvPr/>
            </p:nvSpPr>
            <p:spPr bwMode="auto">
              <a:xfrm>
                <a:off x="1937212" y="2541492"/>
                <a:ext cx="2247090" cy="6162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2400" b="1" spc="375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新课导入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3830167" y="2509704"/>
                <a:ext cx="309670" cy="33535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849223" y="2827572"/>
                <a:ext cx="269968" cy="36237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2" name="图片 7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82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组合 5"/>
          <p:cNvGrpSpPr>
            <a:grpSpLocks/>
          </p:cNvGrpSpPr>
          <p:nvPr/>
        </p:nvGrpSpPr>
        <p:grpSpPr bwMode="auto">
          <a:xfrm>
            <a:off x="101204" y="154782"/>
            <a:ext cx="2353865" cy="837010"/>
            <a:chOff x="135082" y="206733"/>
            <a:chExt cx="3137986" cy="1115717"/>
          </a:xfrm>
        </p:grpSpPr>
        <p:grpSp>
          <p:nvGrpSpPr>
            <p:cNvPr id="43010" name="组合 6"/>
            <p:cNvGrpSpPr>
              <a:grpSpLocks/>
            </p:cNvGrpSpPr>
            <p:nvPr/>
          </p:nvGrpSpPr>
          <p:grpSpPr bwMode="auto">
            <a:xfrm>
              <a:off x="1027115" y="567000"/>
              <a:ext cx="2245953" cy="679270"/>
              <a:chOff x="1938349" y="2510780"/>
              <a:chExt cx="2245953" cy="67927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965332" y="2510780"/>
                <a:ext cx="187453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974855" y="3190050"/>
                <a:ext cx="187612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3"/>
              <p:cNvSpPr txBox="1">
                <a:spLocks noChangeArrowheads="1"/>
              </p:cNvSpPr>
              <p:nvPr/>
            </p:nvSpPr>
            <p:spPr bwMode="auto">
              <a:xfrm>
                <a:off x="1938349" y="2542522"/>
                <a:ext cx="2245953" cy="6153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375" noProof="1">
                    <a:solidFill>
                      <a:srgbClr val="000000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图解课文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3831933" y="2510780"/>
                <a:ext cx="306339" cy="33487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V="1">
                <a:off x="3849394" y="2828196"/>
                <a:ext cx="269832" cy="3618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3016" name="图片 7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82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3017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63329"/>
            <a:ext cx="9144000" cy="141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14" descr="timg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流程图: 可选过程 10"/>
          <p:cNvSpPr/>
          <p:nvPr/>
        </p:nvSpPr>
        <p:spPr>
          <a:xfrm>
            <a:off x="536972" y="1373982"/>
            <a:ext cx="8091488" cy="2189560"/>
          </a:xfrm>
          <a:prstGeom prst="flowChartAlternateProcess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</a:endParaRPr>
          </a:p>
        </p:txBody>
      </p:sp>
      <p:grpSp>
        <p:nvGrpSpPr>
          <p:cNvPr id="44035" name="组合 13"/>
          <p:cNvGrpSpPr>
            <a:grpSpLocks/>
          </p:cNvGrpSpPr>
          <p:nvPr/>
        </p:nvGrpSpPr>
        <p:grpSpPr bwMode="auto">
          <a:xfrm>
            <a:off x="157163" y="229792"/>
            <a:ext cx="2440781" cy="735806"/>
            <a:chOff x="18662" y="357049"/>
            <a:chExt cx="3254406" cy="980919"/>
          </a:xfrm>
        </p:grpSpPr>
        <p:grpSp>
          <p:nvGrpSpPr>
            <p:cNvPr id="44036" name="组合 14"/>
            <p:cNvGrpSpPr>
              <a:grpSpLocks/>
            </p:cNvGrpSpPr>
            <p:nvPr/>
          </p:nvGrpSpPr>
          <p:grpSpPr bwMode="auto">
            <a:xfrm>
              <a:off x="1026735" y="568153"/>
              <a:ext cx="2246333" cy="679342"/>
              <a:chOff x="1937969" y="2511933"/>
              <a:chExt cx="2246333" cy="679342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964956" y="2511933"/>
                <a:ext cx="187485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974481" y="3191275"/>
                <a:ext cx="1876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3"/>
              <p:cNvSpPr txBox="1">
                <a:spLocks noChangeArrowheads="1"/>
              </p:cNvSpPr>
              <p:nvPr/>
            </p:nvSpPr>
            <p:spPr bwMode="auto">
              <a:xfrm>
                <a:off x="1937969" y="2543678"/>
                <a:ext cx="2246333" cy="6154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noProof="1">
                    <a:latin typeface="黑体" panose="02010600030101010101" pitchFamily="49" charset="-122"/>
                    <a:ea typeface="黑体" panose="02010600030101010101" pitchFamily="49" charset="-122"/>
                  </a:rPr>
                  <a:t>主旨归纳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3831874" y="2511933"/>
                <a:ext cx="306391" cy="33491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V="1">
                <a:off x="3849337" y="2829382"/>
                <a:ext cx="269878" cy="36189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042" name="图片 15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2" y="357049"/>
              <a:ext cx="1090423" cy="980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043" name="内容占位符 2"/>
          <p:cNvSpPr>
            <a:spLocks noGrp="1" noChangeArrowheads="1"/>
          </p:cNvSpPr>
          <p:nvPr>
            <p:ph idx="1"/>
          </p:nvPr>
        </p:nvSpPr>
        <p:spPr>
          <a:xfrm>
            <a:off x="677466" y="1544241"/>
            <a:ext cx="7886700" cy="1988344"/>
          </a:xfrm>
        </p:spPr>
        <p:txBody>
          <a:bodyPr/>
          <a:lstStyle/>
          <a:p>
            <a:r>
              <a:rPr lang="en-US" altLang="zh-CN" sz="3000" b="1" dirty="0">
                <a:solidFill>
                  <a:srgbClr val="0000FF"/>
                </a:solidFill>
              </a:rPr>
              <a:t>    《</a:t>
            </a:r>
            <a:r>
              <a:rPr lang="zh-CN" altLang="en-US" sz="3000" b="1" dirty="0">
                <a:solidFill>
                  <a:srgbClr val="0000FF"/>
                </a:solidFill>
              </a:rPr>
              <a:t>凉州词</a:t>
            </a:r>
            <a:r>
              <a:rPr lang="en-US" altLang="zh-CN" sz="3000" b="1" dirty="0">
                <a:solidFill>
                  <a:srgbClr val="0000FF"/>
                </a:solidFill>
              </a:rPr>
              <a:t>》</a:t>
            </a:r>
            <a:r>
              <a:rPr lang="zh-CN" altLang="en-US" sz="3000" b="1" dirty="0">
                <a:solidFill>
                  <a:srgbClr val="0000FF"/>
                </a:solidFill>
              </a:rPr>
              <a:t>是一首边塞诗，描摹了征人们开怀痛饮、尽情酣醉的场面，表达了诗人对守边将士忠勇报国、视死如归的英雄气概的赞美之情。</a:t>
            </a:r>
            <a:endParaRPr lang="zh-CN" altLang="en-US" sz="27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/>
          </p:cNvSpPr>
          <p:nvPr>
            <p:ph type="title"/>
          </p:nvPr>
        </p:nvSpPr>
        <p:spPr>
          <a:xfrm>
            <a:off x="488445" y="1982925"/>
            <a:ext cx="7770716" cy="2752725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</a:pP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1</a:t>
            </a:r>
            <a:r>
              <a:rPr lang="en-US" altLang="zh-CN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.</a:t>
            </a: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古时描写战争的著名诗句很多，如（　  ）朝（　  ）写过：壮士饥餐胡虏肉，笑谈渴饮匈奴血。</a:t>
            </a:r>
            <a:b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</a:b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2</a:t>
            </a:r>
            <a:r>
              <a:rPr lang="en-US" altLang="zh-CN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.</a:t>
            </a: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这首写战争的诗，它的高超之处在于不写（              ）而写（　　          ），表现了边塞战士在边地荒寒艰苦的环境下，过着紧张动荡的征戍生活。</a:t>
            </a:r>
            <a:b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</a:b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/>
            </a:r>
            <a:b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</a:br>
            <a:endParaRPr lang="zh-CN" altLang="en-US" sz="27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78341" y="1681378"/>
            <a:ext cx="966119" cy="38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456"/>
              </a:lnSpc>
            </a:pPr>
            <a:r>
              <a:rPr lang="zh-CN" altLang="en-US" sz="2700" b="1" dirty="0">
                <a:solidFill>
                  <a:srgbClr val="EF750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岳飞</a:t>
            </a:r>
            <a:endParaRPr lang="zh-CN" altLang="en-US" sz="2700" b="1" dirty="0">
              <a:solidFill>
                <a:srgbClr val="EF75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472895" y="1064132"/>
            <a:ext cx="532389" cy="38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456"/>
              </a:lnSpc>
            </a:pPr>
            <a:r>
              <a:rPr lang="zh-CN" altLang="en-US" sz="2700" b="1" dirty="0">
                <a:solidFill>
                  <a:srgbClr val="EF750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宋</a:t>
            </a:r>
            <a:endParaRPr lang="zh-CN" altLang="en-US" sz="2700" b="1" dirty="0">
              <a:solidFill>
                <a:srgbClr val="EF75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 rot="10800000" flipV="1">
            <a:off x="870255" y="2972643"/>
            <a:ext cx="3121737" cy="38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456"/>
              </a:lnSpc>
            </a:pPr>
            <a:r>
              <a:rPr lang="zh-CN" altLang="en-US" sz="2700" b="1" dirty="0">
                <a:solidFill>
                  <a:srgbClr val="EF750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激烈的战争场景</a:t>
            </a:r>
            <a:endParaRPr lang="zh-CN" altLang="en-US" sz="2700" b="1" dirty="0">
              <a:solidFill>
                <a:srgbClr val="EF75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 rot="10800000" flipV="1">
            <a:off x="4618692" y="2925345"/>
            <a:ext cx="3013769" cy="38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456"/>
              </a:lnSpc>
            </a:pPr>
            <a:r>
              <a:rPr lang="zh-CN" altLang="en-US" sz="2700" b="1" dirty="0">
                <a:solidFill>
                  <a:srgbClr val="EF750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将士们开怀痛饮</a:t>
            </a:r>
            <a:endParaRPr lang="zh-CN" altLang="en-US" sz="2700" b="1" dirty="0">
              <a:solidFill>
                <a:srgbClr val="EF75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0"/>
          <p:cNvGrpSpPr>
            <a:grpSpLocks/>
          </p:cNvGrpSpPr>
          <p:nvPr/>
        </p:nvGrpSpPr>
        <p:grpSpPr bwMode="auto">
          <a:xfrm>
            <a:off x="52388" y="129779"/>
            <a:ext cx="2401491" cy="926306"/>
            <a:chOff x="70047" y="173893"/>
            <a:chExt cx="3203021" cy="1233082"/>
          </a:xfrm>
        </p:grpSpPr>
        <p:grpSp>
          <p:nvGrpSpPr>
            <p:cNvPr id="15" name="组合 15"/>
            <p:cNvGrpSpPr>
              <a:grpSpLocks/>
            </p:cNvGrpSpPr>
            <p:nvPr/>
          </p:nvGrpSpPr>
          <p:grpSpPr bwMode="auto">
            <a:xfrm>
              <a:off x="1027619" y="566958"/>
              <a:ext cx="2245449" cy="679938"/>
              <a:chOff x="1938853" y="2510738"/>
              <a:chExt cx="2245449" cy="679938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965849" y="2510738"/>
                <a:ext cx="1875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975377" y="3190676"/>
                <a:ext cx="1873854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3"/>
              <p:cNvSpPr txBox="1">
                <a:spLocks noChangeArrowheads="1"/>
              </p:cNvSpPr>
              <p:nvPr/>
            </p:nvSpPr>
            <p:spPr bwMode="auto">
              <a:xfrm>
                <a:off x="1938853" y="2542436"/>
                <a:ext cx="2245449" cy="61456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2400" b="1" spc="375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  <a:sym typeface="+mn-ea"/>
                  </a:rPr>
                  <a:t>课堂练习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3830175" y="2510738"/>
                <a:ext cx="309663" cy="3344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V="1">
                <a:off x="3849231" y="2827725"/>
                <a:ext cx="269962" cy="362951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6" name="图片 16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47" y="173893"/>
              <a:ext cx="1042365" cy="1233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77547452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" grpId="0"/>
      <p:bldP spid="2" grpId="0"/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/>
          </p:cNvSpPr>
          <p:nvPr>
            <p:ph type="title"/>
          </p:nvPr>
        </p:nvSpPr>
        <p:spPr>
          <a:xfrm>
            <a:off x="500268" y="892723"/>
            <a:ext cx="8184561" cy="330016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3</a:t>
            </a:r>
            <a:r>
              <a:rPr lang="en-US" altLang="zh-CN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.</a:t>
            </a: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这首诗写的事情是什么？</a:t>
            </a:r>
            <a:b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</a:b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   </a:t>
            </a:r>
            <a:b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</a:b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4</a:t>
            </a:r>
            <a:r>
              <a:rPr lang="en-US" altLang="zh-CN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.</a:t>
            </a: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假如你当时就在即将出征前的现场，你会有什么感慨？</a:t>
            </a:r>
            <a:b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</a:br>
            <a:r>
              <a:rPr lang="zh-CN" altLang="en-US" sz="27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     </a:t>
            </a:r>
            <a:endParaRPr lang="zh-CN" altLang="en-US" sz="2700" noProof="1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 rot="10800000" flipV="1">
            <a:off x="858913" y="1809022"/>
            <a:ext cx="7467272" cy="38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456"/>
              </a:lnSpc>
            </a:pPr>
            <a:r>
              <a:rPr lang="zh-CN" altLang="en-US" sz="2700" b="1">
                <a:solidFill>
                  <a:srgbClr val="EF750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边疆的将士在开怀痛饮，尽情酣醉的场面。</a:t>
            </a:r>
            <a:endParaRPr lang="zh-CN" altLang="en-US" sz="2700" b="1">
              <a:solidFill>
                <a:srgbClr val="EF75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 rot="10800000" flipV="1">
            <a:off x="688387" y="3525555"/>
            <a:ext cx="7553037" cy="704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456"/>
              </a:lnSpc>
            </a:pPr>
            <a:r>
              <a:rPr lang="zh-CN" altLang="en-US" sz="2700" b="1" dirty="0">
                <a:solidFill>
                  <a:srgbClr val="EF750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表现出豪放、开朗、兴奋的情形，有一点视死如归样子。此外还可能感慨战争的无情与残酷。</a:t>
            </a:r>
            <a:endParaRPr lang="zh-CN" altLang="en-US" sz="2700" b="1" dirty="0">
              <a:solidFill>
                <a:srgbClr val="EF75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158377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89" name="组合 44"/>
          <p:cNvGrpSpPr>
            <a:grpSpLocks/>
          </p:cNvGrpSpPr>
          <p:nvPr/>
        </p:nvGrpSpPr>
        <p:grpSpPr bwMode="auto">
          <a:xfrm>
            <a:off x="54769" y="144066"/>
            <a:ext cx="2400300" cy="838200"/>
            <a:chOff x="73041" y="192552"/>
            <a:chExt cx="3200027" cy="1116663"/>
          </a:xfrm>
        </p:grpSpPr>
        <p:grpSp>
          <p:nvGrpSpPr>
            <p:cNvPr id="63490" name="组合 45"/>
            <p:cNvGrpSpPr>
              <a:grpSpLocks/>
            </p:cNvGrpSpPr>
            <p:nvPr/>
          </p:nvGrpSpPr>
          <p:grpSpPr bwMode="auto">
            <a:xfrm>
              <a:off x="1027018" y="566888"/>
              <a:ext cx="2246050" cy="680466"/>
              <a:chOff x="1938252" y="2510668"/>
              <a:chExt cx="2246050" cy="680466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1965236" y="2510668"/>
                <a:ext cx="187461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1974760" y="3191134"/>
                <a:ext cx="187620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3"/>
              <p:cNvSpPr txBox="1">
                <a:spLocks noChangeArrowheads="1"/>
              </p:cNvSpPr>
              <p:nvPr/>
            </p:nvSpPr>
            <p:spPr bwMode="auto">
              <a:xfrm>
                <a:off x="1938252" y="2542391"/>
                <a:ext cx="2246050" cy="61503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375" noProof="1">
                    <a:solidFill>
                      <a:srgbClr val="000000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课后作业</a:t>
                </a: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3831918" y="2510668"/>
                <a:ext cx="306352" cy="336268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V="1">
                <a:off x="3849379" y="2827901"/>
                <a:ext cx="269844" cy="36323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3496" name="图片 4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41" y="192552"/>
              <a:ext cx="976164" cy="111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723901" y="1724028"/>
            <a:ext cx="7517606" cy="646331"/>
            <a:chOff x="1058284" y="4144563"/>
            <a:chExt cx="10024299" cy="861691"/>
          </a:xfrm>
        </p:grpSpPr>
        <p:sp>
          <p:nvSpPr>
            <p:cNvPr id="63498" name="矩形 13"/>
            <p:cNvSpPr>
              <a:spLocks noChangeArrowheads="1"/>
            </p:cNvSpPr>
            <p:nvPr/>
          </p:nvSpPr>
          <p:spPr bwMode="auto">
            <a:xfrm>
              <a:off x="1058284" y="4144563"/>
              <a:ext cx="593835" cy="861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571500" indent="-5715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en-US" altLang="zh-CN" sz="36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en-US" sz="36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499" name="矩形 14"/>
            <p:cNvSpPr>
              <a:spLocks noChangeArrowheads="1"/>
            </p:cNvSpPr>
            <p:nvPr/>
          </p:nvSpPr>
          <p:spPr bwMode="auto">
            <a:xfrm>
              <a:off x="1897097" y="4233006"/>
              <a:ext cx="9185486" cy="772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ts val="3750"/>
                </a:lnSpc>
              </a:pPr>
              <a:r>
                <a:rPr lang="zh-CN" altLang="en-US" sz="29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有感情地朗读并背诵课文。</a:t>
              </a:r>
              <a:endParaRPr lang="zh-CN" altLang="en-US" sz="29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723901" y="2504417"/>
            <a:ext cx="7517606" cy="1133326"/>
            <a:chOff x="1058284" y="4144563"/>
            <a:chExt cx="10024299" cy="1510292"/>
          </a:xfrm>
        </p:grpSpPr>
        <p:sp>
          <p:nvSpPr>
            <p:cNvPr id="63501" name="矩形 13"/>
            <p:cNvSpPr>
              <a:spLocks noChangeArrowheads="1"/>
            </p:cNvSpPr>
            <p:nvPr/>
          </p:nvSpPr>
          <p:spPr bwMode="auto">
            <a:xfrm>
              <a:off x="1058284" y="4144563"/>
              <a:ext cx="593835" cy="86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571500" indent="-5715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en-US" altLang="zh-CN" sz="36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en-US" sz="360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502" name="矩形 15"/>
            <p:cNvSpPr>
              <a:spLocks noChangeArrowheads="1"/>
            </p:cNvSpPr>
            <p:nvPr/>
          </p:nvSpPr>
          <p:spPr bwMode="auto">
            <a:xfrm>
              <a:off x="1897097" y="4233006"/>
              <a:ext cx="9185486" cy="1421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ts val="3750"/>
                </a:lnSpc>
              </a:pPr>
              <a:r>
                <a:rPr lang="zh-CN" altLang="en-US" sz="29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结合注释，说说下面诗句的意思。你从中体会到了什么？</a:t>
              </a:r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84685" y="3791176"/>
            <a:ext cx="6888956" cy="55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3750"/>
              </a:lnSpc>
            </a:pPr>
            <a:r>
              <a:rPr lang="zh-CN" altLang="en-US" sz="2900" b="1" dirty="0">
                <a:latin typeface="黑体" panose="02010609060101010101" pitchFamily="49" charset="-122"/>
                <a:ea typeface="黑体" panose="02010609060101010101" pitchFamily="49" charset="-122"/>
              </a:rPr>
              <a:t>◇ 醉卧沙场君莫笑，古来征战几人回？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98705" y="2068632"/>
            <a:ext cx="7545579" cy="994410"/>
          </a:xfrm>
        </p:spPr>
        <p:txBody>
          <a:bodyPr/>
          <a:lstStyle/>
          <a:p>
            <a:r>
              <a:rPr lang="zh-CN" altLang="en-US" b="1" dirty="0"/>
              <a:t>谢 谢</a:t>
            </a:r>
          </a:p>
        </p:txBody>
      </p:sp>
    </p:spTree>
    <p:extLst>
      <p:ext uri="{BB962C8B-B14F-4D97-AF65-F5344CB8AC3E}">
        <p14:creationId xmlns:p14="http://schemas.microsoft.com/office/powerpoint/2010/main" val="4028446672"/>
      </p:ext>
    </p:extLst>
  </p:cSld>
  <p:clrMapOvr>
    <a:masterClrMapping/>
  </p:clrMapOvr>
  <p:transition>
    <p:checke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62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98" name="组合 21"/>
          <p:cNvGrpSpPr>
            <a:grpSpLocks/>
          </p:cNvGrpSpPr>
          <p:nvPr/>
        </p:nvGrpSpPr>
        <p:grpSpPr bwMode="auto">
          <a:xfrm>
            <a:off x="1710745" y="2152896"/>
            <a:ext cx="1014413" cy="1025498"/>
            <a:chOff x="8277712" y="2269846"/>
            <a:chExt cx="1352894" cy="1367631"/>
          </a:xfrm>
        </p:grpSpPr>
        <p:grpSp>
          <p:nvGrpSpPr>
            <p:cNvPr id="7199" name="组合 79"/>
            <p:cNvGrpSpPr>
              <a:grpSpLocks noChangeAspect="1"/>
            </p:cNvGrpSpPr>
            <p:nvPr/>
          </p:nvGrpSpPr>
          <p:grpSpPr bwMode="auto">
            <a:xfrm>
              <a:off x="8277712" y="2269846"/>
              <a:ext cx="1352894" cy="1349671"/>
              <a:chOff x="5000955" y="529393"/>
              <a:chExt cx="2176324" cy="2171141"/>
            </a:xfrm>
          </p:grpSpPr>
          <p:sp>
            <p:nvSpPr>
              <p:cNvPr id="7200" name="矩形 80"/>
              <p:cNvSpPr>
                <a:spLocks noChangeArrowheads="1"/>
              </p:cNvSpPr>
              <p:nvPr/>
            </p:nvSpPr>
            <p:spPr bwMode="auto">
              <a:xfrm>
                <a:off x="5000955" y="529393"/>
                <a:ext cx="2171141" cy="2171141"/>
              </a:xfrm>
              <a:prstGeom prst="rect">
                <a:avLst/>
              </a:prstGeom>
              <a:noFill/>
              <a:ln w="19050">
                <a:solidFill>
                  <a:srgbClr val="70AD4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7201" name="组合 63"/>
              <p:cNvGrpSpPr>
                <a:grpSpLocks/>
              </p:cNvGrpSpPr>
              <p:nvPr/>
            </p:nvGrpSpPr>
            <p:grpSpPr bwMode="auto">
              <a:xfrm>
                <a:off x="5000957" y="529395"/>
                <a:ext cx="2176322" cy="2171139"/>
                <a:chOff x="2965248" y="4797909"/>
                <a:chExt cx="1428079" cy="1428079"/>
              </a:xfrm>
            </p:grpSpPr>
            <p:cxnSp>
              <p:nvCxnSpPr>
                <p:cNvPr id="7202" name="直接连接符 64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19050">
                  <a:solidFill>
                    <a:srgbClr val="70AD47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03" name="直接连接符 65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19050">
                  <a:solidFill>
                    <a:srgbClr val="70AD47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7204" name="TextBox 31"/>
            <p:cNvSpPr txBox="1">
              <a:spLocks noChangeArrowheads="1"/>
            </p:cNvSpPr>
            <p:nvPr/>
          </p:nvSpPr>
          <p:spPr bwMode="auto">
            <a:xfrm>
              <a:off x="8352064" y="2282962"/>
              <a:ext cx="1131200" cy="1354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/>
              <a:r>
                <a:rPr lang="zh-CN" altLang="en-US" sz="6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</a:t>
              </a:r>
            </a:p>
          </p:txBody>
        </p:sp>
      </p:grpSp>
      <p:grpSp>
        <p:nvGrpSpPr>
          <p:cNvPr id="7205" name="组合 14"/>
          <p:cNvGrpSpPr>
            <a:grpSpLocks/>
          </p:cNvGrpSpPr>
          <p:nvPr/>
        </p:nvGrpSpPr>
        <p:grpSpPr bwMode="auto">
          <a:xfrm>
            <a:off x="3646885" y="2158603"/>
            <a:ext cx="1014413" cy="1025498"/>
            <a:chOff x="1801042" y="4560048"/>
            <a:chExt cx="1352894" cy="1367631"/>
          </a:xfrm>
        </p:grpSpPr>
        <p:grpSp>
          <p:nvGrpSpPr>
            <p:cNvPr id="7206" name="组合 85"/>
            <p:cNvGrpSpPr>
              <a:grpSpLocks noChangeAspect="1"/>
            </p:cNvGrpSpPr>
            <p:nvPr/>
          </p:nvGrpSpPr>
          <p:grpSpPr bwMode="auto">
            <a:xfrm>
              <a:off x="1801042" y="4560048"/>
              <a:ext cx="1352894" cy="1349671"/>
              <a:chOff x="5000955" y="529393"/>
              <a:chExt cx="2176324" cy="2171141"/>
            </a:xfrm>
          </p:grpSpPr>
          <p:sp>
            <p:nvSpPr>
              <p:cNvPr id="7207" name="矩形 86"/>
              <p:cNvSpPr>
                <a:spLocks noChangeArrowheads="1"/>
              </p:cNvSpPr>
              <p:nvPr/>
            </p:nvSpPr>
            <p:spPr bwMode="auto">
              <a:xfrm>
                <a:off x="5000955" y="529393"/>
                <a:ext cx="2171141" cy="2171141"/>
              </a:xfrm>
              <a:prstGeom prst="rect">
                <a:avLst/>
              </a:prstGeom>
              <a:noFill/>
              <a:ln w="19050">
                <a:solidFill>
                  <a:srgbClr val="70AD4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7208" name="组合 63"/>
              <p:cNvGrpSpPr>
                <a:grpSpLocks/>
              </p:cNvGrpSpPr>
              <p:nvPr/>
            </p:nvGrpSpPr>
            <p:grpSpPr bwMode="auto">
              <a:xfrm>
                <a:off x="5000957" y="529395"/>
                <a:ext cx="2176322" cy="2171139"/>
                <a:chOff x="2965248" y="4797909"/>
                <a:chExt cx="1428079" cy="1428079"/>
              </a:xfrm>
            </p:grpSpPr>
            <p:cxnSp>
              <p:nvCxnSpPr>
                <p:cNvPr id="7209" name="直接连接符 64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19050">
                  <a:solidFill>
                    <a:srgbClr val="70AD47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10" name="直接连接符 65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19050">
                  <a:solidFill>
                    <a:srgbClr val="70AD47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7211" name="TextBox 31"/>
            <p:cNvSpPr txBox="1">
              <a:spLocks noChangeArrowheads="1"/>
            </p:cNvSpPr>
            <p:nvPr/>
          </p:nvSpPr>
          <p:spPr bwMode="auto">
            <a:xfrm>
              <a:off x="1875394" y="4573164"/>
              <a:ext cx="1131200" cy="1354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/>
              <a:r>
                <a:rPr lang="zh-CN" altLang="en-US" sz="6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催</a:t>
              </a:r>
            </a:p>
          </p:txBody>
        </p:sp>
      </p:grpSp>
      <p:grpSp>
        <p:nvGrpSpPr>
          <p:cNvPr id="7212" name="组合 15"/>
          <p:cNvGrpSpPr>
            <a:grpSpLocks/>
          </p:cNvGrpSpPr>
          <p:nvPr/>
        </p:nvGrpSpPr>
        <p:grpSpPr bwMode="auto">
          <a:xfrm>
            <a:off x="5573997" y="2148769"/>
            <a:ext cx="1014413" cy="1025498"/>
            <a:chOff x="3830383" y="4573164"/>
            <a:chExt cx="1352894" cy="1367631"/>
          </a:xfrm>
        </p:grpSpPr>
        <p:grpSp>
          <p:nvGrpSpPr>
            <p:cNvPr id="7213" name="组合 91"/>
            <p:cNvGrpSpPr>
              <a:grpSpLocks noChangeAspect="1"/>
            </p:cNvGrpSpPr>
            <p:nvPr/>
          </p:nvGrpSpPr>
          <p:grpSpPr bwMode="auto">
            <a:xfrm>
              <a:off x="3830383" y="4573164"/>
              <a:ext cx="1352894" cy="1349671"/>
              <a:chOff x="5000955" y="529393"/>
              <a:chExt cx="2176324" cy="2171141"/>
            </a:xfrm>
          </p:grpSpPr>
          <p:sp>
            <p:nvSpPr>
              <p:cNvPr id="7214" name="矩形 92"/>
              <p:cNvSpPr>
                <a:spLocks noChangeArrowheads="1"/>
              </p:cNvSpPr>
              <p:nvPr/>
            </p:nvSpPr>
            <p:spPr bwMode="auto">
              <a:xfrm>
                <a:off x="5000955" y="529393"/>
                <a:ext cx="2171141" cy="2171141"/>
              </a:xfrm>
              <a:prstGeom prst="rect">
                <a:avLst/>
              </a:prstGeom>
              <a:noFill/>
              <a:ln w="19050">
                <a:solidFill>
                  <a:srgbClr val="70AD4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7215" name="组合 63"/>
              <p:cNvGrpSpPr>
                <a:grpSpLocks/>
              </p:cNvGrpSpPr>
              <p:nvPr/>
            </p:nvGrpSpPr>
            <p:grpSpPr bwMode="auto">
              <a:xfrm>
                <a:off x="5000957" y="529395"/>
                <a:ext cx="2176322" cy="2171139"/>
                <a:chOff x="2965248" y="4797909"/>
                <a:chExt cx="1428079" cy="1428079"/>
              </a:xfrm>
            </p:grpSpPr>
            <p:cxnSp>
              <p:nvCxnSpPr>
                <p:cNvPr id="7216" name="直接连接符 64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19050">
                  <a:solidFill>
                    <a:srgbClr val="70AD47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17" name="直接连接符 65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19050">
                  <a:solidFill>
                    <a:srgbClr val="70AD47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7218" name="TextBox 31"/>
            <p:cNvSpPr txBox="1">
              <a:spLocks noChangeArrowheads="1"/>
            </p:cNvSpPr>
            <p:nvPr/>
          </p:nvSpPr>
          <p:spPr bwMode="auto">
            <a:xfrm>
              <a:off x="3904735" y="4586280"/>
              <a:ext cx="1131200" cy="1354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/>
              <a:r>
                <a:rPr lang="zh-CN" altLang="en-US" sz="6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醉</a:t>
              </a:r>
            </a:p>
          </p:txBody>
        </p:sp>
      </p:grpSp>
      <p:sp>
        <p:nvSpPr>
          <p:cNvPr id="125" name="文本框 124"/>
          <p:cNvSpPr txBox="1">
            <a:spLocks noChangeArrowheads="1"/>
          </p:cNvSpPr>
          <p:nvPr/>
        </p:nvSpPr>
        <p:spPr bwMode="auto">
          <a:xfrm>
            <a:off x="2011043" y="1567250"/>
            <a:ext cx="41381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/>
            <a:r>
              <a:rPr lang="en-US" altLang="zh-CN" sz="3000" b="1" dirty="0" err="1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c</a:t>
            </a:r>
            <a:r>
              <a:rPr lang="en-US" altLang="zh-CN" sz="3000" b="1" dirty="0" err="1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宋体" panose="02010600030101010101" pitchFamily="2" charset="-122"/>
              </a:rPr>
              <a:t>í</a:t>
            </a:r>
            <a:endParaRPr lang="en-US" altLang="zh-CN" sz="3000" b="1" dirty="0">
              <a:solidFill>
                <a:srgbClr val="0000FF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26" name="文本框 125"/>
          <p:cNvSpPr txBox="1">
            <a:spLocks noChangeArrowheads="1"/>
          </p:cNvSpPr>
          <p:nvPr/>
        </p:nvSpPr>
        <p:spPr bwMode="auto">
          <a:xfrm>
            <a:off x="3841964" y="1563433"/>
            <a:ext cx="62901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en-US" altLang="zh-CN" sz="3000" b="1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cuī</a:t>
            </a:r>
          </a:p>
        </p:txBody>
      </p:sp>
      <p:sp>
        <p:nvSpPr>
          <p:cNvPr id="128" name="文本框 127"/>
          <p:cNvSpPr txBox="1">
            <a:spLocks noChangeArrowheads="1"/>
          </p:cNvSpPr>
          <p:nvPr/>
        </p:nvSpPr>
        <p:spPr bwMode="auto">
          <a:xfrm>
            <a:off x="5789940" y="1553598"/>
            <a:ext cx="62300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/>
            <a:r>
              <a:rPr lang="en-US" altLang="zh-CN" sz="3000" b="1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zuì</a:t>
            </a:r>
          </a:p>
        </p:txBody>
      </p:sp>
      <p:grpSp>
        <p:nvGrpSpPr>
          <p:cNvPr id="90" name="组合 1"/>
          <p:cNvGrpSpPr>
            <a:grpSpLocks/>
          </p:cNvGrpSpPr>
          <p:nvPr/>
        </p:nvGrpSpPr>
        <p:grpSpPr bwMode="auto">
          <a:xfrm>
            <a:off x="172641" y="169069"/>
            <a:ext cx="2350294" cy="797719"/>
            <a:chOff x="398493" y="235133"/>
            <a:chExt cx="3133181" cy="1063729"/>
          </a:xfrm>
        </p:grpSpPr>
        <p:grpSp>
          <p:nvGrpSpPr>
            <p:cNvPr id="91" name="组合 2"/>
            <p:cNvGrpSpPr>
              <a:grpSpLocks/>
            </p:cNvGrpSpPr>
            <p:nvPr/>
          </p:nvGrpSpPr>
          <p:grpSpPr bwMode="auto">
            <a:xfrm>
              <a:off x="1285751" y="505034"/>
              <a:ext cx="2245923" cy="679516"/>
              <a:chOff x="2196985" y="2511160"/>
              <a:chExt cx="2245923" cy="679516"/>
            </a:xfrm>
          </p:grpSpPr>
          <p:cxnSp>
            <p:nvCxnSpPr>
              <p:cNvPr id="93" name="直接连接符 92"/>
              <p:cNvCxnSpPr/>
              <p:nvPr/>
            </p:nvCxnSpPr>
            <p:spPr>
              <a:xfrm>
                <a:off x="2196985" y="2511160"/>
                <a:ext cx="164277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2196985" y="3190676"/>
                <a:ext cx="165388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3"/>
              <p:cNvSpPr txBox="1">
                <a:spLocks noChangeArrowheads="1"/>
              </p:cNvSpPr>
              <p:nvPr/>
            </p:nvSpPr>
            <p:spPr bwMode="auto">
              <a:xfrm>
                <a:off x="2196985" y="2536562"/>
                <a:ext cx="2245923" cy="6156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375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我会写</a:t>
                </a:r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3831826" y="2511160"/>
                <a:ext cx="306335" cy="33499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 flipV="1">
                <a:off x="3849286" y="2828691"/>
                <a:ext cx="269828" cy="361985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2" name="图片 8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93" y="235133"/>
              <a:ext cx="873825" cy="1063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6" grpId="0"/>
      <p:bldP spid="1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094" y="1181767"/>
            <a:ext cx="6425517" cy="241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图片 4" descr="timg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84" y="1"/>
            <a:ext cx="9144000" cy="515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5" descr="timg (10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64" y="2010104"/>
            <a:ext cx="3664991" cy="2033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18617" y="963421"/>
            <a:ext cx="2057399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4100" b="1" noProof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夜光杯</a:t>
            </a:r>
            <a:endParaRPr lang="zh-CN" altLang="en-US" sz="4100" b="1" noProof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923317" y="2068156"/>
            <a:ext cx="3698081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20725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传说周穆王时西域胡人用晶莹的白玉精制成的酒杯，有如光明夜照，故称夜光杯。</a:t>
            </a:r>
          </a:p>
        </p:txBody>
      </p:sp>
      <p:grpSp>
        <p:nvGrpSpPr>
          <p:cNvPr id="27652" name="组合 16"/>
          <p:cNvGrpSpPr>
            <a:grpSpLocks/>
          </p:cNvGrpSpPr>
          <p:nvPr/>
        </p:nvGrpSpPr>
        <p:grpSpPr bwMode="auto">
          <a:xfrm>
            <a:off x="33338" y="202406"/>
            <a:ext cx="2422921" cy="877491"/>
            <a:chOff x="43703" y="270164"/>
            <a:chExt cx="3231125" cy="1169038"/>
          </a:xfrm>
        </p:grpSpPr>
        <p:grpSp>
          <p:nvGrpSpPr>
            <p:cNvPr id="27653" name="组合 5"/>
            <p:cNvGrpSpPr>
              <a:grpSpLocks/>
            </p:cNvGrpSpPr>
            <p:nvPr/>
          </p:nvGrpSpPr>
          <p:grpSpPr bwMode="auto">
            <a:xfrm>
              <a:off x="1090047" y="638165"/>
              <a:ext cx="2184781" cy="670968"/>
              <a:chOff x="2157482" y="2510716"/>
              <a:chExt cx="1981336" cy="679824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2174761" y="2510716"/>
                <a:ext cx="1665992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3"/>
              <p:cNvSpPr txBox="1">
                <a:spLocks noChangeArrowheads="1"/>
              </p:cNvSpPr>
              <p:nvPr/>
            </p:nvSpPr>
            <p:spPr bwMode="auto">
              <a:xfrm>
                <a:off x="2230918" y="2542859"/>
                <a:ext cx="1884861" cy="62317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900" noProof="1">
                    <a:latin typeface="黑体" panose="02010600030101010101" pitchFamily="49" charset="-122"/>
                    <a:ea typeface="黑体" panose="02010600030101010101" pitchFamily="49" charset="-122"/>
                  </a:rPr>
                  <a:t>资料袋</a:t>
                </a:r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3832114" y="2510716"/>
                <a:ext cx="306704" cy="33589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V="1">
                <a:off x="3849393" y="2828931"/>
                <a:ext cx="269266" cy="361609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2157482" y="3190540"/>
                <a:ext cx="169623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659" name="图片 18" descr="I}[T}BTX]QSYGQ]4X(2)ITE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03" y="270164"/>
              <a:ext cx="1061279" cy="116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073254" y="2426494"/>
            <a:ext cx="3821906" cy="206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20725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琵琶起源于秦汉，盛行于唐代，是我国古老的弹拨乐器，国乐之瑰宝。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70773" y="1078872"/>
            <a:ext cx="1758827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4100" b="1" noProof="1">
                <a:ln w="18000">
                  <a:solidFill>
                    <a:srgbClr val="ED7D31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琵   琶</a:t>
            </a:r>
            <a:endParaRPr lang="zh-CN" altLang="en-US" sz="4100" b="1" noProof="1">
              <a:ln w="18000">
                <a:solidFill>
                  <a:srgbClr val="ED7D31">
                    <a:satMod val="14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lenovo\Documents\Tencent Files\1015812206\FileRecv\MobileFile\15509388797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778791" y="1313509"/>
            <a:ext cx="5040115" cy="328243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 latinLnBrk="1">
              <a:lnSpc>
                <a:spcPct val="120000"/>
              </a:lnSpc>
            </a:pPr>
            <a:r>
              <a:rPr lang="zh-CN" altLang="en-US" sz="2700" noProof="1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    王翰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（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687—726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），字子羽，并州晋阳（今山西太原市）人，著名诗人。其诗题材大多吟咏沙场少年、玲珑女子以及欢歌饮宴等，表达对人生短暂的感叹和及时行乐的旷达情怀。代表作有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《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凉州词二首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》《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饮马长城窟行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》《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春女行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》《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古蛾眉怨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》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等，其中以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《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凉州词二首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》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（一）最负盛名。</a:t>
            </a:r>
            <a:endParaRPr lang="en-US" altLang="zh-CN" sz="2100" b="1" noProof="1">
              <a:solidFill>
                <a:srgbClr val="1801FD"/>
              </a:solidFill>
              <a:latin typeface="黑体" panose="02010600030101010101" pitchFamily="49" charset="-122"/>
              <a:ea typeface="黑体" panose="02010600030101010101" pitchFamily="49" charset="-122"/>
              <a:sym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65535" y="1208485"/>
            <a:ext cx="8229600" cy="3521869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7083" y="1484857"/>
            <a:ext cx="2125250" cy="2764557"/>
          </a:xfrm>
          <a:prstGeom prst="roundRect">
            <a:avLst/>
          </a:prstGeom>
        </p:spPr>
      </p:pic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5004" y="173832"/>
            <a:ext cx="2711053" cy="865585"/>
            <a:chOff x="32960" y="231632"/>
            <a:chExt cx="3614520" cy="1154080"/>
          </a:xfrm>
        </p:grpSpPr>
        <p:pic>
          <p:nvPicPr>
            <p:cNvPr id="16" name="图片 15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60" y="231632"/>
              <a:ext cx="1102179" cy="1154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组合 14"/>
            <p:cNvGrpSpPr>
              <a:grpSpLocks/>
            </p:cNvGrpSpPr>
            <p:nvPr/>
          </p:nvGrpSpPr>
          <p:grpSpPr bwMode="auto">
            <a:xfrm>
              <a:off x="971116" y="568172"/>
              <a:ext cx="2676364" cy="679431"/>
              <a:chOff x="1845026" y="2511952"/>
              <a:chExt cx="2676364" cy="679431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2010116" y="2511952"/>
                <a:ext cx="198901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2010116" y="3191383"/>
                <a:ext cx="19985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1845026" y="2551639"/>
                <a:ext cx="2676364" cy="61553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2400" b="1" spc="30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作者介绍</a:t>
                </a: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991197" y="2511952"/>
                <a:ext cx="306370" cy="3349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4008659" y="2829443"/>
                <a:ext cx="269859" cy="36194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12"/>
          <p:cNvSpPr txBox="1">
            <a:spLocks noChangeArrowheads="1"/>
          </p:cNvSpPr>
          <p:nvPr/>
        </p:nvSpPr>
        <p:spPr bwMode="auto">
          <a:xfrm>
            <a:off x="1888331" y="653654"/>
            <a:ext cx="5367338" cy="420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</a:pPr>
            <a:r>
              <a:rPr lang="zh-CN" altLang="en-US" sz="3600" b="1" dirty="0">
                <a:sym typeface="等线" panose="02010600030101010101" pitchFamily="2" charset="-122"/>
              </a:rPr>
              <a:t>凉州词  </a:t>
            </a:r>
            <a:endParaRPr lang="en-US" altLang="zh-CN" sz="3600" b="1" dirty="0">
              <a:sym typeface="等线" panose="02010600030101010101" pitchFamily="2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［唐］王  翰</a:t>
            </a:r>
          </a:p>
          <a:p>
            <a:pPr algn="ctr">
              <a:lnSpc>
                <a:spcPct val="140000"/>
              </a:lnSpc>
            </a:pP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葡萄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美酒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夜光杯，</a:t>
            </a:r>
          </a:p>
          <a:p>
            <a:pPr algn="ctr">
              <a:lnSpc>
                <a:spcPct val="140000"/>
              </a:lnSpc>
            </a:pP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欲饮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琵琶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马上催。</a:t>
            </a:r>
            <a:endParaRPr lang="en-US" altLang="zh-CN" sz="3300" dirty="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醉卧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沙场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君莫笑，</a:t>
            </a:r>
            <a:endParaRPr lang="en-US" altLang="zh-CN" sz="3300" dirty="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古来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征战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/</a:t>
            </a: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几人回？</a:t>
            </a:r>
          </a:p>
        </p:txBody>
      </p:sp>
      <p:grpSp>
        <p:nvGrpSpPr>
          <p:cNvPr id="11" name="组合 14"/>
          <p:cNvGrpSpPr/>
          <p:nvPr/>
        </p:nvGrpSpPr>
        <p:grpSpPr>
          <a:xfrm>
            <a:off x="81492" y="197332"/>
            <a:ext cx="2420069" cy="823477"/>
            <a:chOff x="108655" y="263109"/>
            <a:chExt cx="3226759" cy="1097974"/>
          </a:xfrm>
          <a:solidFill>
            <a:schemeClr val="bg1"/>
          </a:solidFill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  <a:grpFill/>
          </p:spPr>
        </p:pic>
        <p:grpSp>
          <p:nvGrpSpPr>
            <p:cNvPr id="13" name="组合 18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  <a:grpFill/>
          </p:grpSpPr>
          <p:sp>
            <p:nvSpPr>
              <p:cNvPr id="14" name="直接连接符 13"/>
              <p:cNvSpPr/>
              <p:nvPr/>
            </p:nvSpPr>
            <p:spPr>
              <a:xfrm>
                <a:off x="1966053" y="2511380"/>
                <a:ext cx="1874427" cy="0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15" name="直接连接符 14"/>
              <p:cNvSpPr/>
              <p:nvPr/>
            </p:nvSpPr>
            <p:spPr>
              <a:xfrm>
                <a:off x="1974761" y="3190649"/>
                <a:ext cx="1875600" cy="0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1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/>
                <a:r>
                  <a:rPr lang="zh-CN" altLang="en-US" sz="2400" b="1" spc="375" noProof="1">
                    <a:solidFill>
                      <a:prstClr val="black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朗读指导</a:t>
                </a:r>
              </a:p>
            </p:txBody>
          </p:sp>
          <p:sp>
            <p:nvSpPr>
              <p:cNvPr id="17" name="直接连接符 16"/>
              <p:cNvSpPr/>
              <p:nvPr/>
            </p:nv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19" name="直接连接符 18"/>
              <p:cNvSpPr/>
              <p:nvPr/>
            </p:nv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grpFill/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</p:grp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语文" id="{C2414CD6-1CF4-4399-AFC0-BB42EA116142}" vid="{F5E079DE-6B05-4BEF-8385-76B53C42E709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凉州词</Template>
  <TotalTime>37</TotalTime>
  <Words>978</Words>
  <Application>Microsoft Office PowerPoint</Application>
  <PresentationFormat>全屏显示(16:9)</PresentationFormat>
  <Paragraphs>93</Paragraphs>
  <Slides>26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等线</vt:lpstr>
      <vt:lpstr>方正舒体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凉州词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1.古时描写战争的著名诗句很多，如（　  ）朝（　  ）写过：壮士饥餐胡虏肉，笑谈渴饮匈奴血。 2.这首写战争的诗，它的高超之处在于不写（              ）而写（　　          ），表现了边塞战士在边地荒寒艰苦的环境下，过着紧张动荡的征戍生活。  </vt:lpstr>
      <vt:lpstr>3.这首诗写的事情是什么？     4.假如你当时就在即将出征前的现场，你会有什么感慨？      </vt:lpstr>
      <vt:lpstr>PowerPoint 演示文稿</vt:lpstr>
      <vt:lpstr>谢 谢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2019-10-07T04:12:43Z</dcterms:created>
  <dcterms:modified xsi:type="dcterms:W3CDTF">2021-09-09T21:23:58Z</dcterms:modified>
</cp:coreProperties>
</file>