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0" r:id="rId1"/>
    <p:sldMasterId id="2147483674" r:id="rId2"/>
  </p:sldMasterIdLst>
  <p:notesMasterIdLst>
    <p:notesMasterId r:id="rId15"/>
  </p:notesMasterIdLst>
  <p:handoutMasterIdLst>
    <p:handoutMasterId r:id="rId16"/>
  </p:handoutMasterIdLst>
  <p:sldIdLst>
    <p:sldId id="413" r:id="rId3"/>
    <p:sldId id="404" r:id="rId4"/>
    <p:sldId id="459" r:id="rId5"/>
    <p:sldId id="474" r:id="rId6"/>
    <p:sldId id="477" r:id="rId7"/>
    <p:sldId id="475" r:id="rId8"/>
    <p:sldId id="476" r:id="rId9"/>
    <p:sldId id="480" r:id="rId10"/>
    <p:sldId id="478" r:id="rId11"/>
    <p:sldId id="479" r:id="rId12"/>
    <p:sldId id="411" r:id="rId13"/>
    <p:sldId id="481" r:id="rId14"/>
  </p:sldIdLst>
  <p:sldSz cx="9144000" cy="5143500" type="screen16x9"/>
  <p:notesSz cx="6858000" cy="9144000"/>
  <p:custDataLst>
    <p:tags r:id="rId17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531" userDrawn="1">
          <p15:clr>
            <a:srgbClr val="A4A3A4"/>
          </p15:clr>
        </p15:guide>
        <p15:guide id="3" pos="2880">
          <p15:clr>
            <a:srgbClr val="A4A3A4"/>
          </p15:clr>
        </p15:guide>
        <p15:guide id="4" pos="5449">
          <p15:clr>
            <a:srgbClr val="A4A3A4"/>
          </p15:clr>
        </p15:guide>
        <p15:guide id="5" pos="3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E77C20"/>
    <a:srgbClr val="C0E399"/>
    <a:srgbClr val="F1B34D"/>
    <a:srgbClr val="EEA127"/>
    <a:srgbClr val="ED8841"/>
    <a:srgbClr val="6AF0FF"/>
    <a:srgbClr val="2DEBFF"/>
    <a:srgbClr val="1DE9FF"/>
    <a:srgbClr val="57E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76" autoAdjust="0"/>
    <p:restoredTop sz="96314" autoAdjust="0"/>
  </p:normalViewPr>
  <p:slideViewPr>
    <p:cSldViewPr snapToGrid="0" showGuides="1">
      <p:cViewPr varScale="1">
        <p:scale>
          <a:sx n="143" d="100"/>
          <a:sy n="143" d="100"/>
        </p:scale>
        <p:origin x="666" y="120"/>
      </p:cViewPr>
      <p:guideLst>
        <p:guide orient="horz" pos="1620"/>
        <p:guide orient="horz" pos="531"/>
        <p:guide pos="2880"/>
        <p:guide pos="5449"/>
        <p:guide pos="32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Arial" panose="020B0604020202020204" pitchFamily="34" charset="0"/>
                <a:ea typeface="黑体" panose="02010609060101010101" pitchFamily="49" charset="-122"/>
              </a:rPr>
              <a:pPr/>
              <a:t>2021/9/9</a:t>
            </a:fld>
            <a:endParaRPr lang="zh-CN" altLang="en-US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Arial" panose="020B0604020202020204" pitchFamily="34" charset="0"/>
                <a:ea typeface="黑体" panose="02010609060101010101" pitchFamily="49" charset="-122"/>
              </a:rPr>
              <a:pPr/>
              <a:t>‹#›</a:t>
            </a:fld>
            <a:endParaRPr lang="zh-CN" altLang="en-US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944257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fld id="{4364CCA6-6EA6-4EEA-A4EB-59FEDC1331C9}" type="datetimeFigureOut">
              <a:rPr lang="zh-CN" altLang="en-US" smtClean="0"/>
              <a:pPr/>
              <a:t>2021/9/9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fld id="{5C6A43CB-8CD8-481B-826F-9EA9627E8B1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39052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78751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80707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874791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81878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39264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19866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33161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79893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74448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83109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3170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pPr/>
              <a:t>2021/9/9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657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2145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0062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2590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0545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137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0" y="342900"/>
            <a:ext cx="3123900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493" y="1555990"/>
            <a:ext cx="3123900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pPr/>
              <a:t>2021/9/9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图片占位符 2"/>
          <p:cNvSpPr>
            <a:spLocks noGrp="1"/>
          </p:cNvSpPr>
          <p:nvPr>
            <p:ph type="pic" idx="1" hasCustomPrompt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dirty="0" smtClean="0"/>
              <a:t>单击添加图片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pPr/>
              <a:t>2021/9/9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1" y="416720"/>
            <a:ext cx="7983537" cy="3883819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62035"/>
            <a:ext cx="7886700" cy="69770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9850D-0D6D-4A73-86CC-0144F5CF1F23}" type="datetimeFigureOut">
              <a:rPr lang="zh-CN" altLang="en-US" smtClean="0"/>
              <a:pPr/>
              <a:t>2021/9/9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5E4F-3AC7-4976-9CE3-A9364AC471B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988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311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130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747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775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86019-41E4-43E9-9F6A-AD203BB3C73F}" type="datetimeFigureOut">
              <a:rPr lang="zh-CN" altLang="en-US" smtClean="0"/>
              <a:t>2021/9/9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92D568-A011-4A43-A101-5F0B3A989C1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56" r:id="rId2"/>
    <p:sldLayoutId id="2147483658" r:id="rId3"/>
    <p:sldLayoutId id="2147483673" r:id="rId4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955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timg (29)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91526" y="1781336"/>
            <a:ext cx="4510945" cy="7001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100" b="1" spc="450" dirty="0">
                <a:solidFill>
                  <a:schemeClr val="accent5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口语交际：安慰</a:t>
            </a:r>
          </a:p>
        </p:txBody>
      </p:sp>
      <p:sp>
        <p:nvSpPr>
          <p:cNvPr id="4" name="矩形 3"/>
          <p:cNvSpPr/>
          <p:nvPr/>
        </p:nvSpPr>
        <p:spPr>
          <a:xfrm>
            <a:off x="191526" y="4183892"/>
            <a:ext cx="4057745" cy="32124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6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18366" y="1342417"/>
            <a:ext cx="6253619" cy="200824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安慰是一缕阳光，能温暖我们潮湿的心房；安慰是一种力量，可以让我们勇敢向上。生活中，学习中，我们要真诚地安慰他人，给他人带去阳光和力量，也要学会自我安慰，在成长的路上学会坚强</a:t>
            </a:r>
            <a:r>
              <a:rPr lang="zh-CN" altLang="en-US" sz="21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 </a:t>
            </a:r>
            <a:endParaRPr lang="zh-CN" altLang="en-US" sz="21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9" name="图片 8" descr="005NXkSBgw1ezwfktul5aj30gj0ct40y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0111" y="2636150"/>
            <a:ext cx="1561942" cy="1210177"/>
          </a:xfrm>
          <a:prstGeom prst="rect">
            <a:avLst/>
          </a:prstGeom>
        </p:spPr>
      </p:pic>
      <p:sp>
        <p:nvSpPr>
          <p:cNvPr id="10" name="圆角矩形 9"/>
          <p:cNvSpPr/>
          <p:nvPr/>
        </p:nvSpPr>
        <p:spPr>
          <a:xfrm>
            <a:off x="1061582" y="1146131"/>
            <a:ext cx="6641926" cy="2508338"/>
          </a:xfrm>
          <a:prstGeom prst="roundRect">
            <a:avLst/>
          </a:prstGeom>
          <a:noFill/>
          <a:ln w="19050">
            <a:solidFill>
              <a:schemeClr val="accent6">
                <a:lumMod val="60000"/>
                <a:lumOff val="40000"/>
              </a:schemeClr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 descr="timg (6)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2927" y="2621072"/>
            <a:ext cx="1907088" cy="1907088"/>
          </a:xfrm>
          <a:prstGeom prst="rect">
            <a:avLst/>
          </a:prstGeom>
        </p:spPr>
      </p:pic>
      <p:sp>
        <p:nvSpPr>
          <p:cNvPr id="12" name="文本框 3"/>
          <p:cNvSpPr txBox="1"/>
          <p:nvPr/>
        </p:nvSpPr>
        <p:spPr>
          <a:xfrm>
            <a:off x="1052311" y="314657"/>
            <a:ext cx="190938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E77C20"/>
                </a:solidFill>
              </a:rPr>
              <a:t>课堂小结</a:t>
            </a:r>
          </a:p>
        </p:txBody>
      </p:sp>
      <p:pic>
        <p:nvPicPr>
          <p:cNvPr id="13" name="图片 12" descr="t01c666068625166147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0068" y="0"/>
            <a:ext cx="1413323" cy="109885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756610" y="1433723"/>
            <a:ext cx="4773108" cy="1942689"/>
            <a:chOff x="4655192" y="1911631"/>
            <a:chExt cx="6364144" cy="2590252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55192" y="1911631"/>
              <a:ext cx="3907875" cy="257273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11461" y="1929148"/>
              <a:ext cx="3907875" cy="2572735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688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02699" y="1468652"/>
            <a:ext cx="6629361" cy="200824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b="1" dirty="0">
                <a:latin typeface="+mn-ea"/>
              </a:rPr>
              <a:t>1.</a:t>
            </a:r>
            <a:r>
              <a:rPr lang="zh-CN" altLang="en-US" sz="2100" b="1" dirty="0">
                <a:latin typeface="+mn-ea"/>
              </a:rPr>
              <a:t>懂得当他人需要安慰时，选择合适的方式进行安慰。</a:t>
            </a:r>
          </a:p>
          <a:p>
            <a:pPr>
              <a:lnSpc>
                <a:spcPct val="150000"/>
              </a:lnSpc>
            </a:pPr>
            <a:r>
              <a:rPr lang="en-US" altLang="zh-CN" sz="2100" b="1" dirty="0">
                <a:latin typeface="+mn-ea"/>
              </a:rPr>
              <a:t>2.</a:t>
            </a:r>
            <a:r>
              <a:rPr lang="zh-CN" altLang="en-US" sz="2100" b="1" dirty="0">
                <a:latin typeface="+mn-ea"/>
              </a:rPr>
              <a:t>掌握安慰别人的语言特点和技巧，会运用语调、手势等恰当地表达自己的情感。</a:t>
            </a:r>
            <a:endParaRPr lang="en-US" altLang="zh-CN" sz="21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100" b="1" dirty="0">
                <a:latin typeface="+mn-ea"/>
              </a:rPr>
              <a:t>3.</a:t>
            </a:r>
            <a:r>
              <a:rPr lang="zh-CN" altLang="en-US" sz="2100" b="1" dirty="0">
                <a:latin typeface="+mn-ea"/>
              </a:rPr>
              <a:t>培养认真倾听的习惯，提高语言表达能力。</a:t>
            </a:r>
            <a:endParaRPr lang="en-US" altLang="zh-CN" sz="2100" b="1" dirty="0">
              <a:latin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" y="1"/>
            <a:ext cx="1322615" cy="987236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130816" y="493619"/>
            <a:ext cx="142460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F78C00"/>
                </a:solidFill>
              </a:rPr>
              <a:t>学习目标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717670" y="320374"/>
            <a:ext cx="16953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FFFFF"/>
                </a:solidFill>
              </a:rPr>
              <a:t>https://www.ypppt.com/</a:t>
            </a:r>
            <a:endParaRPr lang="zh-CN" altLang="en-US" sz="1100" dirty="0">
              <a:solidFill>
                <a:srgbClr val="FFFFFF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"/>
            <a:ext cx="2349937" cy="546497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291874" y="53958"/>
            <a:ext cx="158703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spc="450" dirty="0"/>
              <a:t>互动交流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352276" y="705030"/>
            <a:ext cx="6126978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生活并不是一帆风顺的，我们每个人在生活和学习中，都会遇到不顺心的事情，你有过这样的体验吗？</a:t>
            </a:r>
          </a:p>
        </p:txBody>
      </p:sp>
      <p:pic>
        <p:nvPicPr>
          <p:cNvPr id="10" name="图片 9" descr="u=863846234,486532600&amp;fm=200&amp;gp=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08759" y="2968608"/>
            <a:ext cx="5970495" cy="2174892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13" name="矩形 12"/>
          <p:cNvSpPr/>
          <p:nvPr/>
        </p:nvSpPr>
        <p:spPr>
          <a:xfrm>
            <a:off x="1352276" y="2160695"/>
            <a:ext cx="6283460" cy="80791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当我们感到委屈、伤心、着急的时候，他人的安慰往往会给我们带来温暖和力量。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"/>
            <a:ext cx="2349937" cy="546497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291874" y="53958"/>
            <a:ext cx="158703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spc="450" dirty="0"/>
              <a:t>互动交流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806" y="958241"/>
            <a:ext cx="8229601" cy="1803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矩形 11"/>
          <p:cNvSpPr/>
          <p:nvPr/>
        </p:nvSpPr>
        <p:spPr>
          <a:xfrm>
            <a:off x="1460296" y="3184813"/>
            <a:ext cx="6392615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b="1" dirty="0">
                <a:solidFill>
                  <a:srgbClr val="C00000"/>
                </a:solidFill>
              </a:rPr>
              <a:t>作为小峰的好朋友，应该如何安慰他呢？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"/>
            <a:ext cx="2349937" cy="546497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291874" y="53958"/>
            <a:ext cx="158703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spc="450" dirty="0"/>
              <a:t>互动交流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017" y="845506"/>
            <a:ext cx="8229601" cy="1803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矩形 11"/>
          <p:cNvSpPr/>
          <p:nvPr/>
        </p:nvSpPr>
        <p:spPr>
          <a:xfrm>
            <a:off x="428209" y="2790243"/>
            <a:ext cx="8480928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</a:rPr>
              <a:t>听了这么多关心和鼓励的话语，小峰又会如何来安慰自己？</a:t>
            </a:r>
          </a:p>
        </p:txBody>
      </p:sp>
      <p:sp>
        <p:nvSpPr>
          <p:cNvPr id="6" name="矩形 5"/>
          <p:cNvSpPr/>
          <p:nvPr/>
        </p:nvSpPr>
        <p:spPr>
          <a:xfrm>
            <a:off x="1472566" y="3393057"/>
            <a:ext cx="6014867" cy="90024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b="1" dirty="0">
                <a:solidFill>
                  <a:schemeClr val="tx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学会自我调节心情，自我安慰的时候，要学会宽容自己，分析原因，鼓励自己树立积极向上的心态。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"/>
            <a:ext cx="2349937" cy="546497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291874" y="53958"/>
            <a:ext cx="158703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spc="450" dirty="0"/>
              <a:t>互动交流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965" y="1107429"/>
            <a:ext cx="7994737" cy="1513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732771" y="2799567"/>
            <a:ext cx="7468646" cy="131574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en-US" sz="18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sz="18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如果我是小丽的好朋友，我会对她说：“小丽，别伤心，现在交通便利，通信发达。只要你有空，随时可以回来找我们。即便时间有限，我们也能用电话、信件相互联系。当然，我们有空也会去看你。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"/>
            <a:ext cx="2349937" cy="546497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291874" y="53958"/>
            <a:ext cx="158703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spc="450" dirty="0"/>
              <a:t>互动交流</a:t>
            </a: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042790" y="2733805"/>
            <a:ext cx="6980130" cy="131574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en-US" sz="18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sz="18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如果我是小冰的好朋友，我会对他说：“小冰，别伤心了，你是不小心弄丢手表的，你妈妈不会怪你的，等你过生日时，还会收到其他更好的礼物的。</a:t>
            </a:r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504" y="847170"/>
            <a:ext cx="7748620" cy="1531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"/>
            <a:ext cx="2349937" cy="546497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291874" y="53958"/>
            <a:ext cx="158703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spc="450" dirty="0"/>
              <a:t>情境拓展</a:t>
            </a:r>
          </a:p>
        </p:txBody>
      </p:sp>
      <p:grpSp>
        <p:nvGrpSpPr>
          <p:cNvPr id="2" name="组合 10"/>
          <p:cNvGrpSpPr/>
          <p:nvPr/>
        </p:nvGrpSpPr>
        <p:grpSpPr>
          <a:xfrm>
            <a:off x="1042793" y="1164920"/>
            <a:ext cx="7170471" cy="2700195"/>
            <a:chOff x="876822" y="1565753"/>
            <a:chExt cx="9560628" cy="3600260"/>
          </a:xfrm>
        </p:grpSpPr>
        <p:sp>
          <p:nvSpPr>
            <p:cNvPr id="8" name="矩形 7"/>
            <p:cNvSpPr/>
            <p:nvPr/>
          </p:nvSpPr>
          <p:spPr>
            <a:xfrm>
              <a:off x="1231726" y="2015357"/>
              <a:ext cx="8338159" cy="23391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342900">
                <a:lnSpc>
                  <a:spcPct val="150000"/>
                </a:lnSpc>
              </a:pPr>
              <a:r>
                <a:rPr lang="zh-CN" altLang="en-US" sz="2400" b="1" dirty="0">
                  <a:latin typeface="+mn-ea"/>
                </a:rPr>
                <a:t>你们在生活中有过安慰他人，或者被他人安慰的情况吗？你是如何安慰他人的？当他人安慰你的时候，你有什么感受？</a:t>
              </a:r>
            </a:p>
          </p:txBody>
        </p:sp>
        <p:pic>
          <p:nvPicPr>
            <p:cNvPr id="9" name="图片 8" descr="005NXkSBgw1ezwfktul5aj30gj0ct40y.png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54861" y="3552444"/>
              <a:ext cx="2082589" cy="1613569"/>
            </a:xfrm>
            <a:prstGeom prst="rect">
              <a:avLst/>
            </a:prstGeom>
          </p:spPr>
        </p:pic>
        <p:sp>
          <p:nvSpPr>
            <p:cNvPr id="10" name="圆角矩形 9"/>
            <p:cNvSpPr/>
            <p:nvPr/>
          </p:nvSpPr>
          <p:spPr>
            <a:xfrm>
              <a:off x="876822" y="1565753"/>
              <a:ext cx="8855901" cy="3344450"/>
            </a:xfrm>
            <a:prstGeom prst="roundRect">
              <a:avLst/>
            </a:prstGeom>
            <a:noFill/>
            <a:ln w="19050">
              <a:solidFill>
                <a:schemeClr val="accent6">
                  <a:lumMod val="60000"/>
                  <a:lumOff val="40000"/>
                </a:schemeClr>
              </a:solidFill>
              <a:prstDash val="lg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2" name="图片 11" descr="timg (6)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2927" y="2621072"/>
            <a:ext cx="1907088" cy="190708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"/>
            <a:ext cx="2349937" cy="546497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291874" y="53958"/>
            <a:ext cx="158703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spc="450" dirty="0"/>
              <a:t>情境拓展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1042793" y="1164920"/>
            <a:ext cx="7170471" cy="2700195"/>
            <a:chOff x="876822" y="1565753"/>
            <a:chExt cx="9560628" cy="3600260"/>
          </a:xfrm>
        </p:grpSpPr>
        <p:sp>
          <p:nvSpPr>
            <p:cNvPr id="8" name="矩形 7"/>
            <p:cNvSpPr/>
            <p:nvPr/>
          </p:nvSpPr>
          <p:spPr>
            <a:xfrm>
              <a:off x="1231726" y="2015357"/>
              <a:ext cx="8338159" cy="23391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   在安慰他人时，我们要选择合适的方式；同时借助语调、手势等恰当地表达自己的情感，使他人在我们的安慰下坚强起来。</a:t>
              </a:r>
            </a:p>
          </p:txBody>
        </p:sp>
        <p:pic>
          <p:nvPicPr>
            <p:cNvPr id="9" name="图片 8" descr="005NXkSBgw1ezwfktul5aj30gj0ct40y.png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54861" y="3552444"/>
              <a:ext cx="2082589" cy="1613569"/>
            </a:xfrm>
            <a:prstGeom prst="rect">
              <a:avLst/>
            </a:prstGeom>
          </p:spPr>
        </p:pic>
        <p:sp>
          <p:nvSpPr>
            <p:cNvPr id="10" name="圆角矩形 9"/>
            <p:cNvSpPr/>
            <p:nvPr/>
          </p:nvSpPr>
          <p:spPr>
            <a:xfrm>
              <a:off x="876822" y="1565753"/>
              <a:ext cx="8855901" cy="3344450"/>
            </a:xfrm>
            <a:prstGeom prst="roundRect">
              <a:avLst/>
            </a:prstGeom>
            <a:noFill/>
            <a:ln w="19050">
              <a:solidFill>
                <a:schemeClr val="accent6">
                  <a:lumMod val="60000"/>
                  <a:lumOff val="40000"/>
                </a:schemeClr>
              </a:solidFill>
              <a:prstDash val="lg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2" name="图片 11" descr="timg (6)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2927" y="2621072"/>
            <a:ext cx="1907088" cy="190708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OC_GUID" val="{de9e77fd-3039-462b-b014-6f960b576bc7}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532</Words>
  <Application>Microsoft Office PowerPoint</Application>
  <PresentationFormat>全屏显示(16:9)</PresentationFormat>
  <Paragraphs>45</Paragraphs>
  <Slides>12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3" baseType="lpstr"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2498</cp:revision>
  <dcterms:created xsi:type="dcterms:W3CDTF">2015-04-02T07:05:00Z</dcterms:created>
  <dcterms:modified xsi:type="dcterms:W3CDTF">2021-09-08T22:34:59Z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2052-11.1.0.8976</vt:lpwstr>
  </property>
</Properties>
</file>