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37"/>
  </p:notesMasterIdLst>
  <p:handoutMasterIdLst>
    <p:handoutMasterId r:id="rId38"/>
  </p:handoutMasterIdLst>
  <p:sldIdLst>
    <p:sldId id="256" r:id="rId3"/>
    <p:sldId id="258" r:id="rId4"/>
    <p:sldId id="397" r:id="rId5"/>
    <p:sldId id="359" r:id="rId6"/>
    <p:sldId id="426" r:id="rId7"/>
    <p:sldId id="577" r:id="rId8"/>
    <p:sldId id="323" r:id="rId9"/>
    <p:sldId id="526" r:id="rId10"/>
    <p:sldId id="265" r:id="rId11"/>
    <p:sldId id="554" r:id="rId12"/>
    <p:sldId id="632" r:id="rId13"/>
    <p:sldId id="266" r:id="rId14"/>
    <p:sldId id="555" r:id="rId15"/>
    <p:sldId id="603" r:id="rId16"/>
    <p:sldId id="456" r:id="rId17"/>
    <p:sldId id="457" r:id="rId18"/>
    <p:sldId id="458" r:id="rId19"/>
    <p:sldId id="506" r:id="rId20"/>
    <p:sldId id="633" r:id="rId21"/>
    <p:sldId id="634" r:id="rId22"/>
    <p:sldId id="635" r:id="rId23"/>
    <p:sldId id="636" r:id="rId24"/>
    <p:sldId id="637" r:id="rId25"/>
    <p:sldId id="346" r:id="rId26"/>
    <p:sldId id="460" r:id="rId27"/>
    <p:sldId id="638" r:id="rId28"/>
    <p:sldId id="274" r:id="rId29"/>
    <p:sldId id="639" r:id="rId30"/>
    <p:sldId id="626" r:id="rId31"/>
    <p:sldId id="640" r:id="rId32"/>
    <p:sldId id="641" r:id="rId33"/>
    <p:sldId id="642" r:id="rId34"/>
    <p:sldId id="454" r:id="rId35"/>
    <p:sldId id="643" r:id="rId3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8">
          <p15:clr>
            <a:srgbClr val="A4A3A4"/>
          </p15:clr>
        </p15:guide>
        <p15:guide id="2" pos="29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06">
          <p15:clr>
            <a:srgbClr val="A4A3A4"/>
          </p15:clr>
        </p15:guide>
        <p15:guide id="2" pos="22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F95"/>
    <a:srgbClr val="0000FF"/>
    <a:srgbClr val="FF00FF"/>
    <a:srgbClr val="C5FBFC"/>
    <a:srgbClr val="FFE4C1"/>
    <a:srgbClr val="E0F0FC"/>
    <a:srgbClr val="D7E8F8"/>
    <a:srgbClr val="B9D2D1"/>
    <a:srgbClr val="3333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578"/>
        <p:guide pos="2995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06"/>
        <p:guide pos="22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226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5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786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599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40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642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2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93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27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375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70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4788024" y="465998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19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64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88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54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099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12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image" Target="../media/image8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59790" y="3242469"/>
            <a:ext cx="7425055" cy="769441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仿宋" panose="02010609060101010101" pitchFamily="49" charset="-122"/>
              </a:rPr>
              <a:t>19</a:t>
            </a:r>
            <a:r>
              <a:rPr lang="zh-CN" altLang="en-US" sz="4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仿宋" panose="02010609060101010101" pitchFamily="49" charset="-122"/>
              </a:rPr>
              <a:t>一只窝囊的大老虎</a:t>
            </a: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671195" y="4011910"/>
            <a:ext cx="7768590" cy="635"/>
          </a:xfrm>
          <a:prstGeom prst="line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760855" y="4184015"/>
            <a:ext cx="5760720" cy="400110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0000FF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RJ </a:t>
            </a:r>
            <a:r>
              <a:rPr lang="zh-CN" sz="2000" b="1" dirty="0">
                <a:solidFill>
                  <a:srgbClr val="0000FF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四</a:t>
            </a:r>
            <a:r>
              <a:rPr lang="zh-CN" altLang="en-US" sz="2000" b="1" dirty="0">
                <a:solidFill>
                  <a:srgbClr val="0000FF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年级上</a:t>
            </a:r>
          </a:p>
        </p:txBody>
      </p:sp>
      <p:pic>
        <p:nvPicPr>
          <p:cNvPr id="5" name="图片 4" descr="老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610" y="1168"/>
            <a:ext cx="3921760" cy="32689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0400" y="679450"/>
            <a:ext cx="8016056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【殷切】</a:t>
            </a:r>
            <a:r>
              <a:rPr lang="zh-CN" altLang="en-US" sz="2000" dirty="0">
                <a:sym typeface="+mn-ea"/>
              </a:rPr>
              <a:t>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深厚而急切</a:t>
            </a:r>
            <a:r>
              <a:rPr lang="zh-CN" altLang="en-US" sz="2000" dirty="0">
                <a:sym typeface="+mn-ea"/>
              </a:rPr>
              <a:t>。</a:t>
            </a: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【排练】</a:t>
            </a:r>
            <a:r>
              <a:rPr lang="zh-CN" altLang="en-US" sz="2000" dirty="0">
                <a:sym typeface="+mn-ea"/>
              </a:rPr>
              <a:t>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排演练习。</a:t>
            </a: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【通情达理】</a:t>
            </a:r>
            <a:r>
              <a:rPr lang="zh-CN" altLang="en-US" sz="2000" dirty="0">
                <a:sym typeface="+mn-ea"/>
              </a:rPr>
              <a:t>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懂得道理，说话做事合情合理。</a:t>
            </a:r>
            <a:endParaRPr lang="zh-CN" altLang="en-US" sz="2000" dirty="0">
              <a:sym typeface="+mn-ea"/>
            </a:endParaRP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【演技】</a:t>
            </a:r>
            <a:r>
              <a:rPr lang="zh-CN" altLang="en-US" sz="2000" dirty="0">
                <a:sym typeface="+mn-ea"/>
              </a:rPr>
              <a:t>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表演的技巧，指演员运用各种技术和手法创造形象的能力。</a:t>
            </a:r>
            <a:endParaRPr lang="zh-CN" altLang="en-US" sz="2000" dirty="0">
              <a:sym typeface="+mn-ea"/>
            </a:endParaRP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【将就】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勉强适应不很满意的事物或环境。</a:t>
            </a: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【哄堂大笑】</a:t>
            </a:r>
            <a:r>
              <a:rPr lang="zh-CN" altLang="en-US" sz="2000" dirty="0">
                <a:sym typeface="+mn-ea"/>
              </a:rPr>
              <a:t>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形容全屋子的人同时大笑。</a:t>
            </a:r>
            <a:r>
              <a:rPr lang="zh-CN" altLang="en-US" sz="2000" dirty="0">
                <a:sym typeface="+mn-ea"/>
              </a:rPr>
              <a:t> </a:t>
            </a: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造句：他一句话把大家逗得哄堂大笑。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【笨拙】</a:t>
            </a:r>
            <a:r>
              <a:rPr lang="zh-CN" altLang="en-US" sz="2000" dirty="0">
                <a:sym typeface="+mn-ea"/>
              </a:rPr>
              <a:t>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笨；不聪明；不灵巧。</a:t>
            </a:r>
            <a:endParaRPr lang="zh-CN" altLang="en-US" sz="2000" dirty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0400" y="754380"/>
            <a:ext cx="7644130" cy="3634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【接连不断】</a:t>
            </a:r>
            <a:r>
              <a:rPr lang="zh-CN" altLang="en-US" sz="2400">
                <a:sym typeface="+mn-ea"/>
              </a:rPr>
              <a:t>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一个接着一个，连续不间断。</a:t>
            </a:r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造句：除夕夜，大街上鞭炮声接连不断，到处洋溢着喜庆的气氛。</a:t>
            </a:r>
            <a:endParaRPr lang="zh-CN" altLang="en-US" sz="2800">
              <a:sym typeface="+mn-ea"/>
            </a:endParaRPr>
          </a:p>
          <a:p>
            <a:pPr lvl="0" algn="l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【唉声叹气】</a:t>
            </a:r>
            <a:r>
              <a:rPr lang="zh-CN" altLang="en-US" sz="2400">
                <a:sym typeface="+mn-ea"/>
              </a:rPr>
              <a:t>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因伤感、烦闷或痛苦而发出叹息的声音。</a:t>
            </a:r>
            <a:endParaRPr lang="zh-CN" altLang="en-US" sz="2400">
              <a:sym typeface="+mn-ea"/>
            </a:endParaRPr>
          </a:p>
          <a:p>
            <a:pPr lvl="0" algn="l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【砸锅】</a:t>
            </a:r>
            <a:r>
              <a:rPr lang="zh-CN" altLang="en-US" sz="2400">
                <a:sym typeface="+mn-ea"/>
              </a:rPr>
              <a:t>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比喻办事失败。</a:t>
            </a:r>
          </a:p>
          <a:p>
            <a:pPr lvl="0" algn="l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【垂头丧气】</a:t>
            </a:r>
            <a:r>
              <a:rPr lang="zh-CN" altLang="en-US" sz="2400">
                <a:sym typeface="+mn-ea"/>
              </a:rPr>
              <a:t>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形容情绪低落、失望懊丧的神情。</a:t>
            </a:r>
            <a:endParaRPr lang="zh-CN" altLang="en-US" sz="2400">
              <a:sym typeface="+mn-ea"/>
            </a:endParaRPr>
          </a:p>
          <a:p>
            <a:pPr lvl="0" algn="l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造句：失败了不要垂头丧气，成功了也不能扬扬得意。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35530" y="1496695"/>
            <a:ext cx="566737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轮流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机灵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    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通情达理——      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垂头丧气——</a:t>
            </a:r>
          </a:p>
        </p:txBody>
      </p:sp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85" y="831215"/>
            <a:ext cx="2129351" cy="5760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634740" y="181546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规定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096000" y="1815465"/>
            <a:ext cx="916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笨拙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256405" y="2515235"/>
            <a:ext cx="2393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强词夺理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275455" y="3265170"/>
            <a:ext cx="1820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神采奕奕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292225" y="1299845"/>
            <a:ext cx="702564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机灵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期待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将就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笨拙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通情达理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          垂头丧气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endParaRPr lang="en-US" altLang="zh-CN" sz="24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图片 2" descr="近义词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05" y="652145"/>
            <a:ext cx="2129195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91435" y="143256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伶俐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22595" y="143256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期望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22595" y="194627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愚笨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145155" y="2520950"/>
            <a:ext cx="1544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善解人意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35470" y="2520950"/>
            <a:ext cx="1642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怏怏不乐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91435" y="1946275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迁就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6705" y="3183890"/>
            <a:ext cx="86442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◇</a:t>
            </a:r>
            <a:r>
              <a:rPr lang="zh-CN" altLang="en-US" sz="2400" b="1"/>
              <a:t>我们一定不会辜负家长和老师的（期待  期望），好好学习。</a:t>
            </a:r>
          </a:p>
        </p:txBody>
      </p:sp>
      <p:graphicFrame>
        <p:nvGraphicFramePr>
          <p:cNvPr id="5" name="对象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4114800" y="246380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914400" imgH="215640" progId="Equation.3">
                  <p:embed/>
                </p:oleObj>
              </mc:Choice>
              <mc:Fallback>
                <p:oleObj r:id="rId4" imgW="914400" imgH="215640" progId="Equation.3">
                  <p:embed/>
                  <p:pic>
                    <p:nvPicPr>
                      <p:cNvPr id="0" name="Picture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463800"/>
                        <a:ext cx="9144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06705" y="3757930"/>
            <a:ext cx="86442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◇</a:t>
            </a:r>
            <a:r>
              <a:rPr lang="zh-CN" altLang="en-US" sz="2400" b="1"/>
              <a:t> 孩子有缺点要批评教育，不能一味（将就  迁就）。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07125" y="3060700"/>
            <a:ext cx="29654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sym typeface="+mn-ea"/>
              </a:rPr>
              <a:t>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58280" y="3644265"/>
            <a:ext cx="29654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sym typeface="+mn-ea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0" grpId="0"/>
      <p:bldP spid="11" grpId="0"/>
      <p:bldP spid="18" grpId="0"/>
      <p:bldP spid="4" grpId="0"/>
      <p:bldP spid="8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DELL\Desktop\US_3$R[CZ([WG54[7YIU1VQ.pngUS_3$R[CZ([WG54[7YIU1VQ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790" y="653098"/>
            <a:ext cx="2702560" cy="8331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80490" y="1486535"/>
            <a:ext cx="638302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“又～又～”式：</a:t>
            </a:r>
            <a:r>
              <a:rPr lang="zh-CN" altLang="en-US" sz="2400" b="1" dirty="0"/>
              <a:t>  </a:t>
            </a:r>
            <a:r>
              <a:rPr lang="zh-CN" altLang="en-US" sz="2400" b="1" dirty="0">
                <a:solidFill>
                  <a:srgbClr val="FF0000"/>
                </a:solidFill>
              </a:rPr>
              <a:t>又唱又跳     又惊又喜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solidFill>
                  <a:srgbClr val="0000FF"/>
                </a:solidFill>
              </a:rPr>
              <a:t>又说又笑      又气又恼     又冷又饿     又困又乏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solidFill>
                  <a:srgbClr val="0000FF"/>
                </a:solidFill>
              </a:rPr>
              <a:t>又苦又涩      又多又全     又白又胖     又高又大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71270" y="2064385"/>
            <a:ext cx="6725920" cy="117602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同学们朗读课文，了解课文的主要内容，思考可以把文章分为几部分？每部分主要讲了什么？</a:t>
            </a:r>
            <a:endParaRPr lang="zh-CN" altLang="en-US" sz="24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7480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290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25220" y="2176780"/>
            <a:ext cx="271780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第二部分（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4-20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4895" y="3267710"/>
            <a:ext cx="293814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第三部分（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21-22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74750" y="1154430"/>
            <a:ext cx="261810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第一部分（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1-3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10990" y="1209675"/>
            <a:ext cx="3915410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写</a:t>
            </a:r>
            <a:r>
              <a:rPr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“我”期盼参加演出。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10355" y="2195195"/>
            <a:ext cx="3916045" cy="5340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2" charset="-122"/>
                <a:sym typeface="+mn-ea"/>
              </a:rPr>
              <a:t>写“我”扮演老虎没成功。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110990" y="3304540"/>
            <a:ext cx="3916045" cy="5340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写“我”寻找失败根源。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2" grpId="0" bldLvl="0" animBg="1"/>
      <p:bldP spid="5" grpId="0" bldLvl="0" animBg="1"/>
      <p:bldP spid="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1125855" y="1713230"/>
            <a:ext cx="707517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609600" eaLnBrk="1" fontAlgn="auto" hangingPunct="1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ea typeface="黑体" panose="02010609060101010101" pitchFamily="2" charset="-122"/>
              </a:rPr>
              <a:t>再仔细读课文，了解重点语句的含义，想一想课文讲了一个什么故事？在不理解的地方做一下批注，与老师和同学们讨论解决。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" y="828675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0905" y="886460"/>
            <a:ext cx="1604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课文解读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7605" y="2525395"/>
            <a:ext cx="4915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0" checksum="3407529306"/>
                </a:ext>
              </a:extLst>
            </a:pPr>
            <a:r>
              <a:rPr lang="en-US" altLang="zh-CN" sz="24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“</a:t>
            </a:r>
            <a:r>
              <a:rPr lang="en-US" altLang="zh-CN" sz="2400" dirty="0" err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总把我给忘了”说明了什么</a:t>
            </a:r>
            <a:r>
              <a:rPr lang="en-US" altLang="zh-CN" sz="24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？</a:t>
            </a:r>
            <a:endParaRPr sz="2400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2350" y="3057525"/>
            <a:ext cx="680783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altLang="zh-CN" sz="2400" b="1" dirty="0">
                <a:solidFill>
                  <a:srgbClr val="FF00FF"/>
                </a:solidFill>
              </a:rPr>
              <a:t>        </a:t>
            </a:r>
            <a:r>
              <a:rPr sz="2400" b="1" dirty="0" err="1">
                <a:solidFill>
                  <a:srgbClr val="FF00FF"/>
                </a:solidFill>
              </a:rPr>
              <a:t>间接告诉我们</a:t>
            </a:r>
            <a:r>
              <a:rPr sz="2400" b="1" dirty="0">
                <a:solidFill>
                  <a:srgbClr val="FF00FF"/>
                </a:solidFill>
              </a:rPr>
              <a:t>， “</a:t>
            </a:r>
            <a:r>
              <a:rPr sz="2400" b="1" dirty="0" err="1">
                <a:solidFill>
                  <a:srgbClr val="FF00FF"/>
                </a:solidFill>
              </a:rPr>
              <a:t>我”比起那几个小朋友来不够机灵，为下文演出砸锅做铺垫</a:t>
            </a:r>
            <a:r>
              <a:rPr sz="2400" b="1" dirty="0">
                <a:solidFill>
                  <a:srgbClr val="FF00FF"/>
                </a:solidFill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22350" y="882650"/>
            <a:ext cx="7098665" cy="1420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我没在台上露过面，因为逢到我们班表演，班主任老师总把我给忘了，角色都派给了班上最机灵的几个小朋友。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341245" y="1780540"/>
            <a:ext cx="1804670" cy="95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837305" y="2852420"/>
            <a:ext cx="268605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680845" y="2852420"/>
            <a:ext cx="643255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3435" y="3322955"/>
            <a:ext cx="1510665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81575" y="1034415"/>
            <a:ext cx="3642995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altLang="zh-CN" sz="2400" b="1" dirty="0">
                <a:solidFill>
                  <a:srgbClr val="FF00FF"/>
                </a:solidFill>
              </a:rPr>
              <a:t>        </a:t>
            </a:r>
            <a:r>
              <a:rPr sz="2400" b="1" dirty="0">
                <a:solidFill>
                  <a:srgbClr val="FF00FF"/>
                </a:solidFill>
              </a:rPr>
              <a:t>说明老师做决定的时候考虑了很多。虽然“我”不够机灵，但是为了满足“我”的愿望，老师还是让“我”扮老虎，进一步为下文演出砸锅做铺垫。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8815" y="831215"/>
            <a:ext cx="3832225" cy="34486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有一回又逢到我们班表演，班主任在分派角色的时候，我殷切期待的目光可能引起了她的注意。分派到最后，她看了我半晌才下决心说：“就这样吧，你扮老虎。”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652645" y="719455"/>
            <a:ext cx="0" cy="3672205"/>
          </a:xfrm>
          <a:prstGeom prst="line">
            <a:avLst/>
          </a:prstGeom>
          <a:ln cap="rnd" cmpd="thickThin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" grpId="0" bldLvl="0" animBg="1"/>
      <p:bldP spid="7" grpId="0" bldLvl="0" animBg="1"/>
      <p:bldP spid="5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5170" y="1624965"/>
            <a:ext cx="7896860" cy="2306955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“窝囊”是无能、怯懦的意思。老虎是百兽之王，凶猛无比，怎么能用“窝囊”来形容呢？围绕着这只“窝囊”的大老虎发生了怎样有趣的故事呢？让我们带着疑问默读课文，寻找答案吧！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" y="767080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4705" y="824865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55976" y="411510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C9EF95"/>
                </a:solidFill>
              </a:rPr>
              <a:t>https://www.ypppt.com/</a:t>
            </a:r>
            <a:endParaRPr lang="zh-CN" altLang="en-US" sz="1400" dirty="0">
              <a:solidFill>
                <a:srgbClr val="C9EF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183255" y="1226820"/>
            <a:ext cx="294640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15310" y="1732280"/>
            <a:ext cx="294640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43735" y="2204085"/>
            <a:ext cx="294640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85235" y="2204085"/>
            <a:ext cx="294640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115310" y="2728595"/>
            <a:ext cx="294640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943735" y="3794125"/>
            <a:ext cx="294640" cy="3600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194935" y="1083310"/>
            <a:ext cx="35540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FF"/>
                </a:solidFill>
              </a:rPr>
              <a:t>        </a:t>
            </a:r>
            <a:r>
              <a:rPr sz="2400" b="1" dirty="0" err="1">
                <a:solidFill>
                  <a:srgbClr val="FF00FF"/>
                </a:solidFill>
              </a:rPr>
              <a:t>作者仅用了“爬、站、叫、扑、追、躺”六个动作就把老虎怎么演写得</a:t>
            </a:r>
            <a:endParaRPr sz="2400" b="1" dirty="0">
              <a:solidFill>
                <a:srgbClr val="FF00FF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sz="2400" b="1" dirty="0" err="1">
                <a:solidFill>
                  <a:srgbClr val="FF00FF"/>
                </a:solidFill>
              </a:rPr>
              <a:t>具体明确</a:t>
            </a:r>
            <a:r>
              <a:rPr sz="2400" b="1" dirty="0">
                <a:solidFill>
                  <a:srgbClr val="FF00FF"/>
                </a:solidFill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1505" y="1083310"/>
            <a:ext cx="3744595" cy="3192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你先四脚着地爬上台，见了他们兄妹俩就站起来，啊呜啊呜叫着，向他们扑过去，他们逃你就追。等到猎人上场，对你连开两枪，你就躺下来——死掉。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775200" y="735330"/>
            <a:ext cx="0" cy="3672205"/>
          </a:xfrm>
          <a:prstGeom prst="line">
            <a:avLst/>
          </a:prstGeom>
          <a:ln cap="rnd" cmpd="thickThin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920" y="3552825"/>
            <a:ext cx="4047490" cy="986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5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19345" y="1090295"/>
            <a:ext cx="374015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altLang="zh-CN" sz="2000" b="1">
                <a:solidFill>
                  <a:srgbClr val="FF00FF"/>
                </a:solidFill>
              </a:rPr>
              <a:t>        </a:t>
            </a:r>
            <a:r>
              <a:rPr sz="2000" b="1">
                <a:solidFill>
                  <a:srgbClr val="FF00FF"/>
                </a:solidFill>
              </a:rPr>
              <a:t>作者在写排练时，没有重复之前的六步动作，只写了老师怎样临阵指导，把“我”怎样表演省去了。 但我读着老师的指导，就能想象出“我”笨拙地表演的情嗓门也小，以至于把老虎演成了“猫”。 点明了“窝囊”的含义。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1660" y="866140"/>
            <a:ext cx="3868420" cy="34486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我就弯下身子向前爬，老师在一旁不断地提示：“向前爬，再向前爬，快站起来，你没看见他们吗？向他们扑过去！唉，你怎么不叫哇？嗓门要大。别忘了你不是猫，你是一只老虎。”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653915" y="807720"/>
            <a:ext cx="0" cy="3672205"/>
          </a:xfrm>
          <a:prstGeom prst="line">
            <a:avLst/>
          </a:prstGeom>
          <a:ln cap="rnd" cmpd="thickThin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37590" y="2736215"/>
            <a:ext cx="686752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altLang="zh-CN" sz="2000" b="1">
                <a:solidFill>
                  <a:srgbClr val="FF00FF"/>
                </a:solidFill>
              </a:rPr>
              <a:t>        </a:t>
            </a:r>
            <a:r>
              <a:rPr sz="2000" b="1">
                <a:solidFill>
                  <a:srgbClr val="FF00FF"/>
                </a:solidFill>
              </a:rPr>
              <a:t>该“我”上场了， “我”还呆呆地愣在那里，直到老师推了“我”一把， “我”才爬上场去。“我”爬得很慢，啊呜啊呜地叫着，可是声音非常细弱，就像一只生病的小猫。 爬着爬着，虎头罩掉了， “我”赶紧捡起来戴上。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03605" y="889635"/>
            <a:ext cx="6868160" cy="1050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到底怎么演完的，我一点儿也记不起来，只记得耳边的笑声一阵阵接连不断。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46505" y="2148205"/>
            <a:ext cx="4915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0" checksum="3407529306"/>
                </a:ext>
              </a:extLst>
            </a:pP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你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能想象出“我”是怎样演出的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59485" y="723900"/>
            <a:ext cx="7225030" cy="370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altLang="zh-CN" sz="2400" b="1">
                <a:solidFill>
                  <a:srgbClr val="FF00FF"/>
                </a:solidFill>
              </a:rPr>
              <a:t>         </a:t>
            </a:r>
            <a:r>
              <a:rPr sz="2400" b="1">
                <a:solidFill>
                  <a:srgbClr val="FF00FF"/>
                </a:solidFill>
              </a:rPr>
              <a:t>慌乱之中“我”戴倒了，眼睛戴到后脑勺上，什么也看不见了。该站起来扑向兄妹俩了， “我”只得硬着头皮东一下西一下胡乱</a:t>
            </a:r>
          </a:p>
          <a:p>
            <a:pPr indent="0" fontAlgn="auto">
              <a:lnSpc>
                <a:spcPct val="140000"/>
              </a:lnSpc>
            </a:pPr>
            <a:r>
              <a:rPr sz="2400" b="1">
                <a:solidFill>
                  <a:srgbClr val="FF00FF"/>
                </a:solidFill>
              </a:rPr>
              <a:t>扑，台上乱作一团，成了</a:t>
            </a:r>
          </a:p>
          <a:p>
            <a:pPr indent="0" fontAlgn="auto">
              <a:lnSpc>
                <a:spcPct val="140000"/>
              </a:lnSpc>
            </a:pPr>
            <a:r>
              <a:rPr sz="2400" b="1">
                <a:solidFill>
                  <a:srgbClr val="FF00FF"/>
                </a:solidFill>
              </a:rPr>
              <a:t>兄妹两个追着“我”跑。 终</a:t>
            </a:r>
          </a:p>
          <a:p>
            <a:pPr indent="0" fontAlgn="auto">
              <a:lnSpc>
                <a:spcPct val="140000"/>
              </a:lnSpc>
            </a:pPr>
            <a:r>
              <a:rPr sz="2400" b="1">
                <a:solidFill>
                  <a:srgbClr val="FF00FF"/>
                </a:solidFill>
              </a:rPr>
              <a:t>于听到枪声响， “我”赶紧</a:t>
            </a:r>
          </a:p>
          <a:p>
            <a:pPr indent="0" fontAlgn="auto">
              <a:lnSpc>
                <a:spcPct val="140000"/>
              </a:lnSpc>
            </a:pPr>
            <a:r>
              <a:rPr sz="2400" b="1">
                <a:solidFill>
                  <a:srgbClr val="FF00FF"/>
                </a:solidFill>
              </a:rPr>
              <a:t>躺下了。</a:t>
            </a:r>
          </a:p>
        </p:txBody>
      </p:sp>
      <p:pic>
        <p:nvPicPr>
          <p:cNvPr id="2" name="图片 1" descr="老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835" y="1843405"/>
            <a:ext cx="3107055" cy="2589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55" y="59817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1190" y="65595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文章结构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80" y="1174115"/>
            <a:ext cx="8422640" cy="3551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65" y="601980"/>
            <a:ext cx="2056630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9915" y="659765"/>
            <a:ext cx="1631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方法总结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65120" y="805180"/>
            <a:ext cx="31788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2800" b="1" dirty="0" err="1">
                <a:solidFill>
                  <a:srgbClr val="FF0000"/>
                </a:solidFill>
                <a:sym typeface="+mn-ea"/>
              </a:rPr>
              <a:t>批注的方式</a:t>
            </a:r>
            <a:endParaRPr sz="28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9615" y="1738630"/>
            <a:ext cx="7809865" cy="267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  <a:alpha val="71000"/>
                  </a:schemeClr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sz="2400" b="1" dirty="0">
                <a:latin typeface="+mn-ea"/>
                <a:cs typeface="+mn-ea"/>
              </a:rPr>
              <a:t>       </a:t>
            </a:r>
            <a:r>
              <a:rPr sz="2400" b="1" dirty="0">
                <a:latin typeface="+mn-ea"/>
                <a:cs typeface="+mn-ea"/>
              </a:rPr>
              <a:t>阅读的时候，我们要主动地从各个层面对文章进行理解、感悟、阐释、发现和点评，并在课本上圈点勾画，静思默想，像品茶一样品出文字的甘甜芳香，然后动笔在课本上批写注解，并与同学互动交流分享，从而获得个性化的阅读体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31825" y="835660"/>
            <a:ext cx="7880985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  <a:alpha val="71000"/>
                  </a:schemeClr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lang="en-US" sz="2000" b="1" dirty="0">
                <a:latin typeface="+mn-ea"/>
                <a:cs typeface="+mn-ea"/>
              </a:rPr>
              <a:t>       </a:t>
            </a:r>
            <a:r>
              <a:rPr sz="2000" b="1" dirty="0">
                <a:latin typeface="+mn-ea"/>
                <a:cs typeface="+mn-ea"/>
              </a:rPr>
              <a:t>我们可以从这些地方进行批注：</a:t>
            </a:r>
            <a:r>
              <a:rPr sz="2000" b="1" dirty="0">
                <a:solidFill>
                  <a:srgbClr val="0000FF"/>
                </a:solidFill>
                <a:latin typeface="+mn-ea"/>
                <a:cs typeface="+mn-ea"/>
              </a:rPr>
              <a:t>写得好的地方，比如传神的词语、生动的比喻等；有启发的地方，比如含有哲理的句子；有疑问的地方，比如自己不确定的说法；引发自己产生联想的地方，比如想起了生活中的某个相似体验、阅读的同题材的文章或见过的相似的写法等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33788" y="3073399"/>
            <a:ext cx="4450789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  <a:alpha val="71000"/>
                  </a:schemeClr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40000"/>
              </a:lnSpc>
            </a:pPr>
            <a:r>
              <a:rPr sz="2000" b="1" dirty="0" err="1">
                <a:latin typeface="+mn-ea"/>
                <a:cs typeface="+mn-ea"/>
              </a:rPr>
              <a:t>比较适合在小学阶段的批注方式有</a:t>
            </a:r>
            <a:r>
              <a:rPr sz="2000" b="1" dirty="0">
                <a:latin typeface="+mn-ea"/>
                <a:cs typeface="+mn-ea"/>
              </a:rPr>
              <a:t>：       </a:t>
            </a:r>
          </a:p>
          <a:p>
            <a:pPr indent="0" fontAlgn="auto">
              <a:lnSpc>
                <a:spcPct val="140000"/>
              </a:lnSpc>
            </a:pPr>
            <a:r>
              <a:rPr sz="2000" b="1" dirty="0" err="1">
                <a:solidFill>
                  <a:srgbClr val="FF0000"/>
                </a:solidFill>
                <a:latin typeface="+mn-ea"/>
                <a:cs typeface="+mn-ea"/>
              </a:rPr>
              <a:t>感想、摘录、质疑、联想、评价</a:t>
            </a:r>
            <a:r>
              <a:rPr sz="2000" b="1" dirty="0">
                <a:solidFill>
                  <a:srgbClr val="FF0000"/>
                </a:solidFill>
                <a:latin typeface="+mn-ea"/>
                <a:cs typeface="+mn-ea"/>
              </a:rPr>
              <a:t>、</a:t>
            </a:r>
          </a:p>
          <a:p>
            <a:pPr indent="0" fontAlgn="auto">
              <a:lnSpc>
                <a:spcPct val="140000"/>
              </a:lnSpc>
            </a:pPr>
            <a:r>
              <a:rPr sz="2000" b="1" dirty="0" err="1">
                <a:solidFill>
                  <a:srgbClr val="FF0000"/>
                </a:solidFill>
                <a:latin typeface="+mn-ea"/>
                <a:cs typeface="+mn-ea"/>
              </a:rPr>
              <a:t>补充等</a:t>
            </a:r>
            <a:r>
              <a:rPr sz="2000" b="1" dirty="0">
                <a:solidFill>
                  <a:srgbClr val="FF0000"/>
                </a:solidFill>
                <a:latin typeface="+mn-ea"/>
                <a:cs typeface="+mn-ea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080" y="2561590"/>
            <a:ext cx="2472055" cy="2407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1060450" y="1401445"/>
            <a:ext cx="6985635" cy="54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默读课文，在你不理解的地方作批注，和同学交流。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60450" y="2037715"/>
            <a:ext cx="565658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1" fontAlgn="auto" hangingPunct="1">
              <a:lnSpc>
                <a:spcPct val="110000"/>
              </a:lnSpc>
              <a:spcBef>
                <a:spcPts val="900"/>
              </a:spcBef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答案参见“阅读有策略”右栏中的批注。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05" y="1524000"/>
            <a:ext cx="296545" cy="302895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15" y="711200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7050" y="768985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教材习题</a:t>
            </a: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1039495" y="2798445"/>
            <a:ext cx="7458710" cy="139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结合文中描写“我”动作、语言、神态的语句，说说在排练节目和演出时，“我”的心情有怎样的变化，为什么会有那样的变化，并填写下面的表格。</a:t>
            </a:r>
          </a:p>
        </p:txBody>
      </p:sp>
      <p:pic>
        <p:nvPicPr>
          <p:cNvPr id="8" name="图片 7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" y="2921000"/>
            <a:ext cx="296545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4" grpId="1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150" y="602615"/>
            <a:ext cx="7177405" cy="4135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 bwMode="auto">
          <a:xfrm>
            <a:off x="966470" y="2103120"/>
            <a:ext cx="7213600" cy="229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 rtlCol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（1）</a:t>
            </a:r>
            <a:r>
              <a:rPr lang="zh-CN" altLang="en-US" sz="2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示例 1：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“我”演的大老虎很窝囊，不像一只凶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 猛的老虎。    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</a:t>
            </a:r>
            <a:r>
              <a:rPr lang="zh-CN" altLang="en-US" sz="2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示例 2：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“我”的演出并不窝囊，因为“我”演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 的大老虎给学校的老师和同学们带来了 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 欢乐。</a:t>
            </a: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217930" y="909320"/>
            <a:ext cx="7218045" cy="102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结合生活经验说一说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：“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我”的演出窝囊吗？可以怎么开导“我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”？</a:t>
            </a:r>
          </a:p>
        </p:txBody>
      </p:sp>
      <p:pic>
        <p:nvPicPr>
          <p:cNvPr id="10" name="图片 9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825" y="1038860"/>
            <a:ext cx="296545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05" y="648335"/>
            <a:ext cx="1905635" cy="6457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7061" y="763111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  <a:sym typeface="+mn-ea"/>
              </a:rPr>
              <a:t>学习目标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733425" y="1369695"/>
            <a:ext cx="83030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6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1. </a:t>
            </a:r>
            <a:r>
              <a:rPr sz="2400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会认“囊、级”等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sz="2400" dirty="0">
                <a:solidFill>
                  <a:srgbClr val="0000FF"/>
                </a:solidFill>
                <a:latin typeface="+mn-ea"/>
                <a:cs typeface="+mn-ea"/>
              </a:rPr>
              <a:t>10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 个生字，读准多音字“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露、角、哄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”，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会写“念、级”等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sz="2400" dirty="0">
                <a:solidFill>
                  <a:srgbClr val="0000FF"/>
                </a:solidFill>
                <a:latin typeface="+mn-ea"/>
                <a:cs typeface="+mn-ea"/>
              </a:rPr>
              <a:t>13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个字，会写“老虎、文艺”等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sz="2400" dirty="0">
                <a:solidFill>
                  <a:srgbClr val="0000FF"/>
                </a:solidFill>
                <a:latin typeface="+mn-ea"/>
                <a:cs typeface="+mn-ea"/>
              </a:rPr>
              <a:t>27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个词语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  <a:endParaRPr sz="2400" dirty="0">
              <a:solidFill>
                <a:srgbClr val="0000FF"/>
              </a:solidFill>
              <a:latin typeface="+mn-ea"/>
              <a:cs typeface="+mn-ea"/>
            </a:endParaRPr>
          </a:p>
          <a:p>
            <a:pPr fontAlgn="auto">
              <a:lnSpc>
                <a:spcPct val="16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2.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默读课文，在不理解的地方作批注，和同学交流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  <a:p>
            <a:pPr fontAlgn="auto">
              <a:lnSpc>
                <a:spcPct val="16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3.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结合生活经验说一说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： “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我”的演出窝囊吗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？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说说自己类似的经历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 bwMode="auto">
          <a:xfrm>
            <a:off x="367665" y="855980"/>
            <a:ext cx="4979035" cy="370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 rtlCol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（</a:t>
            </a:r>
            <a:r>
              <a:rPr lang="en-US" altLang="zh-CN" sz="23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2</a:t>
            </a:r>
            <a:r>
              <a:rPr lang="zh-CN" altLang="en-US" sz="23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）</a:t>
            </a:r>
            <a:r>
              <a:rPr lang="zh-CN" altLang="en-US" sz="2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示例 1：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演得不像没关系，你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已经尽力了。不是每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个人都必须成为一个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好演员。 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</a:t>
            </a:r>
            <a:r>
              <a:rPr lang="zh-CN" altLang="en-US" sz="2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示例 2：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你的演出虽然不算成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功，可是给观众带来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了许多欢笑，这也很</a:t>
            </a:r>
          </a:p>
          <a:p>
            <a:pPr lvl="0" indent="0" algn="just" eaLnBrk="1" fontAlgn="auto" hangingPunct="1">
              <a:lnSpc>
                <a:spcPct val="10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         好呀！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535" y="1323975"/>
            <a:ext cx="2849880" cy="2889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810895" y="1195070"/>
            <a:ext cx="7628890" cy="139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900"/>
              </a:spcBef>
            </a:pPr>
            <a:r>
              <a:rPr 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排练时的情形，“我”记忆很深刻，而表演时“到底怎么演完的，我一点儿也记不起来”。你有过类似的经历吗？印象最深的是什么？写下来和同学交流。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55" y="770255"/>
            <a:ext cx="1332865" cy="37020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883285" y="2740660"/>
            <a:ext cx="7484110" cy="1691640"/>
            <a:chOff x="1744" y="4330"/>
            <a:chExt cx="11786" cy="2664"/>
          </a:xfrm>
        </p:grpSpPr>
        <p:sp>
          <p:nvSpPr>
            <p:cNvPr id="5" name="文本框 4"/>
            <p:cNvSpPr txBox="1"/>
            <p:nvPr/>
          </p:nvSpPr>
          <p:spPr>
            <a:xfrm>
              <a:off x="1938" y="4429"/>
              <a:ext cx="1524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示例：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744" y="4330"/>
              <a:ext cx="11787" cy="2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30000"/>
                </a:lnSpc>
              </a:pPr>
              <a:r>
                <a:rPr lang="en-US" altLang="zh-CN" sz="2000" b="1">
                  <a:solidFill>
                    <a:srgbClr val="FF00FF"/>
                  </a:solidFill>
                </a:rPr>
                <a:t>                </a:t>
              </a:r>
              <a:r>
                <a:rPr lang="zh-CN" altLang="en-US" sz="2000" b="1">
                  <a:solidFill>
                    <a:srgbClr val="FF00FF"/>
                  </a:solidFill>
                </a:rPr>
                <a:t>我节奏感比较差，班里表演节目，唱歌啦，跳舞啦，我</a:t>
              </a:r>
            </a:p>
            <a:p>
              <a:pPr fontAlgn="auto">
                <a:lnSpc>
                  <a:spcPct val="130000"/>
                </a:lnSpc>
              </a:pPr>
              <a:r>
                <a:rPr lang="zh-CN" altLang="en-US" sz="2000" b="1">
                  <a:solidFill>
                    <a:srgbClr val="FF00FF"/>
                  </a:solidFill>
                </a:rPr>
                <a:t>都没有机会参加。有一次，同学们准备跨年晚会，班长李梅他们想表演一个集体舞——《采蘑菇的小姑娘》，少一个人，就让我参加了。 排练的时候，我非常认真，班长李梅更是手把手教我。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8795" y="864235"/>
            <a:ext cx="825309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FF"/>
                </a:solidFill>
              </a:rPr>
              <a:t>但我还是动作僵硬，手脚不大协调。终于，要上台演出了，我紧张得心脏突突直跳。也许是太紧张的缘故，前奏还没完，我就站起来了。我看其他同学还蹲在地上，就赶紧又蹲下了。台下的同学哈哈大笑起来。后来，我有好几次都忘记了动作，傻傻地站在那里。最后，我也不知道自己到底是怎样演完的，只记得台下一阵阵的哄笑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" y="58928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5935" y="64706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拓展空间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40610" y="585470"/>
            <a:ext cx="40678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描写童趣的古诗（一）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8525" y="1327150"/>
            <a:ext cx="2402840" cy="3276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400" b="1">
                <a:cs typeface="+mn-ea"/>
              </a:rPr>
              <a:t>    </a:t>
            </a:r>
            <a:r>
              <a:rPr lang="zh-CN" altLang="en-US" sz="2400" b="1">
                <a:cs typeface="+mn-ea"/>
              </a:rPr>
              <a:t>宿新市徐公店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b="1">
                <a:cs typeface="+mn-ea"/>
              </a:rPr>
              <a:t>［宋］杨万里</a:t>
            </a:r>
            <a:endParaRPr lang="zh-CN" altLang="en-US" sz="2400" b="1">
              <a:cs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400" b="1">
                <a:cs typeface="+mn-ea"/>
              </a:rPr>
              <a:t>篱落疏疏一径深，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2400" b="1">
                <a:cs typeface="+mn-ea"/>
              </a:rPr>
              <a:t>树头花落未成阴。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2400" b="1">
                <a:cs typeface="+mn-ea"/>
              </a:rPr>
              <a:t>儿童急走追黄蝶，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2400" b="1">
                <a:cs typeface="+mn-ea"/>
              </a:rPr>
              <a:t>飞入菜花无处寻。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676015" y="1418590"/>
            <a:ext cx="17780" cy="3093720"/>
          </a:xfrm>
          <a:prstGeom prst="line">
            <a:avLst/>
          </a:prstGeom>
          <a:ln cap="rnd" cmpd="thickThin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934460" y="1534795"/>
            <a:ext cx="490728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诗意：</a:t>
            </a:r>
            <a:r>
              <a:rPr lang="zh-CN" altLang="en-US" sz="2400" b="1">
                <a:solidFill>
                  <a:srgbClr val="0000FF"/>
                </a:solidFill>
              </a:rPr>
              <a:t>篱笆稀稀落落，一条小路通向远方，树上的花瓣纷纷飘落，新叶长出还尚未形成树荫。小孩子飞快地奔跑着追赶黄色的蝴蝶，可是蝴蝶飞入菜花就再也找不到了。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820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55" y="759460"/>
            <a:ext cx="2055495" cy="6203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7695" y="861695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作者简介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8925" y="1532255"/>
            <a:ext cx="8566150" cy="2675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叶至善（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1918——2006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）</a:t>
            </a:r>
            <a:r>
              <a:rPr 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著名的少儿科普作家、优秀编辑、优秀出版工作者。他为少年儿童写了大量的优秀科普文章和图书。其中科学家传记小说《梦魇》获第二届全国优秀科普作品一等奖，第二届宋庆龄儿童文学二等奖。代表作品有《失踪的哥哥》《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花萼与三叶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》《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未必佳集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》《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梦魇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65" y="608965"/>
            <a:ext cx="1814195" cy="563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0670" y="660400"/>
            <a:ext cx="1903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+mj-ea"/>
                <a:ea typeface="+mj-ea"/>
                <a:sym typeface="+mn-ea"/>
              </a:rPr>
              <a:t> 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字词学习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1045" y="1343660"/>
            <a:ext cx="787654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想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念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班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级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段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落    咱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俩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练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习</a:t>
            </a:r>
          </a:p>
          <a:p>
            <a:pPr algn="l" fontAlgn="auto">
              <a:lnSpc>
                <a:spcPct val="20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裤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子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改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变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逃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跑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亏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损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挖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洞</a:t>
            </a:r>
          </a:p>
          <a:p>
            <a:pPr algn="l" fontAlgn="auto">
              <a:lnSpc>
                <a:spcPct val="20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堂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砸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伤    铁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锅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30910" y="1405890"/>
            <a:ext cx="965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niàn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30910" y="3317240"/>
            <a:ext cx="965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táng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573020" y="1405890"/>
            <a:ext cx="8724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jí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972560" y="1405890"/>
            <a:ext cx="9493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duàn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031230" y="1405890"/>
            <a:ext cx="477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liǎ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391410" y="2397125"/>
            <a:ext cx="6972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gǎi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161530" y="1405890"/>
            <a:ext cx="768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liàn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79240" y="2397125"/>
            <a:ext cx="575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táo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591810" y="2397125"/>
            <a:ext cx="6858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kuī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220585" y="2397125"/>
            <a:ext cx="802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wā</a:t>
            </a:r>
          </a:p>
        </p:txBody>
      </p:sp>
      <p:sp>
        <p:nvSpPr>
          <p:cNvPr id="6" name="文本框 5"/>
          <p:cNvSpPr txBox="1"/>
          <p:nvPr/>
        </p:nvSpPr>
        <p:spPr>
          <a:xfrm flipH="1">
            <a:off x="860425" y="2341880"/>
            <a:ext cx="716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kù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84400" y="3317240"/>
            <a:ext cx="965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zá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96080" y="3317240"/>
            <a:ext cx="965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guō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9" grpId="0"/>
      <p:bldP spid="21" grpId="0"/>
      <p:bldP spid="22" grpId="0"/>
      <p:bldP spid="23" grpId="0"/>
      <p:bldP spid="24" grpId="0"/>
      <p:bldP spid="27" grpId="0"/>
      <p:bldP spid="29" grpId="0"/>
      <p:bldP spid="30" grpId="0"/>
      <p:bldP spid="31" grpId="0"/>
      <p:bldP spid="2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4080" y="1156335"/>
            <a:ext cx="770509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fontAlgn="auto">
              <a:lnSpc>
                <a:spcPct val="200000"/>
              </a:lnSpc>
              <a:tabLst>
                <a:tab pos="2865120" algn="l"/>
                <a:tab pos="3044190" algn="l"/>
              </a:tabLst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露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脸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角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色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羡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慕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殷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勤    </a:t>
            </a:r>
          </a:p>
          <a:p>
            <a:pPr algn="l" defTabSz="914400" fontAlgn="auto">
              <a:lnSpc>
                <a:spcPct val="200000"/>
              </a:lnSpc>
              <a:tabLst>
                <a:tab pos="2865120" algn="l"/>
                <a:tab pos="3044190" algn="l"/>
              </a:tabLst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豁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口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撇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嘴    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霉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哄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堂大笑   </a:t>
            </a:r>
          </a:p>
          <a:p>
            <a:pPr algn="l" defTabSz="914400" fontAlgn="auto">
              <a:lnSpc>
                <a:spcPct val="200000"/>
              </a:lnSpc>
              <a:tabLst>
                <a:tab pos="2865120" algn="l"/>
                <a:tab pos="3044190" algn="l"/>
              </a:tabLst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弄巧成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拙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鼓鼓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囊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囊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40740" y="1108710"/>
            <a:ext cx="780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lòu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14905" y="1108710"/>
            <a:ext cx="923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jué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94480" y="1108710"/>
            <a:ext cx="7086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xiàn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50890" y="1108710"/>
            <a:ext cx="575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yīn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28005" y="2130425"/>
            <a:ext cx="1020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hōng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90085" y="2130425"/>
            <a:ext cx="754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méi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88895" y="2130425"/>
            <a:ext cx="575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piě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40740" y="2130425"/>
            <a:ext cx="673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huō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03425" y="3079115"/>
            <a:ext cx="842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zhuō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22725" y="3079115"/>
            <a:ext cx="8521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nāng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805" y="3168015"/>
            <a:ext cx="3673475" cy="103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1668780" y="944245"/>
            <a:ext cx="268605" cy="83629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5690" y="1094105"/>
            <a:ext cx="592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露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40255" y="784225"/>
            <a:ext cx="64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lòu</a:t>
            </a:r>
            <a:endParaRPr lang="en-US" altLang="zh-CN" sz="240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0255" y="1450975"/>
            <a:ext cx="64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60345" y="847090"/>
            <a:ext cx="890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sym typeface="+mn-ea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露面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830195" y="1450975"/>
            <a:ext cx="1466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sym typeface="+mn-ea"/>
              </a:rPr>
              <a:t>露水</a:t>
            </a:r>
            <a:endParaRPr lang="zh-CN" altLang="en-US" sz="2400" b="1">
              <a:solidFill>
                <a:srgbClr val="0000FF"/>
              </a:solidFill>
              <a:latin typeface="+mn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7715" y="1094105"/>
            <a:ext cx="610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角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5188585" y="944245"/>
            <a:ext cx="315595" cy="82232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40705" y="1391920"/>
            <a:ext cx="758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jiǎo</a:t>
            </a:r>
            <a:endParaRPr lang="en-US" sz="240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05575" y="1391920"/>
            <a:ext cx="1506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3333FF"/>
                </a:solidFill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牛角</a:t>
            </a:r>
          </a:p>
        </p:txBody>
      </p:sp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" y="28575"/>
            <a:ext cx="2150110" cy="8115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47690" y="784225"/>
            <a:ext cx="5683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jué</a:t>
            </a:r>
            <a:endParaRPr lang="en-US" altLang="zh-CN" sz="2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67805" y="784225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sym typeface="+mn-ea"/>
              </a:rPr>
              <a:t>角斗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1668780" y="2161540"/>
            <a:ext cx="268605" cy="83629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5690" y="2311400"/>
            <a:ext cx="592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殷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40255" y="2001520"/>
            <a:ext cx="64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yīn</a:t>
            </a:r>
            <a:endParaRPr lang="en-US" altLang="zh-CN" sz="240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40255" y="2668270"/>
            <a:ext cx="64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yān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760345" y="2064385"/>
            <a:ext cx="890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sym typeface="+mn-ea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殷切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830195" y="2668270"/>
            <a:ext cx="1466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+mn-ea"/>
                <a:sym typeface="+mn-ea"/>
              </a:rPr>
              <a:t>殷红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577715" y="2311400"/>
            <a:ext cx="610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豁</a:t>
            </a:r>
          </a:p>
        </p:txBody>
      </p:sp>
      <p:sp>
        <p:nvSpPr>
          <p:cNvPr id="20" name="左大括号 19"/>
          <p:cNvSpPr/>
          <p:nvPr/>
        </p:nvSpPr>
        <p:spPr>
          <a:xfrm>
            <a:off x="5188585" y="2161540"/>
            <a:ext cx="315595" cy="82232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40705" y="2609215"/>
            <a:ext cx="758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huò</a:t>
            </a:r>
            <a:endParaRPr lang="en-US" sz="2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505575" y="2609215"/>
            <a:ext cx="1506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3333FF"/>
                </a:solidFill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豁达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47690" y="2001520"/>
            <a:ext cx="752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huō</a:t>
            </a:r>
            <a:endParaRPr lang="en-US" altLang="zh-CN" sz="2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67805" y="2001520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sym typeface="+mn-ea"/>
              </a:rPr>
              <a:t>豁出去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1668780" y="3522345"/>
            <a:ext cx="268605" cy="83629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75690" y="3672205"/>
            <a:ext cx="592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撇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040255" y="3362325"/>
            <a:ext cx="64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piě</a:t>
            </a:r>
            <a:endParaRPr lang="en-US" altLang="zh-CN" sz="2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40255" y="4029075"/>
            <a:ext cx="64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piē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760345" y="3425190"/>
            <a:ext cx="890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sym typeface="+mn-ea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撇嘴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830195" y="4029075"/>
            <a:ext cx="1466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sym typeface="+mn-ea"/>
              </a:rPr>
              <a:t>撇开</a:t>
            </a:r>
            <a:endParaRPr lang="zh-CN" altLang="en-US" sz="2400" b="1">
              <a:solidFill>
                <a:srgbClr val="0000FF"/>
              </a:solidFill>
              <a:latin typeface="+mn-ea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77715" y="3528695"/>
            <a:ext cx="610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哄</a:t>
            </a:r>
          </a:p>
        </p:txBody>
      </p:sp>
      <p:sp>
        <p:nvSpPr>
          <p:cNvPr id="36" name="左大括号 35"/>
          <p:cNvSpPr/>
          <p:nvPr/>
        </p:nvSpPr>
        <p:spPr>
          <a:xfrm>
            <a:off x="5188585" y="3378835"/>
            <a:ext cx="315595" cy="1029970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40705" y="3611245"/>
            <a:ext cx="927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hǒng</a:t>
            </a:r>
            <a:endParaRPr lang="en-US" sz="240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505575" y="3611245"/>
            <a:ext cx="1506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3333FF"/>
                </a:solidFill>
              </a:rPr>
              <a:t> </a:t>
            </a:r>
            <a:r>
              <a:rPr lang="zh-CN" altLang="en-US" sz="2400" b="1">
                <a:solidFill>
                  <a:srgbClr val="3333FF"/>
                </a:solidFill>
              </a:rPr>
              <a:t>哄骗</a:t>
            </a:r>
            <a:endParaRPr lang="zh-CN" altLang="en-US" sz="2400" b="1">
              <a:solidFill>
                <a:srgbClr val="3333FF"/>
              </a:solidFill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647690" y="3150870"/>
            <a:ext cx="858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hōng</a:t>
            </a:r>
            <a:endParaRPr lang="en-US" altLang="zh-CN" sz="240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67805" y="3150870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sym typeface="+mn-ea"/>
              </a:rPr>
              <a:t>哄笑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5641340" y="4050665"/>
            <a:ext cx="92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hòng</a:t>
            </a:r>
            <a:endParaRPr lang="en-US" sz="240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06210" y="4050665"/>
            <a:ext cx="1506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3333FF"/>
                </a:solidFill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起哄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 bldLvl="0" animBg="1"/>
      <p:bldP spid="3" grpId="0"/>
      <p:bldP spid="5" grpId="0"/>
      <p:bldP spid="6" grpId="0"/>
      <p:bldP spid="7" grpId="0"/>
      <p:bldP spid="8" grpId="0"/>
      <p:bldP spid="9" grpId="0"/>
      <p:bldP spid="10" grpId="0" bldLvl="0" animBg="1"/>
      <p:bldP spid="12" grpId="0"/>
      <p:bldP spid="14" grpId="0"/>
      <p:bldP spid="4" grpId="0"/>
      <p:bldP spid="27" grpId="0"/>
      <p:bldP spid="11" grpId="4" bldLvl="0" animBg="1"/>
      <p:bldP spid="13" grpId="0"/>
      <p:bldP spid="15" grpId="0"/>
      <p:bldP spid="16" grpId="0"/>
      <p:bldP spid="17" grpId="0"/>
      <p:bldP spid="18" grpId="0"/>
      <p:bldP spid="19" grpId="0"/>
      <p:bldP spid="20" grpId="0" bldLvl="0" animBg="1"/>
      <p:bldP spid="21" grpId="0"/>
      <p:bldP spid="22" grpId="0"/>
      <p:bldP spid="23" grpId="0"/>
      <p:bldP spid="24" grpId="0"/>
      <p:bldP spid="25" grpId="4" bldLvl="0" animBg="1"/>
      <p:bldP spid="26" grpId="0"/>
      <p:bldP spid="28" grpId="0"/>
      <p:bldP spid="32" grpId="0"/>
      <p:bldP spid="33" grpId="0"/>
      <p:bldP spid="34" grpId="0"/>
      <p:bldP spid="35" grpId="0"/>
      <p:bldP spid="36" grpId="0" bldLvl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>
            <p:custDataLst>
              <p:tags r:id="rId1"/>
            </p:custDataLst>
          </p:nvPr>
        </p:nvSpPr>
        <p:spPr>
          <a:xfrm>
            <a:off x="1072515" y="164211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336358" y="157559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念（思念）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336040" y="2309495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贪（贪心）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8" name="左大括号 7"/>
          <p:cNvSpPr/>
          <p:nvPr>
            <p:custDataLst>
              <p:tags r:id="rId4"/>
            </p:custDataLst>
          </p:nvPr>
        </p:nvSpPr>
        <p:spPr>
          <a:xfrm>
            <a:off x="3423285" y="164211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3758883" y="157559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级（年级）</a:t>
            </a: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3758883" y="230965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极（积极）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11" name="左大括号 10"/>
          <p:cNvSpPr/>
          <p:nvPr>
            <p:custDataLst>
              <p:tags r:id="rId7"/>
            </p:custDataLst>
          </p:nvPr>
        </p:nvSpPr>
        <p:spPr>
          <a:xfrm>
            <a:off x="5625465" y="164211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5961063" y="152733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练（练习）</a:t>
            </a: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5961063" y="234140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炼（锻炼）</a:t>
            </a:r>
          </a:p>
        </p:txBody>
      </p:sp>
      <p:pic>
        <p:nvPicPr>
          <p:cNvPr id="4" name="图片 3" descr="1形近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108268" y="569913"/>
            <a:ext cx="2324735" cy="876300"/>
          </a:xfrm>
          <a:prstGeom prst="rect">
            <a:avLst/>
          </a:prstGeom>
        </p:spPr>
      </p:pic>
      <p:sp>
        <p:nvSpPr>
          <p:cNvPr id="121" name="左大括号 120"/>
          <p:cNvSpPr/>
          <p:nvPr>
            <p:custDataLst>
              <p:tags r:id="rId11"/>
            </p:custDataLst>
          </p:nvPr>
        </p:nvSpPr>
        <p:spPr>
          <a:xfrm>
            <a:off x="1102995" y="322516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左大括号 121"/>
          <p:cNvSpPr/>
          <p:nvPr>
            <p:custDataLst>
              <p:tags r:id="rId12"/>
            </p:custDataLst>
          </p:nvPr>
        </p:nvSpPr>
        <p:spPr>
          <a:xfrm>
            <a:off x="3423285" y="322516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左大括号 122"/>
          <p:cNvSpPr/>
          <p:nvPr>
            <p:custDataLst>
              <p:tags r:id="rId13"/>
            </p:custDataLst>
          </p:nvPr>
        </p:nvSpPr>
        <p:spPr>
          <a:xfrm>
            <a:off x="5625465" y="322516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文本框 123"/>
          <p:cNvSpPr txBox="1"/>
          <p:nvPr>
            <p:custDataLst>
              <p:tags r:id="rId14"/>
            </p:custDataLst>
          </p:nvPr>
        </p:nvSpPr>
        <p:spPr>
          <a:xfrm>
            <a:off x="1408430" y="3144520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逃（逃走）</a:t>
            </a:r>
          </a:p>
        </p:txBody>
      </p:sp>
      <p:sp>
        <p:nvSpPr>
          <p:cNvPr id="125" name="文本框 124"/>
          <p:cNvSpPr txBox="1"/>
          <p:nvPr>
            <p:custDataLst>
              <p:tags r:id="rId15"/>
            </p:custDataLst>
          </p:nvPr>
        </p:nvSpPr>
        <p:spPr>
          <a:xfrm>
            <a:off x="1408430" y="3841115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桃（桃子）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126" name="文本框 125"/>
          <p:cNvSpPr txBox="1"/>
          <p:nvPr>
            <p:custDataLst>
              <p:tags r:id="rId16"/>
            </p:custDataLst>
          </p:nvPr>
        </p:nvSpPr>
        <p:spPr>
          <a:xfrm>
            <a:off x="3759200" y="3144520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亏（幸亏）</a:t>
            </a:r>
          </a:p>
        </p:txBody>
      </p:sp>
      <p:sp>
        <p:nvSpPr>
          <p:cNvPr id="127" name="文本框 126"/>
          <p:cNvSpPr txBox="1"/>
          <p:nvPr>
            <p:custDataLst>
              <p:tags r:id="rId17"/>
            </p:custDataLst>
          </p:nvPr>
        </p:nvSpPr>
        <p:spPr>
          <a:xfrm>
            <a:off x="3759200" y="3841115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专（专门）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128" name="文本框 127"/>
          <p:cNvSpPr txBox="1"/>
          <p:nvPr>
            <p:custDataLst>
              <p:tags r:id="rId18"/>
            </p:custDataLst>
          </p:nvPr>
        </p:nvSpPr>
        <p:spPr>
          <a:xfrm>
            <a:off x="5961380" y="3144520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堂（课堂）</a:t>
            </a:r>
          </a:p>
        </p:txBody>
      </p:sp>
      <p:sp>
        <p:nvSpPr>
          <p:cNvPr id="129" name="文本框 128"/>
          <p:cNvSpPr txBox="1"/>
          <p:nvPr>
            <p:custDataLst>
              <p:tags r:id="rId19"/>
            </p:custDataLst>
          </p:nvPr>
        </p:nvSpPr>
        <p:spPr>
          <a:xfrm>
            <a:off x="5961380" y="3841115"/>
            <a:ext cx="182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sym typeface="+mn-ea"/>
              </a:rPr>
              <a:t>赏（赏花）</a:t>
            </a:r>
            <a:endParaRPr lang="zh-CN" altLang="en-US" sz="2400" b="1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8" grpId="0" bldLvl="0" animBg="1"/>
      <p:bldP spid="9" grpId="0"/>
      <p:bldP spid="10" grpId="0"/>
      <p:bldP spid="11" grpId="0" bldLvl="0" animBg="1"/>
      <p:bldP spid="18" grpId="0"/>
      <p:bldP spid="19" grpId="0"/>
      <p:bldP spid="121" grpId="0" bldLvl="0" animBg="1"/>
      <p:bldP spid="122" grpId="0" bldLvl="0" animBg="1"/>
      <p:bldP spid="123" grpId="0" bldLvl="0" animBg="1"/>
      <p:bldP spid="124" grpId="0"/>
      <p:bldP spid="125" grpId="0"/>
      <p:bldP spid="126" grpId="0"/>
      <p:bldP spid="127" grpId="0"/>
      <p:bldP spid="128" grpId="0"/>
      <p:bldP spid="1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词语释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10" y="572770"/>
            <a:ext cx="2294549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5100" y="1078865"/>
            <a:ext cx="901255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【窝囊】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无能；怯懦。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【轮流】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依照次序一个接替一个，周而复始。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【角色】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戏剧、影视剧中，演员扮演的剧中人物。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【机灵】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聪明伶俐；机智。</a:t>
            </a: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【比画】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用手或拿着东西做出姿势来帮助说话或代替说话。</a:t>
            </a:r>
          </a:p>
          <a:p>
            <a:pPr lvl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【羡慕】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看见别人有某种长处、好处或有利条件而希望自己也有。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9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1696</Words>
  <Application>Microsoft Office PowerPoint</Application>
  <PresentationFormat>全屏显示(16:9)</PresentationFormat>
  <Paragraphs>207</Paragraphs>
  <Slides>34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Meiryo</vt:lpstr>
      <vt:lpstr>方正姚体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405</cp:revision>
  <dcterms:created xsi:type="dcterms:W3CDTF">2016-03-25T01:23:00Z</dcterms:created>
  <dcterms:modified xsi:type="dcterms:W3CDTF">2021-09-07T22:26:39Z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2052-11.1.0.8731</vt:lpwstr>
  </property>
</Properties>
</file>