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</p:sldMasterIdLst>
  <p:notesMasterIdLst>
    <p:notesMasterId r:id="rId30"/>
  </p:notesMasterIdLst>
  <p:handoutMasterIdLst>
    <p:handoutMasterId r:id="rId31"/>
  </p:handoutMasterIdLst>
  <p:sldIdLst>
    <p:sldId id="256" r:id="rId3"/>
    <p:sldId id="258" r:id="rId4"/>
    <p:sldId id="397" r:id="rId5"/>
    <p:sldId id="426" r:id="rId6"/>
    <p:sldId id="323" r:id="rId7"/>
    <p:sldId id="719" r:id="rId8"/>
    <p:sldId id="265" r:id="rId9"/>
    <p:sldId id="266" r:id="rId10"/>
    <p:sldId id="686" r:id="rId11"/>
    <p:sldId id="456" r:id="rId12"/>
    <p:sldId id="457" r:id="rId13"/>
    <p:sldId id="458" r:id="rId14"/>
    <p:sldId id="477" r:id="rId15"/>
    <p:sldId id="506" r:id="rId16"/>
    <p:sldId id="687" r:id="rId17"/>
    <p:sldId id="741" r:id="rId18"/>
    <p:sldId id="270" r:id="rId19"/>
    <p:sldId id="346" r:id="rId20"/>
    <p:sldId id="460" r:id="rId21"/>
    <p:sldId id="634" r:id="rId22"/>
    <p:sldId id="712" r:id="rId23"/>
    <p:sldId id="657" r:id="rId24"/>
    <p:sldId id="582" r:id="rId25"/>
    <p:sldId id="742" r:id="rId26"/>
    <p:sldId id="743" r:id="rId27"/>
    <p:sldId id="744" r:id="rId28"/>
    <p:sldId id="745" r:id="rId29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75">
          <p15:clr>
            <a:srgbClr val="A4A3A4"/>
          </p15:clr>
        </p15:guide>
        <p15:guide id="2" pos="277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21">
          <p15:clr>
            <a:srgbClr val="A4A3A4"/>
          </p15:clr>
        </p15:guide>
        <p15:guide id="2" pos="207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EF98"/>
    <a:srgbClr val="0000FF"/>
    <a:srgbClr val="FF00FF"/>
    <a:srgbClr val="E5F0D5"/>
    <a:srgbClr val="FFE4C1"/>
    <a:srgbClr val="E0F0FC"/>
    <a:srgbClr val="D7E8F8"/>
    <a:srgbClr val="B9D2D1"/>
    <a:srgbClr val="3333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475"/>
        <p:guide pos="2770"/>
      </p:guideLst>
    </p:cSldViewPr>
  </p:slideViewPr>
  <p:outlineViewPr>
    <p:cViewPr>
      <p:scale>
        <a:sx n="33" d="100"/>
        <a:sy n="33" d="100"/>
      </p:scale>
      <p:origin x="0" y="16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621"/>
        <p:guide pos="207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3FA5A-66A3-4316-878E-E77A88EE2E73}" type="datetimeFigureOut">
              <a:rPr lang="zh-CN" altLang="en-US" smtClean="0"/>
              <a:pPr/>
              <a:t>2021/9/8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68CAC-6640-417F-821E-54E16AA23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9577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2021/9/8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2923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6315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8388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56840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6132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667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866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405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69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436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297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5580112" y="4731990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2021/9/8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643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86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414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680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485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976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268416" y="2067694"/>
            <a:ext cx="4495165" cy="922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400" dirty="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仿宋" panose="02010609060101010101" pitchFamily="49" charset="-122"/>
              </a:rPr>
              <a:t>18 </a:t>
            </a:r>
            <a:r>
              <a:rPr lang="zh-CN" altLang="en-US" sz="5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牛和鹅</a:t>
            </a:r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>
            <a:off x="4943475" y="3114040"/>
            <a:ext cx="3294380" cy="635"/>
          </a:xfrm>
          <a:prstGeom prst="line">
            <a:avLst/>
          </a:prstGeom>
          <a:solidFill>
            <a:schemeClr val="accent6">
              <a:lumMod val="20000"/>
              <a:lumOff val="80000"/>
              <a:alpha val="47000"/>
            </a:schemeClr>
          </a:solidFill>
          <a:ln w="2857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942840" y="3114675"/>
            <a:ext cx="329501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rgbClr val="FF0000"/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RJ  </a:t>
            </a:r>
            <a:r>
              <a:rPr lang="zh-CN" altLang="en-US" sz="2400" b="1" dirty="0">
                <a:solidFill>
                  <a:srgbClr val="FF0000"/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四年级上</a:t>
            </a:r>
          </a:p>
        </p:txBody>
      </p:sp>
      <p:pic>
        <p:nvPicPr>
          <p:cNvPr id="3" name="图片 2" descr="C:\Users\DELL\Desktop\2019小学语文教材搭档四上（统编）3.jpg2019小学语文教材搭档四上（统编）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75" r="4175"/>
          <a:stretch>
            <a:fillRect/>
          </a:stretch>
        </p:blipFill>
        <p:spPr>
          <a:xfrm>
            <a:off x="680720" y="998855"/>
            <a:ext cx="3032125" cy="3308350"/>
          </a:xfrm>
          <a:prstGeom prst="rect">
            <a:avLst/>
          </a:prstGeom>
          <a:effectLst>
            <a:softEdge rad="38100"/>
          </a:effectLst>
        </p:spPr>
      </p:pic>
      <p:sp>
        <p:nvSpPr>
          <p:cNvPr id="8" name="矩形 7"/>
          <p:cNvSpPr/>
          <p:nvPr/>
        </p:nvSpPr>
        <p:spPr>
          <a:xfrm>
            <a:off x="0" y="4515966"/>
            <a:ext cx="9144000" cy="344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13080" y="1746885"/>
            <a:ext cx="5513070" cy="173037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indent="0" fontAlgn="auto">
              <a:lnSpc>
                <a:spcPct val="150000"/>
              </a:lnSpc>
              <a:spcBef>
                <a:spcPts val="1800"/>
              </a:spcBef>
              <a:buFont typeface="Arial" panose="020B0604020202020204" pitchFamily="34" charset="0"/>
              <a:buNone/>
              <a:defRPr/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同学们朗读课文，了解课文的主要内容，思考可以把文章分为几部分？每部分主要讲了什么？</a:t>
            </a:r>
            <a:endParaRPr lang="zh-CN" altLang="en-US" sz="2400" dirty="0">
              <a:solidFill>
                <a:srgbClr val="3333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205" y="748030"/>
            <a:ext cx="2056630" cy="57600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69290" y="805815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整体感知</a:t>
            </a:r>
          </a:p>
        </p:txBody>
      </p:sp>
      <p:pic>
        <p:nvPicPr>
          <p:cNvPr id="7" name="图片 6" descr="C:\Users\DELL\Desktop\2019小学语文教材搭档四上（统编）3.jpg2019小学语文教材搭档四上（统编）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92" t="12382" r="1192"/>
          <a:stretch>
            <a:fillRect/>
          </a:stretch>
        </p:blipFill>
        <p:spPr>
          <a:xfrm>
            <a:off x="6266180" y="1720215"/>
            <a:ext cx="1897380" cy="1703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88290" y="2353310"/>
            <a:ext cx="2772410" cy="650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defRPr/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第二部分（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5-12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88290" y="1175385"/>
            <a:ext cx="291555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defRPr/>
            </a:pPr>
            <a:r>
              <a:rPr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第一部分（1</a:t>
            </a:r>
            <a:r>
              <a:rPr 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-4</a:t>
            </a:r>
            <a:r>
              <a:rPr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538220" y="975995"/>
            <a:ext cx="4897120" cy="105029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sz="24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写由于牛和鹅看人的态度不同，所以“我们”对待牛和鹅的态度不同。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38220" y="2222500"/>
            <a:ext cx="4897120" cy="105029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写“我们”回家的路上被鹅追赶，后来金奎叔帮助“我们”赶走了鹅。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88290" y="3531235"/>
            <a:ext cx="3003550" cy="650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defRPr/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第三部分（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13-15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38220" y="3432175"/>
            <a:ext cx="4897120" cy="105029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fontAlgn="auto">
              <a:lnSpc>
                <a:spcPct val="130000"/>
              </a:lnSpc>
              <a:buClrTx/>
              <a:buSzTx/>
              <a:buFontTx/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写“我”记住金奎叔的话，从此对牛、对鹅都改变了态度。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2" grpId="0" bldLvl="0" animBg="1"/>
      <p:bldP spid="5" grpId="0" bldLvl="0" animBg="1"/>
      <p:bldP spid="3" grpId="0"/>
      <p:bldP spid="6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1"/>
          <p:cNvSpPr txBox="1">
            <a:spLocks noChangeArrowheads="1"/>
          </p:cNvSpPr>
          <p:nvPr/>
        </p:nvSpPr>
        <p:spPr bwMode="auto">
          <a:xfrm>
            <a:off x="948690" y="1113155"/>
            <a:ext cx="7075170" cy="3322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711200" eaLnBrk="1" fontAlgn="auto" hangingPunct="1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3773799597"/>
                </a:ext>
              </a:extLst>
            </a:pPr>
            <a:r>
              <a:rPr lang="zh-CN" altLang="en-US" sz="2800" dirty="0">
                <a:ea typeface="黑体" panose="02010609060101010101" pitchFamily="2" charset="-122"/>
              </a:rPr>
              <a:t>再仔细读课文，了解重点语句的含义，思考一下通过牛和鹅的故事，我们应该如何全面的看待生活中的问题。在阅读过程中及时批注，有不懂的问题及时记录下来，与老师和同学们讨论解决。</a:t>
            </a:r>
            <a:endParaRPr lang="zh-CN" altLang="en-US" sz="28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70" y="594995"/>
            <a:ext cx="2056630" cy="57600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09625" y="652780"/>
            <a:ext cx="16040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课文解读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4655" y="1100455"/>
            <a:ext cx="7994015" cy="570865"/>
          </a:xfrm>
          <a:prstGeom prst="rect">
            <a:avLst/>
          </a:prstGeom>
          <a:solidFill>
            <a:srgbClr val="E0F0FC">
              <a:alpha val="57000"/>
            </a:srgbClr>
          </a:solidFill>
          <a:ln w="28575"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 lvl="0" indent="609600" algn="l" fontAlgn="auto">
              <a:lnSpc>
                <a:spcPct val="130000"/>
              </a:lnSpc>
              <a:buClrTx/>
              <a:buSzTx/>
              <a:buFontTx/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我们马上都不说话了，贴着墙壁，悄悄地走过去</a:t>
            </a:r>
            <a:r>
              <a:rPr 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14655" y="2111375"/>
            <a:ext cx="816229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dirty="0">
                <a:latin typeface="黑体" panose="02010609060101010101" pitchFamily="2" charset="-122"/>
                <a:ea typeface="黑体" panose="02010609060101010101" pitchFamily="2" charset="-122"/>
              </a:rPr>
              <a:t>1.</a:t>
            </a:r>
            <a:r>
              <a:rPr lang="zh-CN" sz="2600" dirty="0">
                <a:latin typeface="黑体" panose="02010609060101010101" pitchFamily="2" charset="-122"/>
                <a:ea typeface="黑体" panose="02010609060101010101" pitchFamily="2" charset="-122"/>
              </a:rPr>
              <a:t>体会这句话中的动作描写，反映了我们怎样的心理</a:t>
            </a:r>
            <a:r>
              <a:rPr lang="zh-CN" altLang="en-US" sz="2600" dirty="0">
                <a:latin typeface="黑体" panose="02010609060101010101" pitchFamily="2" charset="-122"/>
                <a:ea typeface="黑体" panose="02010609060101010101" pitchFamily="2" charset="-122"/>
              </a:rPr>
              <a:t>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07670" y="2886075"/>
            <a:ext cx="8169275" cy="1291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60400" fontAlgn="auto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326428930"/>
                </a:ext>
              </a:extLst>
            </a:pPr>
            <a:r>
              <a:rPr lang="zh-CN" altLang="en-US" sz="2600" b="1" dirty="0">
                <a:solidFill>
                  <a:srgbClr val="FF00FF"/>
                </a:solidFill>
              </a:rPr>
              <a:t>“不说话”“贴着墙壁”“悄悄地走”几个具体的动词，就把“我们”对鹅的恐惧写出来了。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82930" y="608965"/>
            <a:ext cx="7603490" cy="1863725"/>
          </a:xfrm>
          <a:prstGeom prst="rect">
            <a:avLst/>
          </a:prstGeom>
          <a:solidFill>
            <a:srgbClr val="E0F0FC">
              <a:alpha val="51000"/>
            </a:srgbClr>
          </a:solidFill>
          <a:ln w="28575"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 lvl="0" indent="609600" algn="l" fontAlgn="auto">
              <a:lnSpc>
                <a:spcPct val="120000"/>
              </a:lnSpc>
              <a:buClrTx/>
              <a:buSzTx/>
              <a:buFontTx/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鹅听见了，就竖起头来，侧着眼睛看了看，竟爬到岸上，一摇一摆地、神气地朝我们走过来；还伸长脖子，吭</a:t>
            </a:r>
            <a:r>
              <a:rPr sz="2400" b="1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（</a:t>
            </a:r>
            <a:r>
              <a:rPr lang="en-US" sz="2400" b="1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k</a:t>
            </a:r>
            <a:r>
              <a:rPr sz="2400" b="1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ēng）</a:t>
            </a:r>
            <a:r>
              <a:rPr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吭地叫着，扑打着大翅膀，好像在它们眼里根本没有我们这些人似的。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82930" y="2653030"/>
            <a:ext cx="7657465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l" fontAlgn="auto">
              <a:buClrTx/>
              <a:buSzTx/>
              <a:buFontTx/>
            </a:pPr>
            <a:r>
              <a:rPr lang="en-US" altLang="zh-CN" sz="26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2.</a:t>
            </a:r>
            <a:r>
              <a:rPr lang="zh-CN" altLang="en-US" sz="26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有些动词用的特别传神，请你说一说。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82930" y="3144520"/>
            <a:ext cx="7658100" cy="16510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604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326428930"/>
                </a:ext>
              </a:extLst>
            </a:pPr>
            <a:r>
              <a:rPr lang="zh-CN" altLang="en-US" sz="2600" b="1" dirty="0">
                <a:solidFill>
                  <a:srgbClr val="FF00FF"/>
                </a:solidFill>
              </a:rPr>
              <a:t>“竖起头”“侧着眼睛看”“一摇一摆地、神气地走”“伸长脖子”“扑打翅膀”几个具体的动词，把鹅的神气表现得淋漓尽致。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67055" y="990600"/>
            <a:ext cx="7603490" cy="1364615"/>
          </a:xfrm>
          <a:prstGeom prst="rect">
            <a:avLst/>
          </a:prstGeom>
          <a:solidFill>
            <a:srgbClr val="E0F0FC">
              <a:alpha val="51000"/>
            </a:srgbClr>
          </a:solidFill>
          <a:ln w="28575"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 lvl="0" indent="609600" algn="l" fontAlgn="auto">
              <a:lnSpc>
                <a:spcPct val="115000"/>
              </a:lnSpc>
              <a:buClrTx/>
              <a:buSzTx/>
              <a:buFontTx/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就在这时候，池塘里划来了一只小船，捉鱼的金奎</a:t>
            </a:r>
            <a:r>
              <a:rPr sz="2400" b="1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（kuí）</a:t>
            </a:r>
            <a:r>
              <a:rPr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叔从船里跳上岸，飞快地走了过来</a:t>
            </a:r>
            <a:r>
              <a:rPr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（这些，我都是后来才知道的，当时是完全昏乱了）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67055" y="2630805"/>
            <a:ext cx="463677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l" fontAlgn="auto">
              <a:buClrTx/>
              <a:buSzTx/>
              <a:buFontTx/>
            </a:pPr>
            <a:r>
              <a:rPr lang="en-US" altLang="zh-CN" sz="26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3.</a:t>
            </a:r>
            <a:r>
              <a:rPr lang="zh-CN" altLang="en-US" sz="26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括号的话有什么作用？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67055" y="3397885"/>
            <a:ext cx="4637405" cy="11309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30000"/>
              </a:lnSpc>
            </a:pPr>
            <a:r>
              <a:rPr lang="zh-CN" altLang="en-US" sz="2600" b="1" dirty="0">
                <a:solidFill>
                  <a:srgbClr val="FF00FF"/>
                </a:solidFill>
              </a:rPr>
              <a:t>括号里的话是解释说明，使文章更加真实可信。</a:t>
            </a:r>
          </a:p>
        </p:txBody>
      </p:sp>
      <p:pic>
        <p:nvPicPr>
          <p:cNvPr id="2" name="图片 1" descr="2019小学语文教材搭档四上（统编）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2290" y="2565400"/>
            <a:ext cx="2110105" cy="21101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67055" y="1038225"/>
            <a:ext cx="7603490" cy="515620"/>
          </a:xfrm>
          <a:prstGeom prst="rect">
            <a:avLst/>
          </a:prstGeom>
          <a:solidFill>
            <a:srgbClr val="E0F0FC">
              <a:alpha val="51000"/>
            </a:srgbClr>
          </a:solidFill>
          <a:ln w="28575"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 lvl="0" indent="609600" algn="l" fontAlgn="auto">
              <a:lnSpc>
                <a:spcPct val="115000"/>
              </a:lnSpc>
              <a:buClrTx/>
              <a:buSzTx/>
              <a:buFontTx/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直到现在，我还记着金奎叔的话。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67055" y="1939290"/>
            <a:ext cx="760349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l" fontAlgn="auto">
              <a:buClrTx/>
              <a:buSzTx/>
              <a:buFontTx/>
            </a:pPr>
            <a:r>
              <a:rPr lang="en-US" sz="26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4.</a:t>
            </a:r>
            <a:r>
              <a:rPr sz="26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为什么“直到现在，我还记着金奎叔的话”？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67055" y="2668270"/>
            <a:ext cx="7662545" cy="16510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604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326428930"/>
                </a:ext>
              </a:extLst>
            </a:pPr>
            <a:r>
              <a:rPr lang="zh-CN" altLang="en-US" sz="2600" b="1" dirty="0">
                <a:solidFill>
                  <a:srgbClr val="FF00FF"/>
                </a:solidFill>
              </a:rPr>
              <a:t>因为金奎叔的话使“我”明白，不管别人是怎么看待我们的，只要我们自己能够正确地、全面地去看待问题、分析问题，就会正确地认识生活。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12495" y="1141095"/>
            <a:ext cx="731901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sz="2400" b="1" dirty="0">
                <a:solidFill>
                  <a:srgbClr val="0000FF"/>
                </a:solidFill>
                <a:latin typeface="+mn-ea"/>
              </a:rPr>
              <a:t>本文主要写了“我”害怕鹅，在回家的路上被鹅追赶，后来在金奎叔的帮助下赶走了鹅，不再害怕鹅，也不再欺负牛的故事。借助金奎叔的话，告诉我们不管别人是怎么看待我们的，只要我们自己能够正确地、全面地去看待问题、分析问题，就会正确地认识生活。</a:t>
            </a:r>
          </a:p>
        </p:txBody>
      </p:sp>
      <p:pic>
        <p:nvPicPr>
          <p:cNvPr id="8" name="图片 7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10" y="553720"/>
            <a:ext cx="2056630" cy="57600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42620" y="611505"/>
            <a:ext cx="14300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/>
              <a:t>主题归纳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C:\Users\DELL\Desktop\2019小学语文教材搭档四上（统编）3.jpg2019小学语文教材搭档四上（统编）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4" r="-77"/>
          <a:stretch>
            <a:fillRect/>
          </a:stretch>
        </p:blipFill>
        <p:spPr>
          <a:xfrm>
            <a:off x="219075" y="1448435"/>
            <a:ext cx="9156700" cy="2827655"/>
          </a:xfrm>
          <a:prstGeom prst="rect">
            <a:avLst/>
          </a:prstGeom>
        </p:spPr>
      </p:pic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0" y="553720"/>
            <a:ext cx="2056630" cy="57600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14985" y="625475"/>
            <a:ext cx="1439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n-ea"/>
              </a:rPr>
              <a:t>文章结构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741170" y="1971675"/>
            <a:ext cx="248856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b="1">
                <a:latin typeface="+mn-ea"/>
                <a:sym typeface="+mn-ea"/>
              </a:rPr>
              <a:t>①对牛和对鹅的态度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33350" y="1621790"/>
            <a:ext cx="234696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b="1">
                <a:latin typeface="+mn-ea"/>
                <a:sym typeface="+mn-ea"/>
              </a:rPr>
              <a:t>对牛：不怕、欺负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257165" y="1930400"/>
            <a:ext cx="157988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b="1">
                <a:latin typeface="+mn-ea"/>
                <a:sym typeface="+mn-ea"/>
              </a:rPr>
              <a:t>②被鹅追赶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043680" y="3340100"/>
            <a:ext cx="1214120" cy="3683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latin typeface="+mn-ea"/>
              </a:rPr>
              <a:t>牛和鹅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121275" y="3340100"/>
            <a:ext cx="227965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b="1" dirty="0">
                <a:latin typeface="+mn-ea"/>
                <a:sym typeface="+mn-ea"/>
              </a:rPr>
              <a:t>④记住金奎叔的话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275840" y="3309620"/>
            <a:ext cx="178498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b="1">
                <a:latin typeface="+mn-ea"/>
                <a:sym typeface="+mn-ea"/>
              </a:rPr>
              <a:t>③金奎叔赶鹅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837045" y="2190115"/>
            <a:ext cx="197294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b="1">
                <a:latin typeface="+mn-ea"/>
                <a:sym typeface="+mn-ea"/>
              </a:rPr>
              <a:t>鹅：胆大妄为、神气十足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26390" y="2328545"/>
            <a:ext cx="15132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b="1">
                <a:latin typeface="+mn-ea"/>
                <a:sym typeface="+mn-ea"/>
              </a:rPr>
              <a:t>对鹅：害怕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837045" y="1448435"/>
            <a:ext cx="211645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b="1">
                <a:latin typeface="+mn-ea"/>
                <a:cs typeface="+mn-ea"/>
                <a:sym typeface="+mn-ea"/>
              </a:rPr>
              <a:t>“我”：惊慌失措、狼狈不堪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46380" y="3001645"/>
            <a:ext cx="227965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b="1">
                <a:latin typeface="+mn-ea"/>
                <a:sym typeface="+mn-ea"/>
              </a:rPr>
              <a:t>金奎叔：像摔一个酒瓶似的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19075" y="3708400"/>
            <a:ext cx="219202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b="1">
                <a:latin typeface="+mn-ea"/>
                <a:sym typeface="+mn-ea"/>
              </a:rPr>
              <a:t>鹅：狼狈不堪、落荒而逃</a:t>
            </a:r>
          </a:p>
        </p:txBody>
      </p:sp>
      <p:pic>
        <p:nvPicPr>
          <p:cNvPr id="20" name="图片 19" descr="C:\Users\DELL\Desktop\2019小学语文教材搭档四上（统编）3.bmp2019小学语文教材搭档四上（统编）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43" b="-8782"/>
          <a:stretch>
            <a:fillRect/>
          </a:stretch>
        </p:blipFill>
        <p:spPr>
          <a:xfrm>
            <a:off x="4056380" y="1930400"/>
            <a:ext cx="1200785" cy="137922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7220585" y="2910840"/>
            <a:ext cx="99441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b="1">
                <a:latin typeface="+mn-ea"/>
                <a:sym typeface="+mn-ea"/>
              </a:rPr>
              <a:t>不怕鹅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220585" y="3504565"/>
            <a:ext cx="130873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b="1">
                <a:latin typeface="+mn-ea"/>
                <a:sym typeface="+mn-ea"/>
              </a:rPr>
              <a:t>不欺负牛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7" grpId="0"/>
      <p:bldP spid="8" grpId="0"/>
      <p:bldP spid="16" grpId="0" bldLvl="0" animBg="1"/>
      <p:bldP spid="9" grpId="0"/>
      <p:bldP spid="11" grpId="0"/>
      <p:bldP spid="19" grpId="0"/>
      <p:bldP spid="2" grpId="0"/>
      <p:bldP spid="3" grpId="0"/>
      <p:bldP spid="10" grpId="0"/>
      <p:bldP spid="15" grpId="0"/>
      <p:bldP spid="18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465" y="601980"/>
            <a:ext cx="2056630" cy="57600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89915" y="659765"/>
            <a:ext cx="16313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方法总结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105025" y="1251585"/>
            <a:ext cx="5947410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sz="2400" b="1" dirty="0" err="1">
                <a:solidFill>
                  <a:srgbClr val="0000FF"/>
                </a:solidFill>
                <a:latin typeface="+mn-ea"/>
                <a:sym typeface="+mn-ea"/>
              </a:rPr>
              <a:t>不动笔墨不读书</a:t>
            </a:r>
            <a:r>
              <a:rPr sz="2400" b="1" dirty="0">
                <a:solidFill>
                  <a:srgbClr val="0000FF"/>
                </a:solidFill>
                <a:latin typeface="+mn-ea"/>
                <a:sym typeface="+mn-ea"/>
              </a:rPr>
              <a:t>——</a:t>
            </a:r>
            <a:r>
              <a:rPr sz="2400" b="1" dirty="0" err="1">
                <a:solidFill>
                  <a:srgbClr val="0000FF"/>
                </a:solidFill>
                <a:latin typeface="+mn-ea"/>
                <a:sym typeface="+mn-ea"/>
              </a:rPr>
              <a:t>借助批注高效阅读</a:t>
            </a:r>
            <a:endParaRPr sz="2400" b="1" dirty="0">
              <a:solidFill>
                <a:srgbClr val="0000FF"/>
              </a:solidFill>
              <a:latin typeface="+mn-ea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82040" y="2179320"/>
            <a:ext cx="7318375" cy="2009775"/>
          </a:xfrm>
          <a:prstGeom prst="rect">
            <a:avLst/>
          </a:prstGeom>
          <a:solidFill>
            <a:schemeClr val="accent6">
              <a:lumMod val="20000"/>
              <a:lumOff val="80000"/>
              <a:alpha val="71000"/>
            </a:schemeClr>
          </a:solidFill>
          <a:ln>
            <a:solidFill>
              <a:srgbClr val="009900"/>
            </a:solidFill>
          </a:ln>
        </p:spPr>
        <p:txBody>
          <a:bodyPr wrap="square" rtlCol="0" anchor="t">
            <a:spAutoFit/>
          </a:bodyPr>
          <a:lstStyle/>
          <a:p>
            <a:pPr indent="6096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鲁迅先生提出，读书要“眼到、口到、心到、手到、脑到”，做到不动笔墨不读书。阅读中的批注见证了一个人的阅读经历，体现了一个人良好的阅读习惯，对提高一个人的阅读水平有着重要的意义。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1195" y="1751330"/>
            <a:ext cx="7842885" cy="2009775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609600" algn="l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相信你一定见过牛和鹅吧。你对牛有什么印象？ 你对鹅又有什么看法呢？本文的作者说：“牛的眼睛看人，觉得人比牛大，所以牛是怕人的；鹅的眼睛看人，觉得人比鹅小，所以鹅不怕人。”你同意这种说法吗？</a:t>
            </a:r>
          </a:p>
        </p:txBody>
      </p:sp>
      <p:pic>
        <p:nvPicPr>
          <p:cNvPr id="6" name="图片 5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915" y="695325"/>
            <a:ext cx="2055820" cy="57600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71195" y="753110"/>
            <a:ext cx="1557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课文导入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779912" y="555526"/>
            <a:ext cx="15841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CAEF98"/>
                </a:solidFill>
              </a:rPr>
              <a:t>https://www.ypppt.com/</a:t>
            </a:r>
            <a:endParaRPr lang="zh-CN" altLang="en-US" sz="1050" dirty="0">
              <a:solidFill>
                <a:srgbClr val="CAEF9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58470" y="892810"/>
            <a:ext cx="3367405" cy="565150"/>
          </a:xfrm>
          <a:prstGeom prst="rect">
            <a:avLst/>
          </a:prstGeom>
          <a:solidFill>
            <a:srgbClr val="E5F0D5"/>
          </a:solidFill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fontAlgn="auto">
              <a:lnSpc>
                <a:spcPct val="11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什么是阅读批注呢？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58470" y="1688465"/>
            <a:ext cx="5076825" cy="2009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096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“阅读批注”就是对文章的品味、鉴赏与评价，并在文章空白处及时地进行记录与分析，是一种读与写、想与悟相结合的高效阅读方式。</a:t>
            </a:r>
          </a:p>
        </p:txBody>
      </p:sp>
      <p:pic>
        <p:nvPicPr>
          <p:cNvPr id="2" name="图片 1" descr="截图2019052009465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3595" y="1281430"/>
            <a:ext cx="2649855" cy="2581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58470" y="785495"/>
            <a:ext cx="3582035" cy="565150"/>
          </a:xfrm>
          <a:prstGeom prst="rect">
            <a:avLst/>
          </a:prstGeom>
          <a:solidFill>
            <a:srgbClr val="E5F0D5"/>
          </a:solidFill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fontAlgn="auto">
              <a:lnSpc>
                <a:spcPct val="11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怎样作阅读批注呢？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58470" y="1419225"/>
            <a:ext cx="8295640" cy="29686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096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预习时，在阅读的过程中，对课文的主要内容、层次及一些重要词句进行批注，进而把握文章内容。</a:t>
            </a:r>
          </a:p>
          <a:p>
            <a:pPr indent="6096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课堂上，在品读课文时，对课文的重点、难点和关键点发表自己的见解，从而对课文进行深度解读。</a:t>
            </a:r>
          </a:p>
          <a:p>
            <a:pPr indent="6096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学完课文后，及时反思，撰写自己对课文的观点与感悟，完成情感的内化。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1"/>
          <p:cNvSpPr txBox="1">
            <a:spLocks noChangeArrowheads="1"/>
          </p:cNvSpPr>
          <p:nvPr/>
        </p:nvSpPr>
        <p:spPr bwMode="auto">
          <a:xfrm>
            <a:off x="738505" y="1421765"/>
            <a:ext cx="763968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900"/>
              </a:spcBef>
            </a:pPr>
            <a:r>
              <a:rPr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有感情地朗读课文。结合课文中的批注，体会“我”见到鹅和被鹅袭击时的心情。</a:t>
            </a:r>
          </a:p>
        </p:txBody>
      </p:sp>
      <p:pic>
        <p:nvPicPr>
          <p:cNvPr id="3" name="图片 2" descr="图标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330" y="1538605"/>
            <a:ext cx="383540" cy="3917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54330" y="2774950"/>
            <a:ext cx="5955030" cy="1198880"/>
          </a:xfrm>
          <a:prstGeom prst="rect">
            <a:avLst/>
          </a:prstGeom>
          <a:solidFill>
            <a:srgbClr val="E5F0D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“我”见到鹅的心情：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害怕</a:t>
            </a:r>
            <a:endParaRPr lang="zh-CN" altLang="en-US" sz="24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“我”被鹅袭击时的心情：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极度恐惧</a:t>
            </a:r>
          </a:p>
        </p:txBody>
      </p:sp>
      <p:pic>
        <p:nvPicPr>
          <p:cNvPr id="6" name="图片 5" descr="C:\Users\DELL\Desktop\2019小学语文教材搭档四上（统编）3.jpg2019小学语文教材搭档四上（统编）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532" b="3532"/>
          <a:stretch>
            <a:fillRect/>
          </a:stretch>
        </p:blipFill>
        <p:spPr>
          <a:xfrm>
            <a:off x="6376035" y="2272030"/>
            <a:ext cx="2372995" cy="2205355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115" y="630555"/>
            <a:ext cx="2056425" cy="57600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01320" y="688340"/>
            <a:ext cx="1624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教材习题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2" grpId="0" bldLvl="0" animBg="1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1"/>
          <p:cNvSpPr txBox="1">
            <a:spLocks noChangeArrowheads="1"/>
          </p:cNvSpPr>
          <p:nvPr/>
        </p:nvSpPr>
        <p:spPr bwMode="auto">
          <a:xfrm>
            <a:off x="786130" y="991235"/>
            <a:ext cx="7840345" cy="49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15000"/>
              </a:lnSpc>
              <a:spcBef>
                <a:spcPts val="900"/>
              </a:spcBef>
            </a:pP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说说为什么“直到现在，我还记着金奎叔的话”。</a:t>
            </a:r>
          </a:p>
        </p:txBody>
      </p:sp>
      <p:pic>
        <p:nvPicPr>
          <p:cNvPr id="3" name="图片 2" descr="图标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585" y="1115695"/>
            <a:ext cx="296545" cy="3028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07695" y="2448560"/>
            <a:ext cx="7840345" cy="152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096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sz="2400" b="1" dirty="0" err="1">
                <a:solidFill>
                  <a:srgbClr val="0000FF"/>
                </a:solidFill>
              </a:rPr>
              <a:t>因为金奎叔的话使“我”明白，不管别人是怎么看待我们的，只要我们自己能够正确地、全面地去看待问题、分析问题，就会正确地认识生活</a:t>
            </a:r>
            <a:r>
              <a:rPr sz="2400" b="1" dirty="0">
                <a:solidFill>
                  <a:srgbClr val="0000FF"/>
                </a:solidFill>
              </a:rPr>
              <a:t>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07695" y="1778635"/>
            <a:ext cx="109537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提示：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4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1"/>
          <p:cNvSpPr txBox="1">
            <a:spLocks noChangeArrowheads="1"/>
          </p:cNvSpPr>
          <p:nvPr/>
        </p:nvSpPr>
        <p:spPr bwMode="auto">
          <a:xfrm>
            <a:off x="607695" y="667385"/>
            <a:ext cx="1602105" cy="49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15000"/>
              </a:lnSpc>
              <a:spcBef>
                <a:spcPts val="900"/>
              </a:spcBef>
            </a:pPr>
            <a:r>
              <a:rPr sz="2400" b="1" dirty="0">
                <a:latin typeface="黑体" panose="02010609060101010101" pitchFamily="2" charset="-122"/>
                <a:ea typeface="黑体" panose="02010609060101010101" pitchFamily="2" charset="-122"/>
                <a:cs typeface="楷体" panose="02010609060101010101" charset="-122"/>
              </a:rPr>
              <a:t>阅读链接</a:t>
            </a:r>
          </a:p>
        </p:txBody>
      </p:sp>
      <p:pic>
        <p:nvPicPr>
          <p:cNvPr id="3" name="图片 2" descr="图标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150" y="762000"/>
            <a:ext cx="296545" cy="3028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07695" y="1296035"/>
            <a:ext cx="7840345" cy="2968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096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牛的眼睛总是湿润的，它终生都在流泪。牛的眼睛是诚实的，在生命界，它的眼睛最没有恶意。牛的眼睛也是美丽的，无论雌雄老少，都有着好看的双眼皮，长着善眨动的睫毛，以及天真黑亮的眸子。</a:t>
            </a:r>
            <a:endParaRPr sz="2400" b="1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6096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sz="2400" b="1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［眼睛是心灵的窗口，作者通过赞美牛的眼睛，表达了自己对真、善、美的追求。］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27355" y="734060"/>
            <a:ext cx="8001635" cy="3448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096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牛在任何地方都会留下蹄印，这是它用全身的重量烙下的印章。它不在意自己身后留下了什么，绝不回头看自己蹄印的深浅，走过去就走过去了，它相信自己的每一步都是实实在在走过去的。</a:t>
            </a:r>
            <a:r>
              <a:rPr sz="2400" b="1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［只要自己实实在在地努力了就问心无愧， 这种超然的态度值得我们学习。］</a:t>
            </a:r>
            <a:r>
              <a:rPr sz="2400" b="1">
                <a:latin typeface="楷体" panose="02010609060101010101" charset="-122"/>
                <a:ea typeface="楷体" panose="02010609060101010101" charset="-122"/>
              </a:rPr>
              <a:t>雨过天晴，牛的蹄窝里的积水，像一片小小的湖，会摄下天空和白云的倒影，有时还会摄下人的倒影。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27355" y="734060"/>
            <a:ext cx="8001635" cy="2968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096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sz="2400" b="1">
                <a:latin typeface="楷体" panose="02010609060101010101" charset="-122"/>
                <a:ea typeface="楷体" panose="02010609060101010101" charset="-122"/>
                <a:sym typeface="+mn-ea"/>
              </a:rPr>
              <a:t>那些留在树林里和旷野上的蹄印，将会被落叶和野花掩护起来，成为蛐蛐们的乐池。而有些蹄印，比如牛因为探路踩在幽谷苔藓上的蹄印，就永远留在那里了，成为大自然永久的秘密。</a:t>
            </a:r>
            <a:endParaRPr sz="2400" b="1">
              <a:latin typeface="楷体" panose="02010609060101010101" charset="-122"/>
              <a:ea typeface="楷体" panose="02010609060101010101" charset="-122"/>
            </a:endParaRPr>
          </a:p>
          <a:p>
            <a:pPr indent="6096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sz="2400" b="1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［所有的付出自然会显示它的价值，不必刻意追求。这是作者想要告诉我们的吗？］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413000" y="3792220"/>
            <a:ext cx="601599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altLang="en-US" sz="2400" b="1">
                <a:solidFill>
                  <a:srgbClr val="FF0000"/>
                </a:solidFill>
              </a:rPr>
              <a:t>———选自李汉荣的《牛的写意》，有改动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888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05" y="648335"/>
            <a:ext cx="1819275" cy="57340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49446" y="704691"/>
            <a:ext cx="15144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+mn-ea"/>
                <a:sym typeface="+mn-ea"/>
              </a:rPr>
              <a:t>学习目标</a:t>
            </a:r>
            <a:endParaRPr lang="zh-CN" altLang="en-US" sz="2400" dirty="0"/>
          </a:p>
        </p:txBody>
      </p:sp>
      <p:sp>
        <p:nvSpPr>
          <p:cNvPr id="5" name="文本框 4"/>
          <p:cNvSpPr txBox="1"/>
          <p:nvPr/>
        </p:nvSpPr>
        <p:spPr>
          <a:xfrm>
            <a:off x="344805" y="1221740"/>
            <a:ext cx="8479155" cy="3192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40000"/>
              </a:lnSpc>
            </a:pP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1. 会认8个生字，会写14个字。正确读写由生字组成的词语。</a:t>
            </a:r>
          </a:p>
          <a:p>
            <a:pPr fontAlgn="auto">
              <a:lnSpc>
                <a:spcPct val="140000"/>
              </a:lnSpc>
            </a:pP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2. </a:t>
            </a:r>
            <a:r>
              <a:rPr sz="2400" b="1" dirty="0" err="1">
                <a:solidFill>
                  <a:srgbClr val="0000FF"/>
                </a:solidFill>
                <a:latin typeface="+mn-ea"/>
                <a:cs typeface="+mn-ea"/>
              </a:rPr>
              <a:t>有感情地朗读课文，抓住有关语句，结合课文中的批注，</a:t>
            </a:r>
            <a:r>
              <a:rPr sz="2400" b="1" dirty="0" err="1">
                <a:solidFill>
                  <a:srgbClr val="FF0000"/>
                </a:solidFill>
                <a:latin typeface="+mn-ea"/>
                <a:cs typeface="+mn-ea"/>
              </a:rPr>
              <a:t>体会人物的心情</a:t>
            </a: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。</a:t>
            </a:r>
          </a:p>
          <a:p>
            <a:pPr fontAlgn="auto">
              <a:lnSpc>
                <a:spcPct val="140000"/>
              </a:lnSpc>
            </a:pP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3. </a:t>
            </a:r>
            <a:r>
              <a:rPr sz="2400" b="1" dirty="0" err="1">
                <a:solidFill>
                  <a:srgbClr val="0000FF"/>
                </a:solidFill>
                <a:latin typeface="+mn-ea"/>
                <a:cs typeface="+mn-ea"/>
              </a:rPr>
              <a:t>说说</a:t>
            </a:r>
            <a:r>
              <a:rPr sz="2400" b="1" dirty="0" err="1">
                <a:solidFill>
                  <a:srgbClr val="FF0000"/>
                </a:solidFill>
                <a:latin typeface="+mn-ea"/>
                <a:cs typeface="+mn-ea"/>
              </a:rPr>
              <a:t>为什么“直到现在，我还记着金奎叔的话</a:t>
            </a:r>
            <a:r>
              <a:rPr sz="2400" b="1" dirty="0">
                <a:solidFill>
                  <a:srgbClr val="FF0000"/>
                </a:solidFill>
                <a:latin typeface="+mn-ea"/>
                <a:cs typeface="+mn-ea"/>
              </a:rPr>
              <a:t>”</a:t>
            </a: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。</a:t>
            </a:r>
          </a:p>
          <a:p>
            <a:pPr fontAlgn="auto">
              <a:lnSpc>
                <a:spcPct val="140000"/>
              </a:lnSpc>
            </a:pP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4. </a:t>
            </a:r>
            <a:r>
              <a:rPr sz="2400" b="1" dirty="0" err="1">
                <a:solidFill>
                  <a:srgbClr val="0000FF"/>
                </a:solidFill>
                <a:latin typeface="+mn-ea"/>
                <a:cs typeface="+mn-ea"/>
              </a:rPr>
              <a:t>了解课文蕴含的道理，认识到看待周围的事物，如果</a:t>
            </a:r>
            <a:r>
              <a:rPr sz="2400" b="1" dirty="0" err="1">
                <a:solidFill>
                  <a:srgbClr val="FF0000"/>
                </a:solidFill>
                <a:latin typeface="+mn-ea"/>
                <a:cs typeface="+mn-ea"/>
              </a:rPr>
              <a:t>从不同的角度出发就会得到不同的结果</a:t>
            </a: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135" y="635635"/>
            <a:ext cx="1814195" cy="56324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07340" y="687070"/>
            <a:ext cx="16973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+mj-ea"/>
                <a:ea typeface="+mj-ea"/>
                <a:sym typeface="+mn-ea"/>
              </a:rPr>
              <a:t> </a:t>
            </a:r>
            <a:r>
              <a:rPr lang="zh-CN" altLang="en-US" sz="2400" b="1" dirty="0">
                <a:latin typeface="+mj-ea"/>
                <a:ea typeface="+mj-ea"/>
                <a:sym typeface="+mn-ea"/>
              </a:rPr>
              <a:t>字词学习</a:t>
            </a:r>
            <a:endParaRPr lang="zh-CN" altLang="en-US" sz="2400" dirty="0"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79500" y="1414145"/>
            <a:ext cx="6985000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抚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摸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甚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至 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跪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拜 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虽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然 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捶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背   </a:t>
            </a:r>
          </a:p>
          <a:p>
            <a:pPr fontAlgn="auto"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顽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皮  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脖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子 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脱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落 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梗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概 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昏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沉</a:t>
            </a:r>
          </a:p>
          <a:p>
            <a:pPr fontAlgn="auto"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握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手  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摔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倒 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凭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借 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掐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算   称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谓</a:t>
            </a:r>
            <a:endParaRPr lang="zh-CN" altLang="en-US" sz="32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扳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手  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拳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头   心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胸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赤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膊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恐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怖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464310" y="1309370"/>
            <a:ext cx="8959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mō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621915" y="1309370"/>
            <a:ext cx="8629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shèn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085590" y="1309370"/>
            <a:ext cx="9245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guì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548630" y="1309370"/>
            <a:ext cx="9290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suī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923405" y="1309370"/>
            <a:ext cx="978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chuí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036955" y="2042160"/>
            <a:ext cx="9855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fontAlgn="auto">
              <a:lnSpc>
                <a:spcPct val="100000"/>
              </a:lnSpc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wán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769870" y="2042160"/>
            <a:ext cx="5499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bó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172585" y="2042160"/>
            <a:ext cx="7988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tuō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495290" y="2042160"/>
            <a:ext cx="7854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gěng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923405" y="2042160"/>
            <a:ext cx="8007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hūn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36955" y="2779395"/>
            <a:ext cx="7264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fontAlgn="auto">
              <a:lnSpc>
                <a:spcPct val="100000"/>
              </a:lnSpc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wò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605405" y="2779395"/>
            <a:ext cx="8794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shuāi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085590" y="2779395"/>
            <a:ext cx="7194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píng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548630" y="2779395"/>
            <a:ext cx="5619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qiā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412990" y="2779395"/>
            <a:ext cx="6515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wèi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036955" y="3480435"/>
            <a:ext cx="7264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fontAlgn="auto">
              <a:lnSpc>
                <a:spcPct val="100000"/>
              </a:lnSpc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bān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605405" y="3480435"/>
            <a:ext cx="8794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quán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478655" y="3480435"/>
            <a:ext cx="8439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xiōng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995670" y="3480435"/>
            <a:ext cx="5619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bó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412990" y="3480435"/>
            <a:ext cx="6515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bù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左大括号 1"/>
          <p:cNvSpPr/>
          <p:nvPr/>
        </p:nvSpPr>
        <p:spPr>
          <a:xfrm>
            <a:off x="1568450" y="1628140"/>
            <a:ext cx="268605" cy="979805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01090" y="1856740"/>
            <a:ext cx="7359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背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868170" y="1396365"/>
            <a:ext cx="933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bèi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868170" y="2278380"/>
            <a:ext cx="8185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bēi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686685" y="1396365"/>
            <a:ext cx="8794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</a:rPr>
              <a:t>后背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686685" y="2278380"/>
            <a:ext cx="1527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  <a:latin typeface="+mn-ea"/>
              </a:rPr>
              <a:t>背包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486275" y="1857375"/>
            <a:ext cx="7359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吓</a:t>
            </a:r>
          </a:p>
        </p:txBody>
      </p:sp>
      <p:sp>
        <p:nvSpPr>
          <p:cNvPr id="10" name="左大括号 9"/>
          <p:cNvSpPr/>
          <p:nvPr/>
        </p:nvSpPr>
        <p:spPr>
          <a:xfrm>
            <a:off x="4949190" y="1628140"/>
            <a:ext cx="350520" cy="1073150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396865" y="2362835"/>
            <a:ext cx="7562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hè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153150" y="2362835"/>
            <a:ext cx="1176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</a:rPr>
              <a:t>恐吓</a:t>
            </a:r>
          </a:p>
        </p:txBody>
      </p:sp>
      <p:pic>
        <p:nvPicPr>
          <p:cNvPr id="29" name="图片 28" descr="多音字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" y="636270"/>
            <a:ext cx="2124016" cy="80172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396865" y="1397000"/>
            <a:ext cx="7562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xià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065520" y="1378585"/>
            <a:ext cx="1176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</a:rPr>
              <a:t>惊吓</a:t>
            </a:r>
          </a:p>
        </p:txBody>
      </p:sp>
      <p:sp>
        <p:nvSpPr>
          <p:cNvPr id="30" name="文本框 29"/>
          <p:cNvSpPr txBox="1"/>
          <p:nvPr>
            <p:custDataLst>
              <p:tags r:id="rId1"/>
            </p:custDataLst>
          </p:nvPr>
        </p:nvSpPr>
        <p:spPr>
          <a:xfrm>
            <a:off x="1019175" y="2711450"/>
            <a:ext cx="6827520" cy="10109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indent="584200" algn="l" fontAlgn="auto">
              <a:lnSpc>
                <a:spcPct val="130000"/>
              </a:lnSpc>
              <a:buClrTx/>
              <a:buSzTx/>
              <a:buFontTx/>
              <a:extLst>
                <a:ext uri="{35155182-B16C-46BC-9424-99874614C6A1}">
                  <wpsdc:indentchars xmlns="" xmlns:wpsdc="http://www.wps.cn/officeDocument/2017/drawingmlCustomData" val="200" checksum="3059719554"/>
                </a:ext>
              </a:extLst>
            </a:pPr>
            <a:r>
              <a:rPr sz="2300" b="1">
                <a:sym typeface="+mn-ea"/>
              </a:rPr>
              <a:t>他</a:t>
            </a:r>
            <a:r>
              <a:rPr sz="2300" b="1">
                <a:solidFill>
                  <a:srgbClr val="FF0000"/>
                </a:solidFill>
                <a:sym typeface="+mn-ea"/>
              </a:rPr>
              <a:t>背</a:t>
            </a:r>
            <a:r>
              <a:rPr sz="2300" b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（bēi）</a:t>
            </a:r>
            <a:r>
              <a:rPr sz="2300" b="1">
                <a:solidFill>
                  <a:srgbClr val="FF0000"/>
                </a:solidFill>
                <a:sym typeface="+mn-ea"/>
              </a:rPr>
              <a:t>起背</a:t>
            </a:r>
            <a:r>
              <a:rPr sz="2300" b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（bēi）</a:t>
            </a:r>
            <a:r>
              <a:rPr sz="2300" b="1">
                <a:solidFill>
                  <a:srgbClr val="FF0000"/>
                </a:solidFill>
                <a:sym typeface="+mn-ea"/>
              </a:rPr>
              <a:t>包</a:t>
            </a:r>
            <a:r>
              <a:rPr sz="2300" b="1">
                <a:sym typeface="+mn-ea"/>
              </a:rPr>
              <a:t>走了，只留下一个渐渐远去的</a:t>
            </a:r>
            <a:r>
              <a:rPr sz="2300" b="1">
                <a:solidFill>
                  <a:srgbClr val="FF0000"/>
                </a:solidFill>
                <a:sym typeface="+mn-ea"/>
              </a:rPr>
              <a:t>背</a:t>
            </a:r>
            <a:r>
              <a:rPr sz="2300" b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（bèi）</a:t>
            </a:r>
            <a:r>
              <a:rPr sz="2300" b="1">
                <a:solidFill>
                  <a:srgbClr val="FF0000"/>
                </a:solidFill>
                <a:sym typeface="+mn-ea"/>
              </a:rPr>
              <a:t>影</a:t>
            </a:r>
            <a:r>
              <a:rPr lang="zh-CN" sz="2300" b="1">
                <a:solidFill>
                  <a:srgbClr val="FF0000"/>
                </a:solidFill>
                <a:sym typeface="+mn-ea"/>
              </a:rPr>
              <a:t>。</a:t>
            </a:r>
          </a:p>
        </p:txBody>
      </p:sp>
      <p:sp>
        <p:nvSpPr>
          <p:cNvPr id="31" name="文本框 30"/>
          <p:cNvSpPr txBox="1"/>
          <p:nvPr>
            <p:custDataLst>
              <p:tags r:id="rId2"/>
            </p:custDataLst>
          </p:nvPr>
        </p:nvSpPr>
        <p:spPr>
          <a:xfrm>
            <a:off x="1019175" y="3777615"/>
            <a:ext cx="6666865" cy="5511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indent="584200" algn="l" fontAlgn="auto">
              <a:lnSpc>
                <a:spcPct val="130000"/>
              </a:lnSpc>
              <a:buClrTx/>
              <a:buSzTx/>
              <a:buFontTx/>
              <a:extLst>
                <a:ext uri="{35155182-B16C-46BC-9424-99874614C6A1}">
                  <wpsdc:indentchars xmlns="" xmlns:wpsdc="http://www.wps.cn/officeDocument/2017/drawingmlCustomData" val="200" checksum="3059719554"/>
                </a:ext>
              </a:extLst>
            </a:pPr>
            <a:r>
              <a:rPr sz="2300" b="1">
                <a:sym typeface="+mn-ea"/>
              </a:rPr>
              <a:t>这封</a:t>
            </a:r>
            <a:r>
              <a:rPr sz="2300" b="1">
                <a:solidFill>
                  <a:srgbClr val="FF0000"/>
                </a:solidFill>
                <a:sym typeface="+mn-ea"/>
              </a:rPr>
              <a:t>恐吓</a:t>
            </a:r>
            <a:r>
              <a:rPr sz="2300" b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（hè）</a:t>
            </a:r>
            <a:r>
              <a:rPr sz="2300" b="1">
                <a:solidFill>
                  <a:srgbClr val="FF0000"/>
                </a:solidFill>
                <a:sym typeface="+mn-ea"/>
              </a:rPr>
              <a:t>信</a:t>
            </a:r>
            <a:r>
              <a:rPr sz="2300" b="1">
                <a:sym typeface="+mn-ea"/>
              </a:rPr>
              <a:t>使他受到了</a:t>
            </a:r>
            <a:r>
              <a:rPr sz="2300" b="1">
                <a:solidFill>
                  <a:srgbClr val="FF0000"/>
                </a:solidFill>
                <a:sym typeface="+mn-ea"/>
              </a:rPr>
              <a:t>惊吓</a:t>
            </a:r>
            <a:r>
              <a:rPr sz="2300" b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（xià）</a:t>
            </a:r>
            <a:r>
              <a:rPr sz="2300" b="1">
                <a:sym typeface="+mn-ea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4" bldLvl="0" animBg="1"/>
      <p:bldP spid="3" grpId="0"/>
      <p:bldP spid="5" grpId="0"/>
      <p:bldP spid="6" grpId="0"/>
      <p:bldP spid="7" grpId="0"/>
      <p:bldP spid="8" grpId="0"/>
      <p:bldP spid="9" grpId="0"/>
      <p:bldP spid="10" grpId="0" bldLvl="0" animBg="1"/>
      <p:bldP spid="12" grpId="0"/>
      <p:bldP spid="14" grpId="0"/>
      <p:bldP spid="4" grpId="0"/>
      <p:bldP spid="27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左大括号 2"/>
          <p:cNvSpPr/>
          <p:nvPr/>
        </p:nvSpPr>
        <p:spPr>
          <a:xfrm>
            <a:off x="1275715" y="1261110"/>
            <a:ext cx="335915" cy="737235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564958" y="1103789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摸（抚摸）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564958" y="171275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+mj-ea"/>
                <a:ea typeface="+mj-ea"/>
              </a:rPr>
              <a:t>模（模型）</a:t>
            </a:r>
          </a:p>
        </p:txBody>
      </p:sp>
      <p:sp>
        <p:nvSpPr>
          <p:cNvPr id="8" name="左大括号 7"/>
          <p:cNvSpPr/>
          <p:nvPr/>
        </p:nvSpPr>
        <p:spPr>
          <a:xfrm>
            <a:off x="3561715" y="1261110"/>
            <a:ext cx="335915" cy="737235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850958" y="1103789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跪（下跪）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850958" y="171275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危（危险）</a:t>
            </a:r>
          </a:p>
        </p:txBody>
      </p:sp>
      <p:sp>
        <p:nvSpPr>
          <p:cNvPr id="11" name="左大括号 10"/>
          <p:cNvSpPr/>
          <p:nvPr/>
        </p:nvSpPr>
        <p:spPr>
          <a:xfrm>
            <a:off x="5828665" y="1261110"/>
            <a:ext cx="335915" cy="737235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6117908" y="1103789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捶（捶腿）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117908" y="171275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垂（垂柳）</a:t>
            </a:r>
          </a:p>
        </p:txBody>
      </p:sp>
      <p:pic>
        <p:nvPicPr>
          <p:cNvPr id="4" name="图片 3" descr="1形近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30" y="399415"/>
            <a:ext cx="2207895" cy="832485"/>
          </a:xfrm>
          <a:prstGeom prst="rect">
            <a:avLst/>
          </a:prstGeom>
        </p:spPr>
      </p:pic>
      <p:sp>
        <p:nvSpPr>
          <p:cNvPr id="21" name="左大括号 20"/>
          <p:cNvSpPr/>
          <p:nvPr/>
        </p:nvSpPr>
        <p:spPr>
          <a:xfrm>
            <a:off x="1245870" y="2478405"/>
            <a:ext cx="335915" cy="70739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535113" y="232108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+mj-ea"/>
                <a:ea typeface="+mj-ea"/>
              </a:rPr>
              <a:t>顽（顽强）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535113" y="290655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玩（玩耍）</a:t>
            </a:r>
          </a:p>
        </p:txBody>
      </p:sp>
      <p:sp>
        <p:nvSpPr>
          <p:cNvPr id="24" name="左大括号 23"/>
          <p:cNvSpPr/>
          <p:nvPr/>
        </p:nvSpPr>
        <p:spPr>
          <a:xfrm>
            <a:off x="3531870" y="2478405"/>
            <a:ext cx="335915" cy="70739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3821113" y="232108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脖（脖子）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821430" y="2906395"/>
            <a:ext cx="2065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勃（生机勃勃）</a:t>
            </a:r>
          </a:p>
        </p:txBody>
      </p:sp>
      <p:sp>
        <p:nvSpPr>
          <p:cNvPr id="27" name="左大括号 26"/>
          <p:cNvSpPr/>
          <p:nvPr/>
        </p:nvSpPr>
        <p:spPr>
          <a:xfrm>
            <a:off x="5798820" y="2478405"/>
            <a:ext cx="335915" cy="70739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6088063" y="232108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脱（脱落）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6088063" y="290655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说（说话）</a:t>
            </a:r>
          </a:p>
        </p:txBody>
      </p:sp>
      <p:sp>
        <p:nvSpPr>
          <p:cNvPr id="30" name="左大括号 29"/>
          <p:cNvSpPr/>
          <p:nvPr/>
        </p:nvSpPr>
        <p:spPr>
          <a:xfrm>
            <a:off x="1245870" y="3649345"/>
            <a:ext cx="335915" cy="728345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1535113" y="349202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概（概括）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1535113" y="409527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慨（感慨）</a:t>
            </a:r>
          </a:p>
        </p:txBody>
      </p:sp>
      <p:sp>
        <p:nvSpPr>
          <p:cNvPr id="33" name="左大括号 32"/>
          <p:cNvSpPr/>
          <p:nvPr/>
        </p:nvSpPr>
        <p:spPr>
          <a:xfrm>
            <a:off x="3531870" y="3649345"/>
            <a:ext cx="335915" cy="728345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3821113" y="349202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握（握手）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821113" y="409527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屋（房屋）</a:t>
            </a:r>
          </a:p>
        </p:txBody>
      </p:sp>
      <p:sp>
        <p:nvSpPr>
          <p:cNvPr id="36" name="左大括号 35"/>
          <p:cNvSpPr/>
          <p:nvPr/>
        </p:nvSpPr>
        <p:spPr>
          <a:xfrm>
            <a:off x="5798820" y="3649345"/>
            <a:ext cx="335915" cy="728345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6088063" y="349202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掐（掐花）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6088063" y="409527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焰（火焰）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6" grpId="0"/>
      <p:bldP spid="7" grpId="0"/>
      <p:bldP spid="8" grpId="0" bldLvl="0" animBg="1"/>
      <p:bldP spid="9" grpId="0"/>
      <p:bldP spid="10" grpId="0"/>
      <p:bldP spid="11" grpId="0" bldLvl="0" animBg="1"/>
      <p:bldP spid="18" grpId="0"/>
      <p:bldP spid="19" grpId="0"/>
      <p:bldP spid="21" grpId="0" bldLvl="0" animBg="1"/>
      <p:bldP spid="22" grpId="0"/>
      <p:bldP spid="23" grpId="0"/>
      <p:bldP spid="24" grpId="0" bldLvl="0" animBg="1"/>
      <p:bldP spid="25" grpId="0"/>
      <p:bldP spid="26" grpId="0"/>
      <p:bldP spid="27" grpId="0" bldLvl="0" animBg="1"/>
      <p:bldP spid="28" grpId="0"/>
      <p:bldP spid="29" grpId="0"/>
      <p:bldP spid="30" grpId="0" bldLvl="0" animBg="1"/>
      <p:bldP spid="31" grpId="0"/>
      <p:bldP spid="32" grpId="0"/>
      <p:bldP spid="33" grpId="0" bldLvl="0" animBg="1"/>
      <p:bldP spid="34" grpId="0"/>
      <p:bldP spid="35" grpId="0"/>
      <p:bldP spid="36" grpId="0" bldLvl="0" animBg="1"/>
      <p:bldP spid="3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词语释义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110" y="572770"/>
            <a:ext cx="2294549" cy="57600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850390" y="1085850"/>
            <a:ext cx="6794500" cy="9772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sz="2400" b="1" dirty="0">
                <a:latin typeface="+mn-ea"/>
                <a:sym typeface="+mn-ea"/>
              </a:rPr>
              <a:t>不在乎；没有什么关系。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sym typeface="+mn-ea"/>
              </a:rPr>
              <a:t>造句：大家都替他着急，而他自己倒好像无所谓似的。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63830" y="1148715"/>
            <a:ext cx="17843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【无所谓】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45110" y="1998980"/>
            <a:ext cx="16052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【神气】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850390" y="1998980"/>
            <a:ext cx="6320790" cy="5340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sz="2400" b="1" dirty="0">
                <a:latin typeface="+mn-ea"/>
                <a:sym typeface="+mn-ea"/>
              </a:rPr>
              <a:t>自以为优越而得意或傲慢。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-121920" y="3129280"/>
            <a:ext cx="20701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buClrTx/>
              <a:buSzTx/>
              <a:buFontTx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【无缘无故】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133600" y="3054985"/>
            <a:ext cx="6668135" cy="9772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 fontAlgn="auto">
              <a:lnSpc>
                <a:spcPct val="120000"/>
              </a:lnSpc>
              <a:buClrTx/>
              <a:buSzTx/>
              <a:buFontTx/>
            </a:pPr>
            <a:r>
              <a:rPr lang="zh-CN" altLang="en-US" sz="2400" b="1" dirty="0">
                <a:sym typeface="+mn-ea"/>
              </a:rPr>
              <a:t>没有什么原因，平白无故。</a:t>
            </a:r>
            <a:r>
              <a:rPr lang="zh-CN" altLang="en-US" sz="2400" b="1" dirty="0">
                <a:solidFill>
                  <a:srgbClr val="0000FF"/>
                </a:solidFill>
                <a:sym typeface="+mn-ea"/>
              </a:rPr>
              <a:t>造句：她近来心情不好，总是无缘无故地发脾气。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45110" y="2533015"/>
            <a:ext cx="16052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【恐怖】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50390" y="2533015"/>
            <a:ext cx="6668770" cy="5340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sz="2400" b="1" dirty="0">
                <a:latin typeface="+mn-ea"/>
                <a:sym typeface="+mn-ea"/>
              </a:rPr>
              <a:t>由于生命受到威胁或残害而恐惧。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45110" y="4032250"/>
            <a:ext cx="181737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buClrTx/>
              <a:buSzTx/>
              <a:buFontTx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【欺负】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948180" y="4032250"/>
            <a:ext cx="5318760" cy="5340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 fontAlgn="auto">
              <a:lnSpc>
                <a:spcPct val="120000"/>
              </a:lnSpc>
              <a:buClrTx/>
              <a:buSzTx/>
              <a:buFontTx/>
            </a:pPr>
            <a:r>
              <a:rPr lang="zh-CN" altLang="en-US" sz="2400" b="1" dirty="0">
                <a:sym typeface="+mn-ea"/>
              </a:rPr>
              <a:t>用蛮横无理的手段侵犯、压迫或侮辱。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1" grpId="0"/>
      <p:bldP spid="12" grpId="0"/>
      <p:bldP spid="3" grpId="0"/>
      <p:bldP spid="4" grpId="0"/>
      <p:bldP spid="7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反义词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70" y="759460"/>
            <a:ext cx="2129351" cy="576004"/>
          </a:xfrm>
          <a:prstGeom prst="rect">
            <a:avLst/>
          </a:prstGeom>
        </p:spPr>
      </p:pic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539875" y="1418590"/>
            <a:ext cx="5293995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害怕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安全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      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</a:p>
          <a:p>
            <a:pPr fontAlgn="auto">
              <a:lnSpc>
                <a:spcPct val="20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顽皮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  结实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</a:p>
          <a:p>
            <a:pPr fontAlgn="auto">
              <a:lnSpc>
                <a:spcPct val="20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无缘无故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  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endParaRPr lang="en-US" altLang="zh-CN" sz="24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901950" y="171132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勇敢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422265" y="171132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危险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422265" y="245110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虚弱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901950" y="2451100"/>
            <a:ext cx="9093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乖巧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547110" y="3141345"/>
            <a:ext cx="1722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事出有因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近义词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60" y="783590"/>
            <a:ext cx="2129195" cy="57600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 bwMode="auto">
          <a:xfrm>
            <a:off x="920115" y="2976880"/>
            <a:ext cx="770636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 anchor="t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我胆子小，不敢看（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恐怖  恐惧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）电影。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外面漆黑一片，我感到很（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恐怖   恐惧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）。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783330" y="3213735"/>
            <a:ext cx="59118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√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697220" y="3797300"/>
            <a:ext cx="59118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√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80720" y="1225550"/>
            <a:ext cx="714375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顽皮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故意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      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结实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</a:p>
          <a:p>
            <a:pPr fontAlgn="auto">
              <a:lnSpc>
                <a:spcPct val="20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痛快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  恐怖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  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欺负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en-US" altLang="zh-CN" sz="24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35175" y="153035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调皮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555490" y="153035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有意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555490" y="227012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恐惧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035175" y="2270125"/>
            <a:ext cx="9093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畅快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835140" y="153035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健壮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835140" y="225361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欺凌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3" grpId="0"/>
      <p:bldP spid="4" grpId="0"/>
      <p:bldP spid="8" grpId="0"/>
      <p:bldP spid="11" grpId="0"/>
      <p:bldP spid="14" grpId="0"/>
      <p:bldP spid="15" grpId="0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14"/>
</p:tagLst>
</file>

<file path=ppt/theme/theme1.xml><?xml version="1.0" encoding="utf-8"?>
<a:theme xmlns:a="http://schemas.openxmlformats.org/drawingml/2006/main" name="第一PPT模板网-WWW.1PPT.COM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1224</Words>
  <Application>Microsoft Office PowerPoint</Application>
  <PresentationFormat>全屏显示(16:9)</PresentationFormat>
  <Paragraphs>169</Paragraphs>
  <Slides>27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Meiryo</vt:lpstr>
      <vt:lpstr>方正姚体</vt:lpstr>
      <vt:lpstr>仿宋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486</cp:revision>
  <dcterms:created xsi:type="dcterms:W3CDTF">2016-03-25T01:23:00Z</dcterms:created>
  <dcterms:modified xsi:type="dcterms:W3CDTF">2021-09-07T20:58:18Z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2052-11.1.0.8731</vt:lpwstr>
  </property>
</Properties>
</file>