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709" r:id="rId3"/>
  </p:sldMasterIdLst>
  <p:notesMasterIdLst>
    <p:notesMasterId r:id="rId24"/>
  </p:notesMasterIdLst>
  <p:sldIdLst>
    <p:sldId id="1381" r:id="rId4"/>
    <p:sldId id="1394" r:id="rId5"/>
    <p:sldId id="1400" r:id="rId6"/>
    <p:sldId id="1401" r:id="rId7"/>
    <p:sldId id="1402" r:id="rId8"/>
    <p:sldId id="1404" r:id="rId9"/>
    <p:sldId id="1405" r:id="rId10"/>
    <p:sldId id="1406" r:id="rId11"/>
    <p:sldId id="1407" r:id="rId12"/>
    <p:sldId id="1408" r:id="rId13"/>
    <p:sldId id="1409" r:id="rId14"/>
    <p:sldId id="1410" r:id="rId15"/>
    <p:sldId id="1411" r:id="rId16"/>
    <p:sldId id="1412" r:id="rId17"/>
    <p:sldId id="1415" r:id="rId18"/>
    <p:sldId id="1416" r:id="rId19"/>
    <p:sldId id="1417" r:id="rId20"/>
    <p:sldId id="1418" r:id="rId21"/>
    <p:sldId id="1421" r:id="rId22"/>
    <p:sldId id="1422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85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知用户1" lastIdx="7" clrIdx="0"/>
  <p:cmAuthor id="2" name="作者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C4B9"/>
    <a:srgbClr val="FF00FF"/>
    <a:srgbClr val="87FFB4"/>
    <a:srgbClr val="FF66FF"/>
    <a:srgbClr val="F6BB00"/>
    <a:srgbClr val="000000"/>
    <a:srgbClr val="FF33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232"/>
        <p:guide pos="3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B77EF95-F678-42BB-897F-438B38E257D0}" type="datetimeFigureOut">
              <a:rPr lang="zh-CN" altLang="en-US"/>
              <a:t>2021/9/7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31526E1-74F6-4EE9-9159-6D91E68BE48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7436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836964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3785903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7547084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573587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950218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8329988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3681748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10843029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349358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1046643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321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855161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1632380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3300173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113960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176160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2315198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3279347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/>
              <a:t>
绿色圃中小学教育http://www.LSPJY.com  </a:t>
            </a:r>
          </a:p>
        </p:txBody>
      </p:sp>
    </p:spTree>
    <p:extLst>
      <p:ext uri="{BB962C8B-B14F-4D97-AF65-F5344CB8AC3E}">
        <p14:creationId xmlns:p14="http://schemas.microsoft.com/office/powerpoint/2010/main" val="75402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0B33760-72BA-4B8A-BACA-F91130A6483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F0CFC23-222A-402D-A8E7-34CE596B80E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9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9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 algn="r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F2D0B5D-2096-479F-9CB2-5136B1F5E71C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96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9095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3134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777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8892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844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502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294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816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1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0B33760-72BA-4B8A-BACA-F91130A6483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F0CFC23-222A-402D-A8E7-34CE596B80E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17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0B33760-72BA-4B8A-BACA-F91130A6483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F0CFC23-222A-402D-A8E7-34CE596B80E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联机映像占位符 3"/>
          <p:cNvSpPr>
            <a:spLocks noGrp="1"/>
          </p:cNvSpPr>
          <p:nvPr>
            <p:ph type="clipArt"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26" Type="http://schemas.openxmlformats.org/officeDocument/2006/relationships/slideLayout" Target="../slideLayouts/slideLayout43.xml"/><Relationship Id="rId39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38.xml"/><Relationship Id="rId34" Type="http://schemas.openxmlformats.org/officeDocument/2006/relationships/slideLayout" Target="../slideLayouts/slideLayout51.xml"/><Relationship Id="rId42" Type="http://schemas.openxmlformats.org/officeDocument/2006/relationships/slideLayout" Target="../slideLayouts/slideLayout59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29" Type="http://schemas.openxmlformats.org/officeDocument/2006/relationships/slideLayout" Target="../slideLayouts/slideLayout46.xml"/><Relationship Id="rId41" Type="http://schemas.openxmlformats.org/officeDocument/2006/relationships/slideLayout" Target="../slideLayouts/slideLayout58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slideLayout" Target="../slideLayouts/slideLayout41.xml"/><Relationship Id="rId32" Type="http://schemas.openxmlformats.org/officeDocument/2006/relationships/slideLayout" Target="../slideLayouts/slideLayout49.xml"/><Relationship Id="rId37" Type="http://schemas.openxmlformats.org/officeDocument/2006/relationships/slideLayout" Target="../slideLayouts/slideLayout54.xml"/><Relationship Id="rId40" Type="http://schemas.openxmlformats.org/officeDocument/2006/relationships/slideLayout" Target="../slideLayouts/slideLayout57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slideLayout" Target="../slideLayouts/slideLayout40.xml"/><Relationship Id="rId28" Type="http://schemas.openxmlformats.org/officeDocument/2006/relationships/slideLayout" Target="../slideLayouts/slideLayout45.xml"/><Relationship Id="rId36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31" Type="http://schemas.openxmlformats.org/officeDocument/2006/relationships/slideLayout" Target="../slideLayouts/slideLayout48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7.xml"/><Relationship Id="rId35" Type="http://schemas.openxmlformats.org/officeDocument/2006/relationships/slideLayout" Target="../slideLayouts/slideLayout52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5" Type="http://schemas.openxmlformats.org/officeDocument/2006/relationships/slideLayout" Target="../slideLayouts/slideLayout42.xml"/><Relationship Id="rId33" Type="http://schemas.openxmlformats.org/officeDocument/2006/relationships/slideLayout" Target="../slideLayouts/slideLayout50.xml"/><Relationship Id="rId38" Type="http://schemas.openxmlformats.org/officeDocument/2006/relationships/slideLayout" Target="../slideLayouts/slideLayout5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  <p:sldLayoutId id="2147483695" r:id="rId29"/>
    <p:sldLayoutId id="2147483696" r:id="rId30"/>
    <p:sldLayoutId id="2147483697" r:id="rId31"/>
    <p:sldLayoutId id="2147483698" r:id="rId32"/>
    <p:sldLayoutId id="2147483699" r:id="rId33"/>
    <p:sldLayoutId id="2147483700" r:id="rId34"/>
    <p:sldLayoutId id="2147483701" r:id="rId35"/>
    <p:sldLayoutId id="2147483702" r:id="rId36"/>
    <p:sldLayoutId id="2147483703" r:id="rId37"/>
    <p:sldLayoutId id="2147483704" r:id="rId38"/>
    <p:sldLayoutId id="2147483705" r:id="rId39"/>
    <p:sldLayoutId id="2147483706" r:id="rId40"/>
    <p:sldLayoutId id="2147483707" r:id="rId41"/>
    <p:sldLayoutId id="2147483708" r:id="rId4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796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96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7969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0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705100"/>
            <a:ext cx="12201525" cy="1314450"/>
          </a:xfrm>
          <a:prstGeom prst="rect">
            <a:avLst/>
          </a:prstGeom>
          <a:solidFill>
            <a:schemeClr val="lt1">
              <a:alpha val="83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44" name="组合 1"/>
          <p:cNvGrpSpPr/>
          <p:nvPr/>
        </p:nvGrpSpPr>
        <p:grpSpPr>
          <a:xfrm>
            <a:off x="2660650" y="2680018"/>
            <a:ext cx="7175500" cy="1280160"/>
            <a:chOff x="2248" y="3953"/>
            <a:chExt cx="11300" cy="2017"/>
          </a:xfrm>
        </p:grpSpPr>
        <p:sp>
          <p:nvSpPr>
            <p:cNvPr id="3" name="文本框 3"/>
            <p:cNvSpPr txBox="1"/>
            <p:nvPr/>
          </p:nvSpPr>
          <p:spPr>
            <a:xfrm>
              <a:off x="3557" y="3953"/>
              <a:ext cx="9991" cy="2017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6000" b="1" i="0" u="none" strike="noStrike" kern="1200" cap="none" spc="50" normalizeH="0" baseline="0" noProof="1">
                  <a:ln>
                    <a:noFill/>
                  </a:ln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麻    雀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248" y="4656"/>
              <a:ext cx="1190" cy="1136"/>
            </a:xfrm>
            <a:prstGeom prst="ellipse">
              <a:avLst/>
            </a:prstGeom>
            <a:noFill/>
            <a:ln w="57150">
              <a:solidFill>
                <a:srgbClr val="DA5700"/>
              </a:solidFill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3">
                          <a:lumMod val="110000"/>
                          <a:satMod val="105000"/>
                          <a:tint val="67000"/>
                        </a:schemeClr>
                      </a:gs>
                      <a:gs pos="50000">
                        <a:schemeClr val="accent3">
                          <a:lumMod val="105000"/>
                          <a:satMod val="103000"/>
                          <a:tint val="73000"/>
                        </a:schemeClr>
                      </a:gs>
                      <a:gs pos="100000">
                        <a:schemeClr val="accent3">
                          <a:lumMod val="105000"/>
                          <a:satMod val="109000"/>
                          <a:tint val="81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4800" b="1" i="0" u="none" strike="noStrike" kern="1200" cap="none" spc="0" normalizeH="0" baseline="0" noProof="1">
                <a:ln>
                  <a:noFill/>
                </a:ln>
                <a:solidFill>
                  <a:srgbClr val="DA57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6515" y="3103245"/>
            <a:ext cx="89789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800">
                <a:ln>
                  <a:noFill/>
                </a:ln>
                <a:solidFill>
                  <a:srgbClr val="DA57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16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5830545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27" y="1791123"/>
            <a:ext cx="2283460" cy="3138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66627" y="2724150"/>
            <a:ext cx="7890087" cy="139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265" dirty="0">
                <a:latin typeface="黑体" panose="02010609060101010101" pitchFamily="49" charset="-122"/>
                <a:ea typeface="黑体" panose="02010609060101010101" pitchFamily="49" charset="-122"/>
              </a:rPr>
              <a:t>在小麻雀如此紧急的情况下，老麻雀是如何保护小麻雀的？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32287" y="1201037"/>
            <a:ext cx="4219787" cy="90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335" b="1" dirty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老麻雀救子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4" r="7151"/>
          <a:stretch>
            <a:fillRect/>
          </a:stretch>
        </p:blipFill>
        <p:spPr>
          <a:xfrm>
            <a:off x="3387" y="0"/>
            <a:ext cx="12180993" cy="6863927"/>
          </a:xfrm>
          <a:prstGeom prst="rect">
            <a:avLst/>
          </a:prstGeom>
        </p:spPr>
      </p:pic>
      <p:pic>
        <p:nvPicPr>
          <p:cNvPr id="4" name="图片 3" descr="002b5d98ga5b820a87511&amp;690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327" y="4141893"/>
            <a:ext cx="2067560" cy="2325793"/>
          </a:xfrm>
          <a:prstGeom prst="rect">
            <a:avLst/>
          </a:prstGeom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947331" y="5801795"/>
            <a:ext cx="1333509" cy="121251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2190723" y="704828"/>
            <a:ext cx="7715304" cy="12306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突然，一只老麻雀从一棵树上飞下来，像一块石头似的落在猎狗面前。</a:t>
            </a: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587" y="-381027"/>
            <a:ext cx="2698747" cy="179736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9" name="矩形 8"/>
          <p:cNvSpPr/>
          <p:nvPr/>
        </p:nvSpPr>
        <p:spPr>
          <a:xfrm>
            <a:off x="3143229" y="1276332"/>
            <a:ext cx="3521075" cy="661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像一块石头似的</a:t>
            </a:r>
            <a:endParaRPr lang="zh-CN" altLang="en-US" sz="3735" dirty="0">
              <a:solidFill>
                <a:srgbClr val="FF0000"/>
              </a:solidFill>
            </a:endParaRPr>
          </a:p>
        </p:txBody>
      </p:sp>
      <p:sp>
        <p:nvSpPr>
          <p:cNvPr id="10" name="上箭头标注 9"/>
          <p:cNvSpPr/>
          <p:nvPr/>
        </p:nvSpPr>
        <p:spPr>
          <a:xfrm>
            <a:off x="2573020" y="2535767"/>
            <a:ext cx="7123007" cy="1181100"/>
          </a:xfrm>
          <a:prstGeom prst="upArrowCallout">
            <a:avLst>
              <a:gd name="adj1" fmla="val 0"/>
              <a:gd name="adj2" fmla="val 339"/>
              <a:gd name="adj3" fmla="val 25000"/>
              <a:gd name="adj4" fmla="val 6497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说明老麻雀救子心切，落地很快。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99629" y="1932821"/>
            <a:ext cx="1663700" cy="883920"/>
            <a:chOff x="8100392" y="1962696"/>
            <a:chExt cx="1247775" cy="662940"/>
          </a:xfrm>
        </p:grpSpPr>
        <p:sp>
          <p:nvSpPr>
            <p:cNvPr id="77" name="云形 76"/>
            <p:cNvSpPr/>
            <p:nvPr/>
          </p:nvSpPr>
          <p:spPr>
            <a:xfrm>
              <a:off x="8100392" y="1962696"/>
              <a:ext cx="1247775" cy="66294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272280" y="2036326"/>
              <a:ext cx="852488" cy="495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比喻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274955" y="2039844"/>
            <a:ext cx="352425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65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)</a:t>
            </a:r>
            <a:endParaRPr lang="en-US" altLang="zh-CN" sz="2665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5 -0.000079 C -0.188726 0.346007 -0.377090 0.692083 -0.452509 0.8306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4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4" r="7151"/>
          <a:stretch>
            <a:fillRect/>
          </a:stretch>
        </p:blipFill>
        <p:spPr>
          <a:xfrm>
            <a:off x="3387" y="0"/>
            <a:ext cx="12180993" cy="6863927"/>
          </a:xfrm>
          <a:prstGeom prst="rect">
            <a:avLst/>
          </a:prstGeom>
        </p:spPr>
      </p:pic>
      <p:pic>
        <p:nvPicPr>
          <p:cNvPr id="4" name="图片 3" descr="002b5d98ga5b820a87511&amp;69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03737" y="3946102"/>
            <a:ext cx="2415540" cy="2717800"/>
          </a:xfrm>
          <a:prstGeom prst="rect">
            <a:avLst/>
          </a:prstGeom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43757" y="5717975"/>
            <a:ext cx="1333509" cy="121251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2190723" y="285728"/>
            <a:ext cx="8191557" cy="6661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挓挲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起全身的羽毛，绝望地尖叫着。</a:t>
            </a: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496" y="5051220"/>
            <a:ext cx="2698747" cy="179736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0" name="上箭头标注 9"/>
          <p:cNvSpPr/>
          <p:nvPr/>
        </p:nvSpPr>
        <p:spPr>
          <a:xfrm>
            <a:off x="6477003" y="1047733"/>
            <a:ext cx="2571768" cy="1333509"/>
          </a:xfrm>
          <a:prstGeom prst="upArrowCallout">
            <a:avLst>
              <a:gd name="adj1" fmla="val 14020"/>
              <a:gd name="adj2" fmla="val 10827"/>
              <a:gd name="adj3" fmla="val 38333"/>
              <a:gd name="adj4" fmla="val 64977"/>
            </a:avLst>
          </a:prstGeom>
          <a:solidFill>
            <a:schemeClr val="accent3">
              <a:lumMod val="40000"/>
              <a:lumOff val="60000"/>
              <a:alpha val="8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毫无希望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1935332" y="1388983"/>
            <a:ext cx="1112646" cy="666115"/>
          </a:xfrm>
          <a:prstGeom prst="wedgeRectCallout">
            <a:avLst>
              <a:gd name="adj1" fmla="val 65584"/>
              <a:gd name="adj2" fmla="val -7898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</a:p>
        </p:txBody>
      </p:sp>
      <p:sp>
        <p:nvSpPr>
          <p:cNvPr id="13" name="矩形 12"/>
          <p:cNvSpPr/>
          <p:nvPr/>
        </p:nvSpPr>
        <p:spPr>
          <a:xfrm>
            <a:off x="6988942" y="285728"/>
            <a:ext cx="1136650" cy="661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绝望</a:t>
            </a:r>
            <a:endParaRPr lang="zh-CN" altLang="en-US" sz="3735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18260" y="2715260"/>
            <a:ext cx="9550400" cy="12306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老麻雀明知斗不过猎狗，只想借助羽毛和尖叫来发泄自己的愤怒和恐惧，吓退猎狗。</a:t>
            </a:r>
          </a:p>
        </p:txBody>
      </p:sp>
      <p:pic>
        <p:nvPicPr>
          <p:cNvPr id="3" name="麻雀叫声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381827" y="285327"/>
            <a:ext cx="825500" cy="825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1" dur="119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bldLvl="0" animBg="1"/>
      <p:bldP spid="10" grpId="0" bldLvl="0" animBg="1"/>
      <p:bldP spid="11" grpId="0" bldLvl="0" animBg="1"/>
      <p:bldP spid="13" grpId="0"/>
      <p:bldP spid="1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4" r="7151"/>
          <a:stretch>
            <a:fillRect/>
          </a:stretch>
        </p:blipFill>
        <p:spPr>
          <a:xfrm>
            <a:off x="5927" y="-2540"/>
            <a:ext cx="12180993" cy="6863927"/>
          </a:xfrm>
          <a:prstGeom prst="rect">
            <a:avLst/>
          </a:prstGeom>
        </p:spPr>
      </p:pic>
      <p:pic>
        <p:nvPicPr>
          <p:cNvPr id="4" name="图片 3" descr="002b5d98ga5b820a87511&amp;690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4320" y="4014893"/>
            <a:ext cx="2360507" cy="2655993"/>
          </a:xfrm>
          <a:prstGeom prst="rect">
            <a:avLst/>
          </a:prstGeom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43757" y="5578275"/>
            <a:ext cx="1333509" cy="121251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952500" y="190500"/>
            <a:ext cx="10464800" cy="18167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用自己的身躯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掩护着小麻雀，想拯救自己的幼儿。可是因为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紧张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，它浑身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发抖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，发出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嘶哑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的声音，准备着一场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搏斗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496" y="4911520"/>
            <a:ext cx="2698747" cy="179736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7" name="圆角矩形标注 16"/>
          <p:cNvSpPr/>
          <p:nvPr/>
        </p:nvSpPr>
        <p:spPr>
          <a:xfrm>
            <a:off x="5143493" y="2666995"/>
            <a:ext cx="4286280" cy="816864"/>
          </a:xfrm>
          <a:prstGeom prst="wedgeRoundRectCallout">
            <a:avLst>
              <a:gd name="adj1" fmla="val -17960"/>
              <a:gd name="adj2" fmla="val -120583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老麻雀也害怕猎狗</a:t>
            </a:r>
          </a:p>
        </p:txBody>
      </p:sp>
      <p:sp>
        <p:nvSpPr>
          <p:cNvPr id="18" name="流程图: 可选过程 17"/>
          <p:cNvSpPr/>
          <p:nvPr/>
        </p:nvSpPr>
        <p:spPr>
          <a:xfrm>
            <a:off x="6630670" y="4340860"/>
            <a:ext cx="5275580" cy="1139190"/>
          </a:xfrm>
          <a:prstGeom prst="flowChartAlternateProcess">
            <a:avLst/>
          </a:prstGeom>
          <a:solidFill>
            <a:srgbClr val="15F32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在它看来，猎狗是多么庞大的怪物啊！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7282815" y="5892165"/>
            <a:ext cx="2611120" cy="816610"/>
          </a:xfrm>
          <a:prstGeom prst="wedgeRoundRectCallout">
            <a:avLst>
              <a:gd name="adj1" fmla="val -17960"/>
              <a:gd name="adj2" fmla="val -120583"/>
              <a:gd name="adj3" fmla="val 16667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形体很大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7" grpId="0" bldLvl="0" animBg="1"/>
      <p:bldP spid="18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4" r="7151"/>
          <a:stretch>
            <a:fillRect/>
          </a:stretch>
        </p:blipFill>
        <p:spPr>
          <a:xfrm>
            <a:off x="3387" y="0"/>
            <a:ext cx="12180993" cy="6863927"/>
          </a:xfrm>
          <a:prstGeom prst="rect">
            <a:avLst/>
          </a:prstGeom>
        </p:spPr>
      </p:pic>
      <p:pic>
        <p:nvPicPr>
          <p:cNvPr id="4" name="图片 3" descr="002b5d98ga5b820a87511&amp;690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5740" y="4033520"/>
            <a:ext cx="2429087" cy="2733040"/>
          </a:xfrm>
          <a:prstGeom prst="rect">
            <a:avLst/>
          </a:prstGeom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43757" y="5813648"/>
            <a:ext cx="1333509" cy="121251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428327" y="1428327"/>
            <a:ext cx="9336193" cy="12306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可是它不能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安然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地站在高高的没有危险的树枝上，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一种强大的力量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使它飞了下来。</a:t>
            </a: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496" y="5146893"/>
            <a:ext cx="2698747" cy="179736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6" name="云形标注 15"/>
          <p:cNvSpPr/>
          <p:nvPr/>
        </p:nvSpPr>
        <p:spPr>
          <a:xfrm>
            <a:off x="3524232" y="190477"/>
            <a:ext cx="3429024" cy="1007365"/>
          </a:xfrm>
          <a:prstGeom prst="cloudCallout">
            <a:avLst>
              <a:gd name="adj1" fmla="val 1469"/>
              <a:gd name="adj2" fmla="val 78258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安安稳稳</a:t>
            </a:r>
          </a:p>
        </p:txBody>
      </p:sp>
      <p:sp>
        <p:nvSpPr>
          <p:cNvPr id="17" name="圆角矩形标注 16"/>
          <p:cNvSpPr/>
          <p:nvPr/>
        </p:nvSpPr>
        <p:spPr>
          <a:xfrm>
            <a:off x="5333995" y="3333749"/>
            <a:ext cx="5429288" cy="1047757"/>
          </a:xfrm>
          <a:prstGeom prst="wedgeRoundRectCallout">
            <a:avLst>
              <a:gd name="adj1" fmla="val -34331"/>
              <a:gd name="adj2" fmla="val -104382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母爱的力量，促使它奋不顾身，将自己置身于险境中。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52827" y="4575808"/>
            <a:ext cx="2000264" cy="1238259"/>
            <a:chOff x="5724128" y="3643320"/>
            <a:chExt cx="2088232" cy="879373"/>
          </a:xfrm>
        </p:grpSpPr>
        <p:sp>
          <p:nvSpPr>
            <p:cNvPr id="5" name="云形 4"/>
            <p:cNvSpPr/>
            <p:nvPr/>
          </p:nvSpPr>
          <p:spPr>
            <a:xfrm>
              <a:off x="5724128" y="3643320"/>
              <a:ext cx="2088232" cy="879373"/>
            </a:xfrm>
            <a:prstGeom prst="cloud">
              <a:avLst/>
            </a:prstGeom>
            <a:solidFill>
              <a:srgbClr val="0000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</a:endParaRP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6121886" y="3778608"/>
              <a:ext cx="1328504" cy="5267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265" b="1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无畏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6" grpId="0" bldLvl="0" animBg="1"/>
      <p:bldP spid="1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160" y="1181947"/>
            <a:ext cx="10333567" cy="666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73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说一说你从文中体会到了什么？</a:t>
            </a:r>
            <a:endParaRPr lang="zh-CN" altLang="en-US" sz="100" dirty="0"/>
          </a:p>
        </p:txBody>
      </p:sp>
      <p:sp>
        <p:nvSpPr>
          <p:cNvPr id="6" name="文本框 6"/>
          <p:cNvSpPr txBox="1"/>
          <p:nvPr/>
        </p:nvSpPr>
        <p:spPr>
          <a:xfrm>
            <a:off x="1607185" y="3122507"/>
            <a:ext cx="8977207" cy="8388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从中我感受到了母爱的伟大。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900" y="1352973"/>
            <a:ext cx="2202180" cy="3138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8093" y="1999827"/>
            <a:ext cx="7364307" cy="124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735" b="1" dirty="0">
                <a:latin typeface="黑体" panose="02010609060101010101" pitchFamily="49" charset="-122"/>
                <a:ea typeface="黑体" panose="02010609060101010101" pitchFamily="49" charset="-122"/>
              </a:rPr>
              <a:t>老麻雀用自己的身躯去保护小麻雀，最后结果又会如何呢？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20433" y="630807"/>
            <a:ext cx="4219787" cy="90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335" b="1" dirty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唤狗离开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4693" y="748453"/>
            <a:ext cx="9901767" cy="1230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猎狗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愣住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了，它可能没料到老麻雀会有这么大的勇气，慢慢地，慢慢地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向后退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905763" y="2381243"/>
            <a:ext cx="3524275" cy="1238260"/>
            <a:chOff x="1785918" y="2643187"/>
            <a:chExt cx="3731584" cy="857257"/>
          </a:xfrm>
        </p:grpSpPr>
        <p:sp>
          <p:nvSpPr>
            <p:cNvPr id="4" name="云形标注 3"/>
            <p:cNvSpPr/>
            <p:nvPr/>
          </p:nvSpPr>
          <p:spPr bwMode="auto">
            <a:xfrm>
              <a:off x="1785918" y="2643188"/>
              <a:ext cx="3714776" cy="857256"/>
            </a:xfrm>
            <a:prstGeom prst="cloudCallout">
              <a:avLst>
                <a:gd name="adj1" fmla="val -28075"/>
                <a:gd name="adj2" fmla="val -85452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74231" y="2643187"/>
              <a:ext cx="3143271" cy="85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735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为什么会后退呢？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000221" y="2666995"/>
            <a:ext cx="3999230" cy="741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A.</a:t>
            </a:r>
            <a:r>
              <a:rPr lang="zh-CN" altLang="en-US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猎狗害怕了。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0221" y="3714752"/>
            <a:ext cx="7813040" cy="741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B.</a:t>
            </a:r>
            <a:r>
              <a:rPr lang="zh-CN" altLang="en-US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猎狗慢慢后退是准备往前扑。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99797" y="4776056"/>
            <a:ext cx="7813040" cy="741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C.</a:t>
            </a:r>
            <a:r>
              <a:rPr lang="zh-CN" altLang="en-US" sz="4265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猎狗被老麻雀的勇气征服了。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  <p:bldP spid="8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4548" y="1031221"/>
            <a:ext cx="9444990" cy="741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急忙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唤回我的猎狗，带着它走开了。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326191" y="1973995"/>
            <a:ext cx="2286016" cy="1143007"/>
            <a:chOff x="1785918" y="2643189"/>
            <a:chExt cx="2420487" cy="791312"/>
          </a:xfrm>
        </p:grpSpPr>
        <p:sp>
          <p:nvSpPr>
            <p:cNvPr id="5" name="云形标注 4"/>
            <p:cNvSpPr/>
            <p:nvPr/>
          </p:nvSpPr>
          <p:spPr bwMode="auto">
            <a:xfrm>
              <a:off x="1785918" y="2643189"/>
              <a:ext cx="2420487" cy="791312"/>
            </a:xfrm>
            <a:prstGeom prst="cloudCallout">
              <a:avLst>
                <a:gd name="adj1" fmla="val -15975"/>
                <a:gd name="adj2" fmla="val -78778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87625" y="2775073"/>
              <a:ext cx="2218780" cy="457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735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为什么？</a:t>
              </a: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1560407" y="3578013"/>
            <a:ext cx="9264227" cy="1941407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735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735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我被老麻雀舍身救护小麻雀的精神</a:t>
            </a: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感动</a:t>
            </a:r>
            <a:r>
              <a:rPr lang="zh-CN" altLang="en-US" sz="3735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了，</a:t>
            </a: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不舍得</a:t>
            </a:r>
            <a:r>
              <a:rPr lang="zh-CN" altLang="en-US" sz="3735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让我的猎狗伤害小麻雀，所以赶紧带着它离开了。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7715" y="1898637"/>
            <a:ext cx="10858576" cy="2834640"/>
          </a:xfrm>
          <a:prstGeom prst="rect">
            <a:avLst/>
          </a:prstGeom>
          <a:solidFill>
            <a:schemeClr val="accent6">
              <a:lumMod val="40000"/>
              <a:lumOff val="60000"/>
              <a:alpha val="61000"/>
            </a:schemeClr>
          </a:solidFill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本文描写了（     ）想要捕食（      ），（      ）不顾自己的安危，舍身掩护小麻雀，赞美了（                       ）。</a:t>
            </a:r>
          </a:p>
        </p:txBody>
      </p:sp>
      <p:sp>
        <p:nvSpPr>
          <p:cNvPr id="6" name="矩形 5"/>
          <p:cNvSpPr/>
          <p:nvPr/>
        </p:nvSpPr>
        <p:spPr>
          <a:xfrm>
            <a:off x="5010084" y="2089139"/>
            <a:ext cx="120396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猎狗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9144021" y="2089139"/>
            <a:ext cx="171450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小麻雀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1523968" y="2946395"/>
            <a:ext cx="171450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老麻雀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3143229" y="3898901"/>
            <a:ext cx="579882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强大的力量，伟大的母爱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pic>
        <p:nvPicPr>
          <p:cNvPr id="58369" name="图片 6" descr="T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63" y="452438"/>
            <a:ext cx="1895475" cy="749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0" name="文本框 1"/>
          <p:cNvSpPr txBox="1"/>
          <p:nvPr/>
        </p:nvSpPr>
        <p:spPr>
          <a:xfrm>
            <a:off x="1090613" y="534988"/>
            <a:ext cx="205581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eaLnBrk="0" hangingPunct="0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9527" y="1651000"/>
            <a:ext cx="10786533" cy="1230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3735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735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大声朗读课文，</a:t>
            </a:r>
            <a:r>
              <a:rPr lang="zh-CN" altLang="en-US" sz="3735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说一说课文围绕麻雀写了一件什么事？</a:t>
            </a:r>
          </a:p>
        </p:txBody>
      </p:sp>
      <p:sp>
        <p:nvSpPr>
          <p:cNvPr id="22" name="文本框 6"/>
          <p:cNvSpPr txBox="1"/>
          <p:nvPr/>
        </p:nvSpPr>
        <p:spPr>
          <a:xfrm>
            <a:off x="1005748" y="2961707"/>
            <a:ext cx="10849205" cy="265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本文叙述了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在庞大的猎狗面前，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en-US" altLang="zh-CN" sz="4265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地保护小麻雀，使小麻雀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en-US" altLang="zh-CN" sz="4265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的动人故事。</a:t>
            </a:r>
            <a:endParaRPr lang="en-US" altLang="zh-CN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3721325" y="3912083"/>
            <a:ext cx="2592288" cy="741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奋不顾身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30575" y="3060349"/>
            <a:ext cx="3168352" cy="741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一只老麻雀</a:t>
            </a:r>
          </a:p>
        </p:txBody>
      </p:sp>
      <p:sp>
        <p:nvSpPr>
          <p:cNvPr id="8" name="文本框 6"/>
          <p:cNvSpPr txBox="1"/>
          <p:nvPr/>
        </p:nvSpPr>
        <p:spPr>
          <a:xfrm>
            <a:off x="2638108" y="4692359"/>
            <a:ext cx="2592288" cy="7416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免受伤害</a:t>
            </a:r>
          </a:p>
        </p:txBody>
      </p:sp>
      <p:pic>
        <p:nvPicPr>
          <p:cNvPr id="53251" name="图片 6" descr="T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63" y="452438"/>
            <a:ext cx="1916112" cy="749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2" name="文本框 1"/>
          <p:cNvSpPr txBox="1"/>
          <p:nvPr/>
        </p:nvSpPr>
        <p:spPr>
          <a:xfrm>
            <a:off x="1090613" y="517525"/>
            <a:ext cx="2597150" cy="5791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eaLnBrk="0" hangingPunct="0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课文感知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44862" y="517525"/>
            <a:ext cx="2698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96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52728" y="2505700"/>
            <a:ext cx="7239051" cy="180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735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自由朗读第</a:t>
            </a:r>
            <a:r>
              <a:rPr lang="en-US" altLang="zh-CN" sz="3735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自然段，找出描写小麻雀外形、神态的语句，想一想：这是一只怎样的小麻雀？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53" y="1766147"/>
            <a:ext cx="2280073" cy="3138593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4860952" y="1227576"/>
            <a:ext cx="4219787" cy="90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335" b="1" dirty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路遇麻雀</a:t>
            </a:r>
          </a:p>
        </p:txBody>
      </p:sp>
      <p:pic>
        <p:nvPicPr>
          <p:cNvPr id="53251" name="图片 6" descr="T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63" y="452438"/>
            <a:ext cx="1916112" cy="749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2" name="文本框 1"/>
          <p:cNvSpPr txBox="1"/>
          <p:nvPr/>
        </p:nvSpPr>
        <p:spPr>
          <a:xfrm>
            <a:off x="1090613" y="517525"/>
            <a:ext cx="259715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eaLnBrk="0" hangingPunct="0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课文解读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0580" y="1296247"/>
            <a:ext cx="651764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我顺着林荫路望去，看见一只小麻雀呆呆地站在地上，无可奈何地拍打着小翅膀。</a:t>
            </a:r>
          </a:p>
          <a:p>
            <a:endParaRPr lang="zh-CN" altLang="en-US" sz="42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4787" y="1952384"/>
            <a:ext cx="1272540" cy="741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呆呆</a:t>
            </a:r>
          </a:p>
        </p:txBody>
      </p:sp>
      <p:sp>
        <p:nvSpPr>
          <p:cNvPr id="4" name="矩形 3"/>
          <p:cNvSpPr/>
          <p:nvPr/>
        </p:nvSpPr>
        <p:spPr>
          <a:xfrm>
            <a:off x="3011979" y="2595880"/>
            <a:ext cx="2362200" cy="741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无可奈何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7518823" y="4162002"/>
            <a:ext cx="4481407" cy="110574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可怜，孤独无助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973" y="1086273"/>
            <a:ext cx="2816013" cy="2958253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4527" y="856827"/>
            <a:ext cx="9605433" cy="139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它嘴角嫩黄，头上长着绒毛，分明是刚出生不久，从巢里掉下来的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4236703" y="843685"/>
            <a:ext cx="1272540" cy="741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嫩黄</a:t>
            </a:r>
          </a:p>
        </p:txBody>
      </p:sp>
      <p:sp>
        <p:nvSpPr>
          <p:cNvPr id="4" name="矩形 3"/>
          <p:cNvSpPr/>
          <p:nvPr/>
        </p:nvSpPr>
        <p:spPr>
          <a:xfrm>
            <a:off x="8050536" y="857232"/>
            <a:ext cx="1272540" cy="741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绒毛</a:t>
            </a:r>
          </a:p>
        </p:txBody>
      </p:sp>
      <p:sp>
        <p:nvSpPr>
          <p:cNvPr id="5" name="矩形 4"/>
          <p:cNvSpPr/>
          <p:nvPr/>
        </p:nvSpPr>
        <p:spPr>
          <a:xfrm>
            <a:off x="2055256" y="1510016"/>
            <a:ext cx="2907030" cy="741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刚出生不久</a:t>
            </a:r>
          </a:p>
        </p:txBody>
      </p:sp>
      <p:sp>
        <p:nvSpPr>
          <p:cNvPr id="6" name="矩形 5"/>
          <p:cNvSpPr/>
          <p:nvPr/>
        </p:nvSpPr>
        <p:spPr>
          <a:xfrm>
            <a:off x="6942669" y="1510016"/>
            <a:ext cx="1817370" cy="7416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掉下来</a:t>
            </a:r>
          </a:p>
        </p:txBody>
      </p:sp>
      <p:sp>
        <p:nvSpPr>
          <p:cNvPr id="10" name="七角星 9"/>
          <p:cNvSpPr/>
          <p:nvPr/>
        </p:nvSpPr>
        <p:spPr>
          <a:xfrm>
            <a:off x="8050953" y="3429000"/>
            <a:ext cx="3284220" cy="1219200"/>
          </a:xfrm>
          <a:prstGeom prst="star7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不会飞</a:t>
            </a:r>
          </a:p>
        </p:txBody>
      </p:sp>
      <p:sp>
        <p:nvSpPr>
          <p:cNvPr id="11" name="Freeform 24"/>
          <p:cNvSpPr/>
          <p:nvPr/>
        </p:nvSpPr>
        <p:spPr bwMode="gray">
          <a:xfrm rot="10209593" flipH="1">
            <a:off x="7564975" y="1880121"/>
            <a:ext cx="967327" cy="1668592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8" name="圆角矩形 7"/>
          <p:cNvSpPr/>
          <p:nvPr/>
        </p:nvSpPr>
        <p:spPr>
          <a:xfrm>
            <a:off x="4557607" y="3485727"/>
            <a:ext cx="2755053" cy="110574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dirty="0">
                <a:latin typeface="黑体" panose="02010609060101010101" pitchFamily="49" charset="-122"/>
                <a:ea typeface="黑体" panose="02010609060101010101" pitchFamily="49" charset="-122"/>
              </a:rPr>
              <a:t>非常弱小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980" y="2559473"/>
            <a:ext cx="2816013" cy="2958253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 bldLvl="0" animBg="1"/>
      <p:bldP spid="11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813" y="1163320"/>
            <a:ext cx="2297007" cy="3138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6633" y="2015067"/>
            <a:ext cx="8774007" cy="139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265" dirty="0">
                <a:latin typeface="黑体" panose="02010609060101010101" pitchFamily="49" charset="-122"/>
                <a:ea typeface="黑体" panose="02010609060101010101" pitchFamily="49" charset="-122"/>
              </a:rPr>
              <a:t>与小麻雀相比，猎狗又是什么样的呢？默读第</a:t>
            </a:r>
            <a:r>
              <a:rPr lang="en-US" altLang="zh-CN" sz="4265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265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4265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4265" dirty="0">
                <a:latin typeface="黑体" panose="02010609060101010101" pitchFamily="49" charset="-122"/>
                <a:ea typeface="黑体" panose="02010609060101010101" pitchFamily="49" charset="-122"/>
              </a:rPr>
              <a:t>自然段回答。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21" y="763251"/>
            <a:ext cx="7905805" cy="1230630"/>
          </a:xfrm>
          <a:prstGeom prst="rect">
            <a:avLst/>
          </a:prstGeom>
          <a:noFill/>
          <a:ln w="22225"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我的猎狗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放慢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脚步，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悄悄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地向前走，好像嗅到了前面有什么野物。</a:t>
            </a:r>
          </a:p>
        </p:txBody>
      </p:sp>
      <p:pic>
        <p:nvPicPr>
          <p:cNvPr id="5" name="图片 4" descr="u=2803066939,2953382512&amp;fm=200&amp;gp=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321" y="2410028"/>
            <a:ext cx="4286280" cy="3214711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6" name="组合 5"/>
          <p:cNvGrpSpPr/>
          <p:nvPr/>
        </p:nvGrpSpPr>
        <p:grpSpPr>
          <a:xfrm>
            <a:off x="6300893" y="4166868"/>
            <a:ext cx="2000264" cy="1238259"/>
            <a:chOff x="5724128" y="3643320"/>
            <a:chExt cx="2088232" cy="879373"/>
          </a:xfrm>
        </p:grpSpPr>
        <p:sp>
          <p:nvSpPr>
            <p:cNvPr id="7" name="云形 6"/>
            <p:cNvSpPr/>
            <p:nvPr/>
          </p:nvSpPr>
          <p:spPr>
            <a:xfrm>
              <a:off x="5724128" y="3643320"/>
              <a:ext cx="2088232" cy="879373"/>
            </a:xfrm>
            <a:prstGeom prst="cloud">
              <a:avLst/>
            </a:prstGeom>
            <a:solidFill>
              <a:srgbClr val="0000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21886" y="3778608"/>
              <a:ext cx="1186638" cy="469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b="1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老练</a:t>
              </a:r>
            </a:p>
          </p:txBody>
        </p:sp>
      </p:grpSp>
      <p:sp>
        <p:nvSpPr>
          <p:cNvPr id="3" name="TextBox 1"/>
          <p:cNvSpPr txBox="1"/>
          <p:nvPr/>
        </p:nvSpPr>
        <p:spPr>
          <a:xfrm>
            <a:off x="5767493" y="2904067"/>
            <a:ext cx="5148580" cy="661035"/>
          </a:xfrm>
          <a:prstGeom prst="rect">
            <a:avLst/>
          </a:prstGeom>
          <a:noFill/>
          <a:ln w="22225"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猎狗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地走近小麻雀。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5627" y="1131993"/>
            <a:ext cx="9359900" cy="741680"/>
          </a:xfrm>
          <a:prstGeom prst="rect">
            <a:avLst/>
          </a:prstGeom>
          <a:noFill/>
          <a:ln w="28575">
            <a:solidFill>
              <a:srgbClr val="2060B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嗅了嗅，张开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大嘴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，露出</a:t>
            </a:r>
            <a:r>
              <a:rPr lang="zh-CN" altLang="en-US" sz="426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锋利</a:t>
            </a: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的牙齿。</a:t>
            </a:r>
          </a:p>
        </p:txBody>
      </p:sp>
      <p:sp>
        <p:nvSpPr>
          <p:cNvPr id="4" name="剪去同侧角的矩形 3"/>
          <p:cNvSpPr/>
          <p:nvPr/>
        </p:nvSpPr>
        <p:spPr>
          <a:xfrm flipH="1">
            <a:off x="884729" y="2341025"/>
            <a:ext cx="3810027" cy="2952771"/>
          </a:xfrm>
          <a:prstGeom prst="snip2Same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grpSp>
        <p:nvGrpSpPr>
          <p:cNvPr id="7" name="组合 6"/>
          <p:cNvGrpSpPr/>
          <p:nvPr/>
        </p:nvGrpSpPr>
        <p:grpSpPr>
          <a:xfrm>
            <a:off x="5524919" y="3048420"/>
            <a:ext cx="2000264" cy="1238259"/>
            <a:chOff x="5724128" y="3643320"/>
            <a:chExt cx="2088232" cy="879373"/>
          </a:xfrm>
        </p:grpSpPr>
        <p:sp>
          <p:nvSpPr>
            <p:cNvPr id="8" name="云形 7"/>
            <p:cNvSpPr/>
            <p:nvPr/>
          </p:nvSpPr>
          <p:spPr>
            <a:xfrm>
              <a:off x="5724128" y="3643320"/>
              <a:ext cx="2088232" cy="879373"/>
            </a:xfrm>
            <a:prstGeom prst="cloud">
              <a:avLst/>
            </a:prstGeom>
            <a:solidFill>
              <a:srgbClr val="0000FF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21886" y="3778608"/>
              <a:ext cx="1186638" cy="469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5" b="1" dirty="0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凶猛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060815" y="3279775"/>
            <a:ext cx="659765" cy="66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735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90320" y="617855"/>
            <a:ext cx="10203180" cy="8820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735" b="1" kern="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思考：用词语来形容一下小麻雀当时的处境？</a:t>
            </a:r>
          </a:p>
        </p:txBody>
      </p:sp>
      <p:sp>
        <p:nvSpPr>
          <p:cNvPr id="5" name="爆炸形 1 4"/>
          <p:cNvSpPr/>
          <p:nvPr/>
        </p:nvSpPr>
        <p:spPr>
          <a:xfrm>
            <a:off x="5971543" y="1619247"/>
            <a:ext cx="2952771" cy="1524011"/>
          </a:xfrm>
          <a:prstGeom prst="irregularSeal1">
            <a:avLst/>
          </a:prstGeom>
          <a:solidFill>
            <a:srgbClr val="FF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害怕</a:t>
            </a:r>
          </a:p>
        </p:txBody>
      </p:sp>
      <p:sp>
        <p:nvSpPr>
          <p:cNvPr id="6" name="爆炸形 1 5"/>
          <p:cNvSpPr/>
          <p:nvPr/>
        </p:nvSpPr>
        <p:spPr>
          <a:xfrm>
            <a:off x="6543055" y="3524256"/>
            <a:ext cx="3619525" cy="1619261"/>
          </a:xfrm>
          <a:prstGeom prst="irregularSeal1">
            <a:avLst/>
          </a:prstGeom>
          <a:solidFill>
            <a:srgbClr val="FF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无可奈何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3267" y="2345267"/>
            <a:ext cx="2816013" cy="2958253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712</Words>
  <Application>Microsoft Office PowerPoint</Application>
  <PresentationFormat>宽屏</PresentationFormat>
  <Paragraphs>154</Paragraphs>
  <Slides>20</Slides>
  <Notes>19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2846</cp:revision>
  <dcterms:created xsi:type="dcterms:W3CDTF">2018-04-28T09:34:00Z</dcterms:created>
  <dcterms:modified xsi:type="dcterms:W3CDTF">2021-09-06T21:47:04Z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