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  <p:sldMasterId id="2147483906" r:id="rId2"/>
  </p:sldMasterIdLst>
  <p:notesMasterIdLst>
    <p:notesMasterId r:id="rId35"/>
  </p:notesMasterIdLst>
  <p:sldIdLst>
    <p:sldId id="11088588" r:id="rId3"/>
    <p:sldId id="11088586" r:id="rId4"/>
    <p:sldId id="325" r:id="rId5"/>
    <p:sldId id="11088587" r:id="rId6"/>
    <p:sldId id="261" r:id="rId7"/>
    <p:sldId id="324" r:id="rId8"/>
    <p:sldId id="262" r:id="rId9"/>
    <p:sldId id="263" r:id="rId10"/>
    <p:sldId id="268" r:id="rId11"/>
    <p:sldId id="326" r:id="rId12"/>
    <p:sldId id="11088557" r:id="rId13"/>
    <p:sldId id="11088558" r:id="rId14"/>
    <p:sldId id="272" r:id="rId15"/>
    <p:sldId id="11088559" r:id="rId16"/>
    <p:sldId id="11088560" r:id="rId17"/>
    <p:sldId id="259" r:id="rId18"/>
    <p:sldId id="332" r:id="rId19"/>
    <p:sldId id="334" r:id="rId20"/>
    <p:sldId id="306" r:id="rId21"/>
    <p:sldId id="11088561" r:id="rId22"/>
    <p:sldId id="333" r:id="rId23"/>
    <p:sldId id="11088562" r:id="rId24"/>
    <p:sldId id="11088563" r:id="rId25"/>
    <p:sldId id="11088564" r:id="rId26"/>
    <p:sldId id="277" r:id="rId27"/>
    <p:sldId id="275" r:id="rId28"/>
    <p:sldId id="276" r:id="rId29"/>
    <p:sldId id="278" r:id="rId30"/>
    <p:sldId id="279" r:id="rId31"/>
    <p:sldId id="281" r:id="rId32"/>
    <p:sldId id="283" r:id="rId33"/>
    <p:sldId id="11088589" r:id="rId34"/>
  </p:sldIdLst>
  <p:sldSz cx="9144000" cy="5143500" type="screen16x9"/>
  <p:notesSz cx="7104063" cy="10234613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96">
          <p15:clr>
            <a:srgbClr val="A4A3A4"/>
          </p15:clr>
        </p15:guide>
        <p15:guide id="2" pos="293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FF"/>
    <a:srgbClr val="E5FBFF"/>
    <a:srgbClr val="C1F5FF"/>
    <a:srgbClr val="97FFB2"/>
    <a:srgbClr val="E5FFF3"/>
    <a:srgbClr val="FFA3E3"/>
    <a:srgbClr val="FFEFFA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14" autoAdjust="0"/>
  </p:normalViewPr>
  <p:slideViewPr>
    <p:cSldViewPr snapToGrid="0" showGuides="1">
      <p:cViewPr varScale="1">
        <p:scale>
          <a:sx n="143" d="100"/>
          <a:sy n="143" d="100"/>
        </p:scale>
        <p:origin x="666" y="102"/>
      </p:cViewPr>
      <p:guideLst>
        <p:guide orient="horz" pos="2096"/>
        <p:guide pos="293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buFontTx/>
              <a:buNone/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buFontTx/>
              <a:buNone/>
              <a:defRPr sz="1200" noProof="1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894B13C7-E7E8-43DB-9D8A-855CA3517CF6}" type="datetimeFigureOut">
              <a:rPr lang="zh-CN" altLang="en-US"/>
              <a:pPr>
                <a:defRPr/>
              </a:pPr>
              <a:t>2021/9/6</a:t>
            </a:fld>
            <a:endParaRPr lang="zh-CN" altLang="en-US"/>
          </a:p>
        </p:txBody>
      </p:sp>
      <p:sp>
        <p:nvSpPr>
          <p:cNvPr id="9220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481013" y="1279525"/>
            <a:ext cx="6142037" cy="3454400"/>
          </a:xfrm>
          <a:prstGeom prst="rect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711200" y="4926013"/>
            <a:ext cx="5683250" cy="402907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buFontTx/>
              <a:buNone/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noProof="1"/>
            </a:lvl1pPr>
          </a:lstStyle>
          <a:p>
            <a:fld id="{BC9F8F58-1FB7-4255-8ED4-A973ABF57659}" type="slidenum">
              <a:rPr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792841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9F8F58-1FB7-4255-8ED4-A973ABF57659}" type="slidenum">
              <a:rPr lang="en-US" altLang="zh-CN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28348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170468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97513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noProof="1">
                <a:cs typeface="+mn-ea"/>
              </a:defRPr>
            </a:lvl1pPr>
          </a:lstStyle>
          <a:p>
            <a:pPr>
              <a:defRPr/>
            </a:pPr>
            <a:fld id="{45167163-4BC1-4B6B-A5A1-30BD0BDEC0E1}" type="datetimeFigureOut">
              <a:rPr lang="zh-CN" altLang="en-US"/>
              <a:pPr>
                <a:defRPr/>
              </a:pPr>
              <a:t>2021/9/6</a:t>
            </a:fld>
            <a:endParaRPr lang="zh-CN" altLang="en-US"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noProof="1"/>
            </a:lvl1pPr>
          </a:lstStyle>
          <a:p>
            <a:fld id="{BC620DF7-826B-491B-9E3E-1991144FC64E}" type="slidenum">
              <a:rPr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212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noProof="1">
                <a:cs typeface="+mn-ea"/>
              </a:defRPr>
            </a:lvl1pPr>
          </a:lstStyle>
          <a:p>
            <a:pPr>
              <a:defRPr/>
            </a:pPr>
            <a:fld id="{3905EA63-4696-4EF8-B450-8807D0A11BD6}" type="datetimeFigureOut">
              <a:rPr lang="zh-CN" altLang="en-US"/>
              <a:pPr>
                <a:defRPr/>
              </a:pPr>
              <a:t>2021/9/6</a:t>
            </a:fld>
            <a:endParaRPr lang="zh-CN" altLang="en-US"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noProof="1"/>
            </a:lvl1pPr>
          </a:lstStyle>
          <a:p>
            <a:fld id="{F49AFF8F-DD9A-4EF9-99A1-B413D9B70867}" type="slidenum">
              <a:rPr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43955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noProof="1">
                <a:cs typeface="+mn-ea"/>
              </a:defRPr>
            </a:lvl1pPr>
          </a:lstStyle>
          <a:p>
            <a:pPr>
              <a:defRPr/>
            </a:pPr>
            <a:fld id="{D74EB357-83AB-4CB6-8DBB-03C25907CC58}" type="datetimeFigureOut">
              <a:rPr lang="zh-CN" altLang="en-US"/>
              <a:pPr>
                <a:defRPr/>
              </a:pPr>
              <a:t>2021/9/6</a:t>
            </a:fld>
            <a:endParaRPr lang="zh-CN" altLang="en-US"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noProof="1"/>
            </a:lvl1pPr>
          </a:lstStyle>
          <a:p>
            <a:fld id="{D8088F33-2737-4FEE-8305-4CD38611F561}" type="slidenum">
              <a:rPr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85319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07657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4394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40188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65139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96860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90773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5048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355654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346239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39622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286575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2757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1200" noProof="1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buFont typeface="Arial" panose="020B0604020202020204" pitchFamily="34" charset="0"/>
              <a:buNone/>
              <a:defRPr sz="1200" noProof="1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 sz="1200" noProof="1">
                <a:solidFill>
                  <a:srgbClr val="898989"/>
                </a:solidFill>
              </a:defRPr>
            </a:lvl1pPr>
          </a:lstStyle>
          <a:p>
            <a:fld id="{DF41F49C-9F88-4855-84C1-848337B599C8}" type="slidenum">
              <a:rPr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16711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821763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650361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noProof="1">
                <a:cs typeface="+mn-ea"/>
              </a:defRPr>
            </a:lvl1pPr>
          </a:lstStyle>
          <a:p>
            <a:pPr>
              <a:defRPr/>
            </a:pPr>
            <a:fld id="{C92CCD6D-27C8-45A0-8D1A-09B7AAC2D9B7}" type="datetimeFigureOut">
              <a:rPr lang="zh-CN" altLang="en-US"/>
              <a:pPr>
                <a:defRPr/>
              </a:pPr>
              <a:t>2021/9/6</a:t>
            </a:fld>
            <a:endParaRPr lang="zh-CN" altLang="en-US"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noProof="1"/>
            </a:lvl1pPr>
          </a:lstStyle>
          <a:p>
            <a:fld id="{67427E33-E44E-45D5-BBA7-EFDEFA5D5DF1}" type="slidenum">
              <a:rPr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02306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1369219"/>
            <a:ext cx="7886700" cy="326350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noProof="1">
                <a:cs typeface="+mn-ea"/>
              </a:defRPr>
            </a:lvl1pPr>
          </a:lstStyle>
          <a:p>
            <a:pPr>
              <a:defRPr/>
            </a:pPr>
            <a:fld id="{A30754F7-FD97-4A3E-B2F6-4B29E8DE9331}" type="datetimeFigureOut">
              <a:rPr lang="zh-CN" altLang="en-US"/>
              <a:pPr>
                <a:defRPr/>
              </a:pPr>
              <a:t>2021/9/6</a:t>
            </a:fld>
            <a:endParaRPr lang="zh-CN" altLang="en-US"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noProof="1"/>
            </a:lvl1pPr>
          </a:lstStyle>
          <a:p>
            <a:fld id="{FB72F85E-68B8-4634-BCF5-72F8F3F1CA6C}" type="slidenum">
              <a:rPr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5283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noProof="1">
                <a:solidFill>
                  <a:prstClr val="black">
                    <a:tint val="75000"/>
                  </a:prstClr>
                </a:solidFill>
                <a:cs typeface="+mn-ea"/>
              </a:defRPr>
            </a:lvl1pPr>
          </a:lstStyle>
          <a:p>
            <a:pPr>
              <a:defRPr/>
            </a:pPr>
            <a:fld id="{A863D7CC-86CE-44F3-82DF-2A1F56CC353B}" type="datetimeFigureOut">
              <a:rPr lang="zh-CN" altLang="en-US"/>
              <a:pPr>
                <a:defRPr/>
              </a:pPr>
              <a:t>2021/9/6</a:t>
            </a:fld>
            <a:endParaRPr lang="zh-CN" altLang="en-US"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noProof="1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noProof="1">
                <a:solidFill>
                  <a:srgbClr val="898989"/>
                </a:solidFill>
              </a:defRPr>
            </a:lvl1pPr>
          </a:lstStyle>
          <a:p>
            <a:fld id="{8A74CCDD-BA0A-483A-BD0B-6E76E8E1D904}" type="slidenum">
              <a:rPr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52878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9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noProof="1">
                <a:cs typeface="+mn-ea"/>
              </a:defRPr>
            </a:lvl1pPr>
          </a:lstStyle>
          <a:p>
            <a:pPr>
              <a:defRPr/>
            </a:pPr>
            <a:fld id="{39F6AFE8-C62B-4D64-BBD2-C51BE8950663}" type="datetimeFigureOut">
              <a:rPr lang="zh-CN" altLang="en-US"/>
              <a:pPr>
                <a:defRPr/>
              </a:pPr>
              <a:t>2021/9/6</a:t>
            </a:fld>
            <a:endParaRPr lang="zh-CN" altLang="en-US"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noProof="1"/>
            </a:lvl1pPr>
          </a:lstStyle>
          <a:p>
            <a:fld id="{85B76FF1-847C-44D1-8C6E-0595ADCAF192}" type="slidenum">
              <a:rPr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0624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894" r:id="rId1"/>
    <p:sldLayoutId id="2147483895" r:id="rId2"/>
    <p:sldLayoutId id="2147483898" r:id="rId3"/>
    <p:sldLayoutId id="2147483896" r:id="rId4"/>
    <p:sldLayoutId id="2147483897" r:id="rId5"/>
    <p:sldLayoutId id="2147483899" r:id="rId6"/>
    <p:sldLayoutId id="2147483900" r:id="rId7"/>
    <p:sldLayoutId id="2147483901" r:id="rId8"/>
    <p:sldLayoutId id="2147483902" r:id="rId9"/>
    <p:sldLayoutId id="2147483903" r:id="rId10"/>
    <p:sldLayoutId id="2147483904" r:id="rId11"/>
    <p:sldLayoutId id="2147483905" r:id="rId1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微软雅黑" panose="020B0503020204020204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微软雅黑" panose="020B0503020204020204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微软雅黑" panose="020B0503020204020204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  <a:ea typeface="微软雅黑" panose="020B0503020204020204" charset="-122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微软雅黑" panose="020B0503020204020204" charset="-122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微软雅黑" panose="020B0503020204020204" charset="-122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微软雅黑" panose="020B0503020204020204" charset="-122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微软雅黑" panose="020B0503020204020204" charset="-122"/>
        </a:defRPr>
      </a:lvl9pPr>
    </p:titleStyle>
    <p:bodyStyle>
      <a:lvl1pPr marL="171450" indent="-171450" algn="l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0815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0815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0815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0815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2021/9/6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584852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7" r:id="rId1"/>
    <p:sldLayoutId id="2147483908" r:id="rId2"/>
    <p:sldLayoutId id="2147483909" r:id="rId3"/>
    <p:sldLayoutId id="2147483910" r:id="rId4"/>
    <p:sldLayoutId id="2147483911" r:id="rId5"/>
    <p:sldLayoutId id="2147483912" r:id="rId6"/>
    <p:sldLayoutId id="2147483913" r:id="rId7"/>
    <p:sldLayoutId id="2147483914" r:id="rId8"/>
    <p:sldLayoutId id="2147483915" r:id="rId9"/>
    <p:sldLayoutId id="2147483916" r:id="rId10"/>
    <p:sldLayoutId id="214748391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图片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8438" y="1249363"/>
            <a:ext cx="4057650" cy="405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315" name="组合 1"/>
          <p:cNvGrpSpPr>
            <a:grpSpLocks/>
          </p:cNvGrpSpPr>
          <p:nvPr/>
        </p:nvGrpSpPr>
        <p:grpSpPr bwMode="auto">
          <a:xfrm>
            <a:off x="2095500" y="374650"/>
            <a:ext cx="5381625" cy="982663"/>
            <a:chOff x="2248" y="3953"/>
            <a:chExt cx="11300" cy="2065"/>
          </a:xfrm>
        </p:grpSpPr>
        <p:sp>
          <p:nvSpPr>
            <p:cNvPr id="3" name="文本框 3"/>
            <p:cNvSpPr txBox="1"/>
            <p:nvPr/>
          </p:nvSpPr>
          <p:spPr>
            <a:xfrm>
              <a:off x="3557" y="3953"/>
              <a:ext cx="9991" cy="2065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 fontAlgn="auto">
                <a:lnSpc>
                  <a:spcPct val="130000"/>
                </a:lnSpc>
                <a:buFont typeface="Arial" panose="020B0604020202020204" pitchFamily="34" charset="0"/>
                <a:buNone/>
                <a:defRPr/>
              </a:pPr>
              <a:r>
                <a:rPr lang="zh-CN" altLang="en-US" sz="4500" b="1" spc="50" noProof="1"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Arial" panose="020B0604020202020204" pitchFamily="34" charset="0"/>
                  <a:ea typeface="+mn-ea"/>
                  <a:cs typeface="+mn-ea"/>
                </a:rPr>
                <a:t>女 娲 补 天</a:t>
              </a:r>
            </a:p>
          </p:txBody>
        </p:sp>
        <p:sp>
          <p:nvSpPr>
            <p:cNvPr id="10" name="椭圆 9"/>
            <p:cNvSpPr/>
            <p:nvPr/>
          </p:nvSpPr>
          <p:spPr>
            <a:xfrm>
              <a:off x="2248" y="4657"/>
              <a:ext cx="1190" cy="1134"/>
            </a:xfrm>
            <a:prstGeom prst="ellipse">
              <a:avLst/>
            </a:prstGeom>
            <a:noFill/>
            <a:ln w="57150">
              <a:solidFill>
                <a:srgbClr val="DA5700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en-US" altLang="zh-CN" sz="3600" b="1" noProof="1">
                <a:solidFill>
                  <a:srgbClr val="DA57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2047875" y="692150"/>
            <a:ext cx="642938" cy="6397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en-US" altLang="zh-CN" sz="3600" b="1" noProof="1">
                <a:solidFill>
                  <a:srgbClr val="DA57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15</a:t>
            </a:r>
            <a:endParaRPr lang="zh-CN" altLang="en-US" sz="1350" noProof="1"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665163" y="1993900"/>
            <a:ext cx="7747000" cy="25939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en-US" altLang="zh-CN" sz="3200" b="1" dirty="0"/>
              <a:t>           </a:t>
            </a:r>
            <a:r>
              <a:rPr lang="zh-CN" altLang="zh-CN" sz="3200" b="1" dirty="0"/>
              <a:t>故事的起因</a:t>
            </a:r>
            <a:r>
              <a:rPr lang="zh-CN" altLang="en-US" sz="3200" b="1" dirty="0"/>
              <a:t>（                                 </a:t>
            </a:r>
            <a:endParaRPr lang="en-US" altLang="zh-CN" sz="3200" b="1" dirty="0"/>
          </a:p>
          <a:p>
            <a:pPr>
              <a:lnSpc>
                <a:spcPct val="130000"/>
              </a:lnSpc>
              <a:defRPr/>
            </a:pPr>
            <a:r>
              <a:rPr lang="en-US" altLang="zh-CN" sz="3200" b="1" dirty="0"/>
              <a:t>                          </a:t>
            </a:r>
            <a:r>
              <a:rPr lang="zh-CN" altLang="en-US" sz="3200" b="1" dirty="0"/>
              <a:t>），故事的经过是（                                 </a:t>
            </a:r>
            <a:endParaRPr lang="en-US" altLang="zh-CN" sz="3200" b="1" dirty="0"/>
          </a:p>
          <a:p>
            <a:pPr>
              <a:lnSpc>
                <a:spcPct val="130000"/>
              </a:lnSpc>
              <a:defRPr/>
            </a:pPr>
            <a:r>
              <a:rPr lang="en-US" altLang="zh-CN" sz="3200" b="1" spc="-130" dirty="0"/>
              <a:t>                      </a:t>
            </a:r>
            <a:r>
              <a:rPr lang="zh-CN" altLang="en-US" sz="3200" b="1" spc="-130" dirty="0"/>
              <a:t>），故事的结果是（                                                         </a:t>
            </a:r>
            <a:endParaRPr lang="en-US" altLang="zh-CN" sz="3200" b="1" spc="-130" dirty="0"/>
          </a:p>
          <a:p>
            <a:pPr>
              <a:lnSpc>
                <a:spcPct val="130000"/>
              </a:lnSpc>
              <a:defRPr/>
            </a:pPr>
            <a:r>
              <a:rPr lang="en-US" altLang="zh-CN" sz="3200" b="1" spc="-130" dirty="0"/>
              <a:t>                    </a:t>
            </a:r>
            <a:r>
              <a:rPr lang="zh-CN" altLang="en-US" sz="3200" b="1" spc="-130" dirty="0"/>
              <a:t>）。</a:t>
            </a: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584200" y="2622550"/>
            <a:ext cx="8243888" cy="127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5000"/>
              </a:lnSpc>
              <a:buFont typeface="Arial" panose="020B0604020202020204" pitchFamily="34" charset="0"/>
              <a:buNone/>
            </a:pPr>
            <a:r>
              <a:rPr lang="zh-CN" altLang="en-US" sz="3200" b="1">
                <a:solidFill>
                  <a:srgbClr val="FF0000"/>
                </a:solidFill>
              </a:rPr>
              <a:t>                                                                   女娲想方设法补天</a:t>
            </a:r>
            <a:endParaRPr lang="zh-CN" altLang="en-US" sz="2000">
              <a:solidFill>
                <a:srgbClr val="FF0000"/>
              </a:solidFill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592138" y="1987550"/>
            <a:ext cx="7777162" cy="127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5000"/>
              </a:lnSpc>
              <a:buFont typeface="Arial" panose="020B0604020202020204" pitchFamily="34" charset="0"/>
              <a:buNone/>
            </a:pPr>
            <a:r>
              <a:rPr lang="zh-CN" altLang="en-US" sz="3200" b="1">
                <a:solidFill>
                  <a:srgbClr val="FF0000"/>
                </a:solidFill>
                <a:latin typeface="宋体" panose="02010600030101010101" pitchFamily="2" charset="-122"/>
              </a:rPr>
              <a:t>                 共工怒触不周山，导致百姓无法生存  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19461" name="TextBox 5"/>
          <p:cNvSpPr txBox="1">
            <a:spLocks noChangeArrowheads="1"/>
          </p:cNvSpPr>
          <p:nvPr/>
        </p:nvSpPr>
        <p:spPr bwMode="auto">
          <a:xfrm>
            <a:off x="635000" y="1155700"/>
            <a:ext cx="76898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32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快速读课文，填一填文中交代的叙事要素。</a:t>
            </a:r>
            <a:endParaRPr lang="en-US" altLang="zh-CN" sz="3200" b="1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561975" y="3224213"/>
            <a:ext cx="8105775" cy="1312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3200" b="1">
                <a:solidFill>
                  <a:srgbClr val="FF0000"/>
                </a:solidFill>
              </a:rPr>
              <a:t>                                                          人们恢复了平静的生活</a:t>
            </a:r>
            <a:endParaRPr lang="zh-CN" altLang="en-US" sz="2000">
              <a:solidFill>
                <a:srgbClr val="FF0000"/>
              </a:solidFill>
            </a:endParaRPr>
          </a:p>
        </p:txBody>
      </p:sp>
      <p:pic>
        <p:nvPicPr>
          <p:cNvPr id="19463" name="图片 6" descr="T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563" y="261938"/>
            <a:ext cx="1895475" cy="74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4" name="文本框 1"/>
          <p:cNvSpPr txBox="1">
            <a:spLocks noChangeArrowheads="1"/>
          </p:cNvSpPr>
          <p:nvPr/>
        </p:nvSpPr>
        <p:spPr bwMode="auto">
          <a:xfrm>
            <a:off x="1090613" y="344488"/>
            <a:ext cx="2055812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z="3200" b="1">
                <a:latin typeface="宋体" panose="02010600030101010101" pitchFamily="2" charset="-122"/>
              </a:rPr>
              <a:t>课文感知</a:t>
            </a: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8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2" name="组合 2"/>
          <p:cNvGrpSpPr>
            <a:grpSpLocks/>
          </p:cNvGrpSpPr>
          <p:nvPr/>
        </p:nvGrpSpPr>
        <p:grpSpPr bwMode="auto">
          <a:xfrm>
            <a:off x="1031875" y="1076325"/>
            <a:ext cx="7080250" cy="3606800"/>
            <a:chOff x="1187624" y="1069321"/>
            <a:chExt cx="6912768" cy="3024336"/>
          </a:xfrm>
        </p:grpSpPr>
        <p:sp>
          <p:nvSpPr>
            <p:cNvPr id="3" name="圆角矩形 1"/>
            <p:cNvSpPr/>
            <p:nvPr/>
          </p:nvSpPr>
          <p:spPr>
            <a:xfrm>
              <a:off x="1187624" y="1069321"/>
              <a:ext cx="6912768" cy="3024336"/>
            </a:xfrm>
            <a:prstGeom prst="roundRect">
              <a:avLst/>
            </a:prstGeom>
            <a:solidFill>
              <a:srgbClr val="941C1C">
                <a:alpha val="77000"/>
              </a:srgbClr>
            </a:solidFill>
            <a:ln w="28575">
              <a:solidFill>
                <a:srgbClr val="FFC000"/>
              </a:solidFill>
            </a:ln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4" name="圆角矩形 2"/>
            <p:cNvSpPr/>
            <p:nvPr/>
          </p:nvSpPr>
          <p:spPr>
            <a:xfrm>
              <a:off x="1297671" y="1142534"/>
              <a:ext cx="6652377" cy="2908527"/>
            </a:xfrm>
            <a:prstGeom prst="roundRect">
              <a:avLst/>
            </a:prstGeom>
            <a:solidFill>
              <a:srgbClr val="FFFFFF"/>
            </a:solidFill>
            <a:ln>
              <a:solidFill>
                <a:srgbClr val="A14C5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20483" name="矩形 4"/>
          <p:cNvSpPr>
            <a:spLocks noChangeArrowheads="1"/>
          </p:cNvSpPr>
          <p:nvPr/>
        </p:nvSpPr>
        <p:spPr bwMode="auto">
          <a:xfrm>
            <a:off x="1257300" y="1200150"/>
            <a:ext cx="7080250" cy="337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latin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en-US" altLang="zh-CN" sz="2800" b="1"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2800" b="1">
                <a:latin typeface="黑体" panose="02010609060101010101" pitchFamily="49" charset="-122"/>
                <a:ea typeface="黑体" panose="02010609060101010101" pitchFamily="49" charset="-122"/>
              </a:rPr>
              <a:t>读第</a:t>
            </a:r>
            <a:r>
              <a:rPr lang="en-US" altLang="zh-CN" sz="2800" b="1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2800" b="1">
                <a:latin typeface="黑体" panose="02010609060101010101" pitchFamily="49" charset="-122"/>
                <a:ea typeface="黑体" panose="02010609060101010101" pitchFamily="49" charset="-122"/>
              </a:rPr>
              <a:t>自然段，思考其作用。</a:t>
            </a:r>
          </a:p>
          <a:p>
            <a:pPr eaLnBrk="1" latin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en-US" altLang="zh-CN" sz="2800" b="1"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2800" b="1">
                <a:latin typeface="黑体" panose="02010609060101010101" pitchFamily="49" charset="-122"/>
                <a:ea typeface="黑体" panose="02010609060101010101" pitchFamily="49" charset="-122"/>
              </a:rPr>
              <a:t>读第</a:t>
            </a:r>
            <a:r>
              <a:rPr lang="en-US" altLang="zh-CN" sz="2800" b="1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2800" b="1">
                <a:latin typeface="黑体" panose="02010609060101010101" pitchFamily="49" charset="-122"/>
                <a:ea typeface="黑体" panose="02010609060101010101" pitchFamily="49" charset="-122"/>
              </a:rPr>
              <a:t>自然段，画出描写环境的句子，</a:t>
            </a:r>
            <a:endParaRPr lang="en-US" altLang="zh-CN" sz="2800" b="1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latin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en-US" altLang="zh-CN" sz="2800" b="1"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zh-CN" altLang="en-US" sz="2800" b="1">
                <a:latin typeface="黑体" panose="02010609060101010101" pitchFamily="49" charset="-122"/>
                <a:ea typeface="黑体" panose="02010609060101010101" pitchFamily="49" charset="-122"/>
              </a:rPr>
              <a:t>说说你的体会。</a:t>
            </a:r>
          </a:p>
          <a:p>
            <a:pPr eaLnBrk="1" latin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en-US" altLang="zh-CN" sz="2800" b="1">
                <a:latin typeface="黑体" panose="02010609060101010101" pitchFamily="49" charset="-122"/>
                <a:ea typeface="黑体" panose="02010609060101010101" pitchFamily="49" charset="-122"/>
              </a:rPr>
              <a:t>3.</a:t>
            </a:r>
            <a:r>
              <a:rPr lang="zh-CN" altLang="en-US" sz="2800" b="1">
                <a:latin typeface="黑体" panose="02010609060101010101" pitchFamily="49" charset="-122"/>
                <a:ea typeface="黑体" panose="02010609060101010101" pitchFamily="49" charset="-122"/>
              </a:rPr>
              <a:t>读第</a:t>
            </a:r>
            <a:r>
              <a:rPr lang="en-US" altLang="zh-CN" sz="2800" b="1"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en-US" sz="2800" b="1">
                <a:latin typeface="黑体" panose="02010609060101010101" pitchFamily="49" charset="-122"/>
                <a:ea typeface="黑体" panose="02010609060101010101" pitchFamily="49" charset="-122"/>
              </a:rPr>
              <a:t>自然段，揣摩女娲的心理。</a:t>
            </a:r>
          </a:p>
          <a:p>
            <a:pPr eaLnBrk="1" latin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en-US" altLang="zh-CN" sz="2800" b="1">
                <a:latin typeface="黑体" panose="02010609060101010101" pitchFamily="49" charset="-122"/>
                <a:ea typeface="黑体" panose="02010609060101010101" pitchFamily="49" charset="-122"/>
              </a:rPr>
              <a:t>4.</a:t>
            </a:r>
            <a:r>
              <a:rPr lang="zh-CN" altLang="en-US" sz="2800" b="1">
                <a:latin typeface="黑体" panose="02010609060101010101" pitchFamily="49" charset="-122"/>
                <a:ea typeface="黑体" panose="02010609060101010101" pitchFamily="49" charset="-122"/>
              </a:rPr>
              <a:t>读第</a:t>
            </a:r>
            <a:r>
              <a:rPr lang="en-US" altLang="zh-CN" sz="2800" b="1"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lang="zh-CN" altLang="en-US" sz="2800" b="1">
                <a:latin typeface="黑体" panose="02010609060101010101" pitchFamily="49" charset="-122"/>
                <a:ea typeface="黑体" panose="02010609060101010101" pitchFamily="49" charset="-122"/>
              </a:rPr>
              <a:t>自然段，说说女娲补天具体做了</a:t>
            </a:r>
            <a:endParaRPr lang="en-US" altLang="zh-CN" sz="2800" b="1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latin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en-US" altLang="zh-CN" sz="2800" b="1"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zh-CN" altLang="en-US" sz="2800" b="1">
                <a:latin typeface="黑体" panose="02010609060101010101" pitchFamily="49" charset="-122"/>
                <a:ea typeface="黑体" panose="02010609060101010101" pitchFamily="49" charset="-122"/>
              </a:rPr>
              <a:t>哪些工作。</a:t>
            </a:r>
          </a:p>
        </p:txBody>
      </p:sp>
      <p:sp>
        <p:nvSpPr>
          <p:cNvPr id="20484" name="文本框 5"/>
          <p:cNvSpPr txBox="1">
            <a:spLocks noChangeArrowheads="1"/>
          </p:cNvSpPr>
          <p:nvPr/>
        </p:nvSpPr>
        <p:spPr bwMode="auto">
          <a:xfrm>
            <a:off x="3544888" y="282575"/>
            <a:ext cx="25050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z="32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阅读与思考</a:t>
            </a:r>
          </a:p>
        </p:txBody>
      </p:sp>
    </p:spTree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6" name="组合 2"/>
          <p:cNvGrpSpPr>
            <a:grpSpLocks/>
          </p:cNvGrpSpPr>
          <p:nvPr/>
        </p:nvGrpSpPr>
        <p:grpSpPr bwMode="auto">
          <a:xfrm>
            <a:off x="876300" y="968375"/>
            <a:ext cx="7416800" cy="3370263"/>
            <a:chOff x="1187624" y="1419622"/>
            <a:chExt cx="6912768" cy="3024336"/>
          </a:xfrm>
        </p:grpSpPr>
        <p:sp>
          <p:nvSpPr>
            <p:cNvPr id="3" name="圆角矩形 1"/>
            <p:cNvSpPr/>
            <p:nvPr/>
          </p:nvSpPr>
          <p:spPr>
            <a:xfrm>
              <a:off x="1187624" y="1419622"/>
              <a:ext cx="6912768" cy="3024336"/>
            </a:xfrm>
            <a:prstGeom prst="roundRect">
              <a:avLst/>
            </a:prstGeom>
            <a:solidFill>
              <a:srgbClr val="941C1C">
                <a:alpha val="77000"/>
              </a:srgbClr>
            </a:solidFill>
            <a:ln w="28575">
              <a:solidFill>
                <a:srgbClr val="FFC000"/>
              </a:solidFill>
            </a:ln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4" name="圆角矩形 2"/>
            <p:cNvSpPr/>
            <p:nvPr/>
          </p:nvSpPr>
          <p:spPr>
            <a:xfrm>
              <a:off x="1331147" y="1556380"/>
              <a:ext cx="6625722" cy="2740849"/>
            </a:xfrm>
            <a:prstGeom prst="roundRect">
              <a:avLst/>
            </a:prstGeom>
            <a:solidFill>
              <a:srgbClr val="FFFFFF"/>
            </a:solidFill>
            <a:ln>
              <a:solidFill>
                <a:srgbClr val="A14C5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21507" name="矩形 4"/>
          <p:cNvSpPr>
            <a:spLocks noChangeArrowheads="1"/>
          </p:cNvSpPr>
          <p:nvPr/>
        </p:nvSpPr>
        <p:spPr bwMode="auto">
          <a:xfrm>
            <a:off x="1146175" y="1270000"/>
            <a:ext cx="6877050" cy="240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latin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en-US" altLang="zh-CN" sz="3000" b="1">
                <a:latin typeface="黑体" panose="02010609060101010101" pitchFamily="49" charset="-122"/>
                <a:ea typeface="黑体" panose="02010609060101010101" pitchFamily="49" charset="-122"/>
              </a:rPr>
              <a:t>5.</a:t>
            </a:r>
            <a:r>
              <a:rPr lang="zh-CN" altLang="en-US" sz="3000" b="1">
                <a:latin typeface="黑体" panose="02010609060101010101" pitchFamily="49" charset="-122"/>
                <a:ea typeface="黑体" panose="02010609060101010101" pitchFamily="49" charset="-122"/>
              </a:rPr>
              <a:t>读第</a:t>
            </a:r>
            <a:r>
              <a:rPr lang="en-US" altLang="zh-CN" sz="3000" b="1">
                <a:latin typeface="黑体" panose="02010609060101010101" pitchFamily="49" charset="-122"/>
                <a:ea typeface="黑体" panose="02010609060101010101" pitchFamily="49" charset="-122"/>
              </a:rPr>
              <a:t>5</a:t>
            </a:r>
            <a:r>
              <a:rPr lang="zh-CN" altLang="en-US" sz="3000" b="1">
                <a:latin typeface="黑体" panose="02010609060101010101" pitchFamily="49" charset="-122"/>
                <a:ea typeface="黑体" panose="02010609060101010101" pitchFamily="49" charset="-122"/>
              </a:rPr>
              <a:t>自然段，想一想，女娲补天后，</a:t>
            </a:r>
            <a:endParaRPr lang="en-US" altLang="zh-CN" sz="3000" b="1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latin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en-US" altLang="zh-CN" sz="3000" b="1"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zh-CN" altLang="en-US" sz="3000" b="1">
                <a:latin typeface="黑体" panose="02010609060101010101" pitchFamily="49" charset="-122"/>
                <a:ea typeface="黑体" panose="02010609060101010101" pitchFamily="49" charset="-122"/>
              </a:rPr>
              <a:t>人们是怎么做的。</a:t>
            </a:r>
          </a:p>
          <a:p>
            <a:pPr eaLnBrk="1" latin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en-US" altLang="zh-CN" sz="3000" b="1">
                <a:latin typeface="黑体" panose="02010609060101010101" pitchFamily="49" charset="-122"/>
                <a:ea typeface="黑体" panose="02010609060101010101" pitchFamily="49" charset="-122"/>
              </a:rPr>
              <a:t>6.</a:t>
            </a:r>
            <a:r>
              <a:rPr lang="zh-CN" altLang="en-US" sz="3000" b="1">
                <a:latin typeface="黑体" panose="02010609060101010101" pitchFamily="49" charset="-122"/>
                <a:ea typeface="黑体" panose="02010609060101010101" pitchFamily="49" charset="-122"/>
              </a:rPr>
              <a:t>整体阅读课文，你从中看到了一个怎</a:t>
            </a:r>
            <a:endParaRPr lang="en-US" altLang="zh-CN" sz="3000" b="1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latin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en-US" altLang="zh-CN" sz="3000" b="1"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zh-CN" altLang="en-US" sz="3000" b="1">
                <a:latin typeface="黑体" panose="02010609060101010101" pitchFamily="49" charset="-122"/>
                <a:ea typeface="黑体" panose="02010609060101010101" pitchFamily="49" charset="-122"/>
              </a:rPr>
              <a:t>样的女娲形象？请简单说说。</a:t>
            </a:r>
          </a:p>
        </p:txBody>
      </p:sp>
    </p:spTree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4"/>
          <p:cNvSpPr txBox="1">
            <a:spLocks noChangeArrowheads="1"/>
          </p:cNvSpPr>
          <p:nvPr/>
        </p:nvSpPr>
        <p:spPr bwMode="auto">
          <a:xfrm>
            <a:off x="871538" y="1011238"/>
            <a:ext cx="6038850" cy="725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buFont typeface="Wingdings" panose="05000000000000000000" pitchFamily="2" charset="2"/>
              <a:buChar char="u"/>
            </a:pPr>
            <a:r>
              <a:rPr lang="zh-CN" altLang="en-US" sz="32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读第</a:t>
            </a:r>
            <a:r>
              <a:rPr lang="en-US" altLang="zh-CN" sz="32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32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自然段，思考其作用。</a:t>
            </a:r>
          </a:p>
        </p:txBody>
      </p: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598488" y="1751013"/>
            <a:ext cx="7980362" cy="112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3000" b="1">
                <a:latin typeface="楷体" panose="02010609060101010101" pitchFamily="49" charset="-122"/>
                <a:ea typeface="楷体" panose="02010609060101010101" pitchFamily="49" charset="-122"/>
              </a:rPr>
              <a:t>    自从女娲创造了人类，大地上到处欢声笑语，人们过着快乐幸福的生活。</a:t>
            </a:r>
          </a:p>
        </p:txBody>
      </p:sp>
      <p:sp>
        <p:nvSpPr>
          <p:cNvPr id="13319" name="文本框 1"/>
          <p:cNvSpPr txBox="1">
            <a:spLocks noChangeArrowheads="1"/>
          </p:cNvSpPr>
          <p:nvPr/>
        </p:nvSpPr>
        <p:spPr bwMode="auto">
          <a:xfrm>
            <a:off x="598488" y="2976563"/>
            <a:ext cx="7980362" cy="1744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5000"/>
              </a:lnSpc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FF"/>
                </a:solidFill>
                <a:latin typeface="宋体" panose="02010600030101010101" pitchFamily="2" charset="-122"/>
              </a:rPr>
              <a:t>    这一段描写了女娲造人后，人间幸福的生活，与后文天崩地裂后人间的惨状形成鲜明的对比，从而也体现了女娲补天的必要性。</a:t>
            </a:r>
            <a:endParaRPr lang="en-US" altLang="zh-CN" sz="3000" b="1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pic>
        <p:nvPicPr>
          <p:cNvPr id="22533" name="图片 6" descr="T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563" y="166688"/>
            <a:ext cx="1895475" cy="74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4" name="文本框 1"/>
          <p:cNvSpPr txBox="1">
            <a:spLocks noChangeArrowheads="1"/>
          </p:cNvSpPr>
          <p:nvPr/>
        </p:nvSpPr>
        <p:spPr bwMode="auto">
          <a:xfrm>
            <a:off x="1090613" y="249238"/>
            <a:ext cx="2055812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z="3200" b="1">
                <a:latin typeface="宋体" panose="02010600030101010101" pitchFamily="2" charset="-122"/>
              </a:rPr>
              <a:t>课文品读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33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4"/>
          <p:cNvSpPr txBox="1">
            <a:spLocks noChangeArrowheads="1"/>
          </p:cNvSpPr>
          <p:nvPr/>
        </p:nvSpPr>
        <p:spPr bwMode="auto">
          <a:xfrm>
            <a:off x="409575" y="458788"/>
            <a:ext cx="8324850" cy="128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buFont typeface="Wingdings" panose="05000000000000000000" pitchFamily="2" charset="2"/>
              <a:buChar char="u"/>
            </a:pPr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读第</a:t>
            </a:r>
            <a:r>
              <a:rPr lang="en-US" altLang="zh-CN" sz="3200" b="1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自然段，画出描写环境的句子，说说你的体会。</a:t>
            </a:r>
          </a:p>
        </p:txBody>
      </p:sp>
      <p:sp>
        <p:nvSpPr>
          <p:cNvPr id="13319" name="文本框 1"/>
          <p:cNvSpPr txBox="1">
            <a:spLocks noChangeArrowheads="1"/>
          </p:cNvSpPr>
          <p:nvPr/>
        </p:nvSpPr>
        <p:spPr bwMode="auto">
          <a:xfrm>
            <a:off x="823913" y="1909763"/>
            <a:ext cx="7639050" cy="2439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ts val="800"/>
              </a:spcBef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FF"/>
                </a:solidFill>
                <a:latin typeface="宋体" panose="02010600030101010101" pitchFamily="2" charset="-122"/>
              </a:rPr>
              <a:t>天：露出一个大窟窿</a:t>
            </a:r>
            <a:endParaRPr lang="en-US" altLang="zh-CN" sz="3000" b="1">
              <a:solidFill>
                <a:srgbClr val="0000FF"/>
              </a:solidFill>
              <a:latin typeface="宋体" panose="02010600030101010101" pitchFamily="2" charset="-122"/>
            </a:endParaRPr>
          </a:p>
          <a:p>
            <a:pPr>
              <a:lnSpc>
                <a:spcPct val="120000"/>
              </a:lnSpc>
              <a:spcBef>
                <a:spcPts val="800"/>
              </a:spcBef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FF"/>
                </a:solidFill>
                <a:latin typeface="宋体" panose="02010600030101010101" pitchFamily="2" charset="-122"/>
              </a:rPr>
              <a:t>地：裂开了一道道黑黝黝的深沟</a:t>
            </a:r>
            <a:endParaRPr lang="en-US" altLang="zh-CN" sz="3000" b="1">
              <a:solidFill>
                <a:srgbClr val="0000FF"/>
              </a:solidFill>
              <a:latin typeface="宋体" panose="02010600030101010101" pitchFamily="2" charset="-122"/>
            </a:endParaRPr>
          </a:p>
          <a:p>
            <a:pPr>
              <a:lnSpc>
                <a:spcPct val="120000"/>
              </a:lnSpc>
              <a:spcBef>
                <a:spcPts val="800"/>
              </a:spcBef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FF"/>
                </a:solidFill>
                <a:latin typeface="宋体" panose="02010600030101010101" pitchFamily="2" charset="-122"/>
              </a:rPr>
              <a:t>灾难：洪水从地下喷涌而出；野兽残害人类世界：陷入了一片混乱和恐怖之中</a:t>
            </a:r>
            <a:endParaRPr lang="en-US" altLang="zh-CN" sz="3000" b="1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7183438" y="2241550"/>
            <a:ext cx="1054100" cy="939800"/>
            <a:chOff x="7051852" y="4048962"/>
            <a:chExt cx="1053389" cy="938812"/>
          </a:xfrm>
        </p:grpSpPr>
        <p:sp>
          <p:nvSpPr>
            <p:cNvPr id="2" name="太阳形 1"/>
            <p:cNvSpPr/>
            <p:nvPr/>
          </p:nvSpPr>
          <p:spPr>
            <a:xfrm>
              <a:off x="7051852" y="4048962"/>
              <a:ext cx="1053389" cy="938812"/>
            </a:xfrm>
            <a:prstGeom prst="sun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3568" name="文本框 26"/>
            <p:cNvSpPr txBox="1">
              <a:spLocks noChangeArrowheads="1"/>
            </p:cNvSpPr>
            <p:nvPr/>
          </p:nvSpPr>
          <p:spPr bwMode="auto">
            <a:xfrm>
              <a:off x="7283480" y="4225980"/>
              <a:ext cx="770556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Arial" panose="020B0604020202020204" pitchFamily="34" charset="0"/>
                <a:buNone/>
              </a:pPr>
              <a:r>
                <a:rPr lang="zh-CN" altLang="en-US" sz="3200" b="1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惨</a:t>
              </a:r>
            </a:p>
          </p:txBody>
        </p:sp>
      </p:grpSp>
      <p:grpSp>
        <p:nvGrpSpPr>
          <p:cNvPr id="6" name="组合 7"/>
          <p:cNvGrpSpPr>
            <a:grpSpLocks/>
          </p:cNvGrpSpPr>
          <p:nvPr/>
        </p:nvGrpSpPr>
        <p:grpSpPr bwMode="auto">
          <a:xfrm>
            <a:off x="4572000" y="1304925"/>
            <a:ext cx="2743200" cy="835025"/>
            <a:chOff x="5310836" y="1638605"/>
            <a:chExt cx="2743200" cy="833933"/>
          </a:xfrm>
        </p:grpSpPr>
        <p:sp>
          <p:nvSpPr>
            <p:cNvPr id="5" name="卷形: 水平 4"/>
            <p:cNvSpPr/>
            <p:nvPr/>
          </p:nvSpPr>
          <p:spPr>
            <a:xfrm>
              <a:off x="5310836" y="1638605"/>
              <a:ext cx="2743200" cy="833933"/>
            </a:xfrm>
            <a:prstGeom prst="horizontalScroll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5371161" y="1741658"/>
              <a:ext cx="2646363" cy="5850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zh-CN" sz="3200" b="1" kern="100" dirty="0">
                  <a:solidFill>
                    <a:srgbClr val="FF00FF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华文仿宋" panose="02010600040101010101" pitchFamily="2" charset="-122"/>
                </a:rPr>
                <a:t>人类无处安身</a:t>
              </a:r>
              <a:endParaRPr lang="zh-CN" altLang="en-US" b="1" dirty="0">
                <a:solidFill>
                  <a:srgbClr val="FF00F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9" name="矩形 8"/>
          <p:cNvSpPr/>
          <p:nvPr/>
        </p:nvSpPr>
        <p:spPr>
          <a:xfrm>
            <a:off x="3203575" y="1930400"/>
            <a:ext cx="1177925" cy="519113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3983038" y="2625725"/>
            <a:ext cx="1177925" cy="517525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5489575" y="2595563"/>
            <a:ext cx="852488" cy="519112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3943350" y="3281363"/>
            <a:ext cx="804863" cy="444500"/>
          </a:xfrm>
          <a:prstGeom prst="rect">
            <a:avLst/>
          </a:prstGeom>
          <a:noFill/>
          <a:ln w="38100">
            <a:solidFill>
              <a:srgbClr val="F600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6619875" y="3289300"/>
            <a:ext cx="804863" cy="442913"/>
          </a:xfrm>
          <a:prstGeom prst="rect">
            <a:avLst/>
          </a:prstGeom>
          <a:noFill/>
          <a:ln w="38100">
            <a:solidFill>
              <a:srgbClr val="F600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3960813" y="3848100"/>
            <a:ext cx="804862" cy="442913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5121275" y="3843338"/>
            <a:ext cx="803275" cy="442912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6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  <p:bldP spid="13319" grpId="0"/>
      <p:bldP spid="9" grpId="0" animBg="1"/>
      <p:bldP spid="22" grpId="0" animBg="1"/>
      <p:bldP spid="24" grpId="0" animBg="1"/>
      <p:bldP spid="27" grpId="0" animBg="1"/>
      <p:bldP spid="28" grpId="0" animBg="1"/>
      <p:bldP spid="29" grpId="0" animBg="1"/>
      <p:bldP spid="3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4"/>
          <p:cNvSpPr txBox="1">
            <a:spLocks noChangeArrowheads="1"/>
          </p:cNvSpPr>
          <p:nvPr/>
        </p:nvSpPr>
        <p:spPr bwMode="auto">
          <a:xfrm>
            <a:off x="409575" y="458788"/>
            <a:ext cx="83248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buFont typeface="Wingdings" panose="05000000000000000000" pitchFamily="2" charset="2"/>
              <a:buChar char="u"/>
            </a:pPr>
            <a:r>
              <a:rPr lang="zh-CN" altLang="en-US" sz="32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读第</a:t>
            </a:r>
            <a:r>
              <a:rPr lang="en-US" altLang="zh-CN" sz="32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en-US" sz="32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自然段，揣摩女娲的心理。</a:t>
            </a:r>
          </a:p>
        </p:txBody>
      </p:sp>
      <p:grpSp>
        <p:nvGrpSpPr>
          <p:cNvPr id="2" name="组合 18"/>
          <p:cNvGrpSpPr>
            <a:grpSpLocks/>
          </p:cNvGrpSpPr>
          <p:nvPr/>
        </p:nvGrpSpPr>
        <p:grpSpPr bwMode="auto">
          <a:xfrm>
            <a:off x="884238" y="1238250"/>
            <a:ext cx="7791450" cy="2205038"/>
            <a:chOff x="883783" y="1238198"/>
            <a:chExt cx="7791530" cy="2206090"/>
          </a:xfrm>
        </p:grpSpPr>
        <p:sp>
          <p:nvSpPr>
            <p:cNvPr id="24585" name="TextBox 5"/>
            <p:cNvSpPr txBox="1">
              <a:spLocks noChangeArrowheads="1"/>
            </p:cNvSpPr>
            <p:nvPr/>
          </p:nvSpPr>
          <p:spPr bwMode="auto">
            <a:xfrm>
              <a:off x="883783" y="1238198"/>
              <a:ext cx="5684655" cy="18077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30000"/>
                </a:lnSpc>
                <a:buFont typeface="Arial" panose="020B0604020202020204" pitchFamily="34" charset="0"/>
                <a:buNone/>
              </a:pPr>
              <a:r>
                <a:rPr lang="zh-CN" altLang="en-US" sz="3000" b="1">
                  <a:latin typeface="楷体" panose="02010609060101010101" pitchFamily="49" charset="-122"/>
                  <a:ea typeface="楷体" panose="02010609060101010101" pitchFamily="49" charset="-122"/>
                </a:rPr>
                <a:t>    女娲看到这情景，难过极了，决心把天和地修补起来，让人类重新过上幸福的生活。</a:t>
              </a:r>
            </a:p>
          </p:txBody>
        </p:sp>
        <p:pic>
          <p:nvPicPr>
            <p:cNvPr id="24586" name="图片 6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51395" y="1537488"/>
              <a:ext cx="2223918" cy="1906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" name="组合 17"/>
          <p:cNvGrpSpPr>
            <a:grpSpLocks/>
          </p:cNvGrpSpPr>
          <p:nvPr/>
        </p:nvGrpSpPr>
        <p:grpSpPr bwMode="auto">
          <a:xfrm>
            <a:off x="1589088" y="3533775"/>
            <a:ext cx="5073650" cy="1025525"/>
            <a:chOff x="1588999" y="3533639"/>
            <a:chExt cx="5073187" cy="1025090"/>
          </a:xfrm>
        </p:grpSpPr>
        <p:pic>
          <p:nvPicPr>
            <p:cNvPr id="24581" name="图片 10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88999" y="3547852"/>
              <a:ext cx="914857" cy="10108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4582" name="组合 15"/>
            <p:cNvGrpSpPr>
              <a:grpSpLocks/>
            </p:cNvGrpSpPr>
            <p:nvPr/>
          </p:nvGrpSpPr>
          <p:grpSpPr bwMode="auto">
            <a:xfrm>
              <a:off x="2768185" y="3533639"/>
              <a:ext cx="3894001" cy="743326"/>
              <a:chOff x="2830980" y="3681628"/>
              <a:chExt cx="3894001" cy="743326"/>
            </a:xfrm>
          </p:grpSpPr>
          <p:sp>
            <p:nvSpPr>
              <p:cNvPr id="14" name="对话气泡: 圆角矩形 13"/>
              <p:cNvSpPr/>
              <p:nvPr/>
            </p:nvSpPr>
            <p:spPr>
              <a:xfrm>
                <a:off x="2831198" y="3681628"/>
                <a:ext cx="3809653" cy="742635"/>
              </a:xfrm>
              <a:prstGeom prst="wedgeRoundRectCallout">
                <a:avLst>
                  <a:gd name="adj1" fmla="val -52874"/>
                  <a:gd name="adj2" fmla="val 3453"/>
                  <a:gd name="adj3" fmla="val 16667"/>
                </a:avLst>
              </a:prstGeom>
              <a:solidFill>
                <a:schemeClr val="bg1"/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24584" name="矩形 12"/>
              <p:cNvSpPr>
                <a:spLocks noChangeArrowheads="1"/>
              </p:cNvSpPr>
              <p:nvPr/>
            </p:nvSpPr>
            <p:spPr bwMode="auto">
              <a:xfrm>
                <a:off x="2830980" y="3760903"/>
                <a:ext cx="3894001" cy="5847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buFont typeface="Arial" panose="020B0604020202020204" pitchFamily="34" charset="0"/>
                  <a:buNone/>
                </a:pPr>
                <a:r>
                  <a:rPr lang="zh-CN" altLang="en-US" sz="3200" b="1">
                    <a:solidFill>
                      <a:srgbClr val="FF00FF"/>
                    </a:solidFill>
                    <a:latin typeface="宋体" panose="02010600030101010101" pitchFamily="2" charset="-122"/>
                  </a:rPr>
                  <a:t>女娲在想些什么呢？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719138" y="454025"/>
            <a:ext cx="8034337" cy="128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14350" indent="-5143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buFont typeface="Wingdings" panose="05000000000000000000" pitchFamily="2" charset="2"/>
              <a:buChar char="u"/>
            </a:pPr>
            <a:r>
              <a:rPr lang="zh-CN" altLang="en-US" sz="32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读第</a:t>
            </a:r>
            <a:r>
              <a:rPr lang="en-US" altLang="zh-CN" sz="32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lang="zh-CN" altLang="en-US" sz="32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自然段，说说女娲补天具体做了哪些工作。</a:t>
            </a:r>
          </a:p>
        </p:txBody>
      </p:sp>
      <p:sp>
        <p:nvSpPr>
          <p:cNvPr id="15" name="矩形 14"/>
          <p:cNvSpPr/>
          <p:nvPr/>
        </p:nvSpPr>
        <p:spPr>
          <a:xfrm>
            <a:off x="719138" y="2281238"/>
            <a:ext cx="8034337" cy="223520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latinLnBrk="1" hangingPunct="1">
              <a:lnSpc>
                <a:spcPct val="120000"/>
              </a:lnSpc>
              <a:defRPr/>
            </a:pPr>
            <a:r>
              <a:rPr lang="en-US" altLang="zh-CN" sz="3000" b="1" kern="100" dirty="0">
                <a:solidFill>
                  <a:sysClr val="windowText" lastClr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zh-CN" altLang="en-US" sz="3000" b="1" kern="100" dirty="0">
                <a:solidFill>
                  <a:sysClr val="windowText" lastClr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女娲先从各地捡来赤、青、黄、白、黑五种颜色的石头，燃起神火熔炼。随着神火渐渐熄灭，五种颜色的石头被炼成了黏稠的石浆，女娲用这些石浆把天上的大窟窿修补好。</a:t>
            </a:r>
            <a:endParaRPr altLang="zh-CN" sz="3000" b="1" kern="100" dirty="0">
              <a:solidFill>
                <a:sysClr val="windowText" lastClr="0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: 圆角 2"/>
          <p:cNvSpPr/>
          <p:nvPr/>
        </p:nvSpPr>
        <p:spPr>
          <a:xfrm>
            <a:off x="3352800" y="1614488"/>
            <a:ext cx="3355975" cy="45561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defRPr/>
            </a:pPr>
            <a:r>
              <a:rPr lang="zh-CN" altLang="en-US" sz="30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◎</a:t>
            </a:r>
            <a:r>
              <a:rPr lang="zh-CN" altLang="en-US" sz="3000" b="1">
                <a:solidFill>
                  <a:srgbClr val="00A64A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zh-CN" sz="3200" b="1">
                <a:solidFill>
                  <a:srgbClr val="FF0000"/>
                </a:solidFill>
                <a:latin typeface="微软雅黑" panose="020B0503020204020204" pitchFamily="34" charset="-122"/>
              </a:rPr>
              <a:t>炼五色石补天</a:t>
            </a:r>
            <a:endParaRPr lang="zh-CN" altLang="en-US" sz="3000" b="1">
              <a:solidFill>
                <a:srgbClr val="FF0000"/>
              </a:solidFill>
              <a:latin typeface="微软雅黑" panose="020B0503020204020204" pitchFamily="34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3943350" y="2830513"/>
            <a:ext cx="284163" cy="0"/>
          </a:xfrm>
          <a:prstGeom prst="line">
            <a:avLst/>
          </a:prstGeom>
          <a:ln w="381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5038725" y="3378200"/>
            <a:ext cx="806450" cy="0"/>
          </a:xfrm>
          <a:prstGeom prst="line">
            <a:avLst/>
          </a:prstGeom>
          <a:ln w="381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6172200" y="4502150"/>
            <a:ext cx="804863" cy="0"/>
          </a:xfrm>
          <a:prstGeom prst="line">
            <a:avLst/>
          </a:prstGeom>
          <a:ln w="381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5" grpId="0"/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28"/>
          <p:cNvGrpSpPr>
            <a:grpSpLocks/>
          </p:cNvGrpSpPr>
          <p:nvPr/>
        </p:nvGrpSpPr>
        <p:grpSpPr bwMode="auto">
          <a:xfrm>
            <a:off x="985838" y="1570038"/>
            <a:ext cx="5984875" cy="2154237"/>
            <a:chOff x="535782" y="935714"/>
            <a:chExt cx="8172450" cy="3184576"/>
          </a:xfrm>
        </p:grpSpPr>
        <p:sp>
          <p:nvSpPr>
            <p:cNvPr id="25" name="任意多边形: 形状 24"/>
            <p:cNvSpPr/>
            <p:nvPr/>
          </p:nvSpPr>
          <p:spPr>
            <a:xfrm>
              <a:off x="542926" y="935714"/>
              <a:ext cx="8165306" cy="3184576"/>
            </a:xfrm>
            <a:custGeom>
              <a:avLst/>
              <a:gdLst>
                <a:gd name="connsiteX0" fmla="*/ 0 w 7043738"/>
                <a:gd name="connsiteY0" fmla="*/ 2321719 h 2520743"/>
                <a:gd name="connsiteX1" fmla="*/ 500063 w 7043738"/>
                <a:gd name="connsiteY1" fmla="*/ 2378869 h 2520743"/>
                <a:gd name="connsiteX2" fmla="*/ 1585913 w 7043738"/>
                <a:gd name="connsiteY2" fmla="*/ 1514475 h 2520743"/>
                <a:gd name="connsiteX3" fmla="*/ 4029075 w 7043738"/>
                <a:gd name="connsiteY3" fmla="*/ 2486025 h 2520743"/>
                <a:gd name="connsiteX4" fmla="*/ 7043738 w 7043738"/>
                <a:gd name="connsiteY4" fmla="*/ 0 h 2520743"/>
                <a:gd name="connsiteX0-1" fmla="*/ 0 w 7686675"/>
                <a:gd name="connsiteY0-2" fmla="*/ 2914650 h 3138948"/>
                <a:gd name="connsiteX1-3" fmla="*/ 500063 w 7686675"/>
                <a:gd name="connsiteY1-4" fmla="*/ 2971800 h 3138948"/>
                <a:gd name="connsiteX2-5" fmla="*/ 1585913 w 7686675"/>
                <a:gd name="connsiteY2-6" fmla="*/ 2107406 h 3138948"/>
                <a:gd name="connsiteX3-7" fmla="*/ 4029075 w 7686675"/>
                <a:gd name="connsiteY3-8" fmla="*/ 3078956 h 3138948"/>
                <a:gd name="connsiteX4-9" fmla="*/ 7686675 w 7686675"/>
                <a:gd name="connsiteY4-10" fmla="*/ 0 h 3138948"/>
                <a:gd name="connsiteX0-11" fmla="*/ 0 w 7686675"/>
                <a:gd name="connsiteY0-12" fmla="*/ 2914650 h 3138948"/>
                <a:gd name="connsiteX1-13" fmla="*/ 500063 w 7686675"/>
                <a:gd name="connsiteY1-14" fmla="*/ 2971800 h 3138948"/>
                <a:gd name="connsiteX2-15" fmla="*/ 1585913 w 7686675"/>
                <a:gd name="connsiteY2-16" fmla="*/ 2107406 h 3138948"/>
                <a:gd name="connsiteX3-17" fmla="*/ 4029075 w 7686675"/>
                <a:gd name="connsiteY3-18" fmla="*/ 3078956 h 3138948"/>
                <a:gd name="connsiteX4-19" fmla="*/ 7686675 w 7686675"/>
                <a:gd name="connsiteY4-20" fmla="*/ 0 h 3138948"/>
                <a:gd name="connsiteX0-21" fmla="*/ 0 w 8165306"/>
                <a:gd name="connsiteY0-22" fmla="*/ 2971800 h 3198746"/>
                <a:gd name="connsiteX1-23" fmla="*/ 500063 w 8165306"/>
                <a:gd name="connsiteY1-24" fmla="*/ 3028950 h 3198746"/>
                <a:gd name="connsiteX2-25" fmla="*/ 1585913 w 8165306"/>
                <a:gd name="connsiteY2-26" fmla="*/ 2164556 h 3198746"/>
                <a:gd name="connsiteX3-27" fmla="*/ 4029075 w 8165306"/>
                <a:gd name="connsiteY3-28" fmla="*/ 3136106 h 3198746"/>
                <a:gd name="connsiteX4-29" fmla="*/ 8165306 w 8165306"/>
                <a:gd name="connsiteY4-30" fmla="*/ 0 h 3198746"/>
                <a:gd name="connsiteX0-31" fmla="*/ 0 w 8165306"/>
                <a:gd name="connsiteY0-32" fmla="*/ 2990452 h 3217398"/>
                <a:gd name="connsiteX1-33" fmla="*/ 500063 w 8165306"/>
                <a:gd name="connsiteY1-34" fmla="*/ 3047602 h 3217398"/>
                <a:gd name="connsiteX2-35" fmla="*/ 1585913 w 8165306"/>
                <a:gd name="connsiteY2-36" fmla="*/ 2183208 h 3217398"/>
                <a:gd name="connsiteX3-37" fmla="*/ 4029075 w 8165306"/>
                <a:gd name="connsiteY3-38" fmla="*/ 3154758 h 3217398"/>
                <a:gd name="connsiteX4-39" fmla="*/ 8165306 w 8165306"/>
                <a:gd name="connsiteY4-40" fmla="*/ 18652 h 3217398"/>
                <a:gd name="connsiteX0-41" fmla="*/ 0 w 8165306"/>
                <a:gd name="connsiteY0-42" fmla="*/ 2971910 h 3198856"/>
                <a:gd name="connsiteX1-43" fmla="*/ 500063 w 8165306"/>
                <a:gd name="connsiteY1-44" fmla="*/ 3029060 h 3198856"/>
                <a:gd name="connsiteX2-45" fmla="*/ 1585913 w 8165306"/>
                <a:gd name="connsiteY2-46" fmla="*/ 2164666 h 3198856"/>
                <a:gd name="connsiteX3-47" fmla="*/ 4029075 w 8165306"/>
                <a:gd name="connsiteY3-48" fmla="*/ 3136216 h 3198856"/>
                <a:gd name="connsiteX4-49" fmla="*/ 8165306 w 8165306"/>
                <a:gd name="connsiteY4-50" fmla="*/ 110 h 319885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8165306" h="3198856">
                  <a:moveTo>
                    <a:pt x="0" y="2971910"/>
                  </a:moveTo>
                  <a:cubicBezTo>
                    <a:pt x="117872" y="3067755"/>
                    <a:pt x="235744" y="3163601"/>
                    <a:pt x="500063" y="3029060"/>
                  </a:cubicBezTo>
                  <a:cubicBezTo>
                    <a:pt x="764382" y="2894519"/>
                    <a:pt x="997744" y="2146807"/>
                    <a:pt x="1585913" y="2164666"/>
                  </a:cubicBezTo>
                  <a:cubicBezTo>
                    <a:pt x="2174082" y="2182525"/>
                    <a:pt x="2932510" y="3496975"/>
                    <a:pt x="4029075" y="3136216"/>
                  </a:cubicBezTo>
                  <a:cubicBezTo>
                    <a:pt x="5125640" y="2775457"/>
                    <a:pt x="7202090" y="-20131"/>
                    <a:pt x="8165306" y="110"/>
                  </a:cubicBezTo>
                </a:path>
              </a:pathLst>
            </a:custGeom>
            <a:noFill/>
            <a:ln w="41275"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27000">
                    <a:srgbClr val="FFB9DE"/>
                  </a:gs>
                  <a:gs pos="100000">
                    <a:srgbClr val="FF79BF"/>
                  </a:gs>
                </a:gsLst>
                <a:lin ang="189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6" name="任意多边形: 形状 25"/>
            <p:cNvSpPr/>
            <p:nvPr/>
          </p:nvSpPr>
          <p:spPr>
            <a:xfrm>
              <a:off x="557214" y="935717"/>
              <a:ext cx="8151018" cy="3068132"/>
            </a:xfrm>
            <a:custGeom>
              <a:avLst/>
              <a:gdLst>
                <a:gd name="connsiteX0" fmla="*/ 0 w 7043738"/>
                <a:gd name="connsiteY0" fmla="*/ 2321719 h 2520743"/>
                <a:gd name="connsiteX1" fmla="*/ 500063 w 7043738"/>
                <a:gd name="connsiteY1" fmla="*/ 2378869 h 2520743"/>
                <a:gd name="connsiteX2" fmla="*/ 1585913 w 7043738"/>
                <a:gd name="connsiteY2" fmla="*/ 1514475 h 2520743"/>
                <a:gd name="connsiteX3" fmla="*/ 4029075 w 7043738"/>
                <a:gd name="connsiteY3" fmla="*/ 2486025 h 2520743"/>
                <a:gd name="connsiteX4" fmla="*/ 7043738 w 7043738"/>
                <a:gd name="connsiteY4" fmla="*/ 0 h 2520743"/>
                <a:gd name="connsiteX0-1" fmla="*/ 0 w 7686675"/>
                <a:gd name="connsiteY0-2" fmla="*/ 2914650 h 3138948"/>
                <a:gd name="connsiteX1-3" fmla="*/ 500063 w 7686675"/>
                <a:gd name="connsiteY1-4" fmla="*/ 2971800 h 3138948"/>
                <a:gd name="connsiteX2-5" fmla="*/ 1585913 w 7686675"/>
                <a:gd name="connsiteY2-6" fmla="*/ 2107406 h 3138948"/>
                <a:gd name="connsiteX3-7" fmla="*/ 4029075 w 7686675"/>
                <a:gd name="connsiteY3-8" fmla="*/ 3078956 h 3138948"/>
                <a:gd name="connsiteX4-9" fmla="*/ 7686675 w 7686675"/>
                <a:gd name="connsiteY4-10" fmla="*/ 0 h 3138948"/>
                <a:gd name="connsiteX0-11" fmla="*/ 0 w 7686675"/>
                <a:gd name="connsiteY0-12" fmla="*/ 2914650 h 3138948"/>
                <a:gd name="connsiteX1-13" fmla="*/ 500063 w 7686675"/>
                <a:gd name="connsiteY1-14" fmla="*/ 2971800 h 3138948"/>
                <a:gd name="connsiteX2-15" fmla="*/ 1585913 w 7686675"/>
                <a:gd name="connsiteY2-16" fmla="*/ 2107406 h 3138948"/>
                <a:gd name="connsiteX3-17" fmla="*/ 4029075 w 7686675"/>
                <a:gd name="connsiteY3-18" fmla="*/ 3078956 h 3138948"/>
                <a:gd name="connsiteX4-19" fmla="*/ 7686675 w 7686675"/>
                <a:gd name="connsiteY4-20" fmla="*/ 0 h 3138948"/>
                <a:gd name="connsiteX0-21" fmla="*/ 0 w 8165306"/>
                <a:gd name="connsiteY0-22" fmla="*/ 2971800 h 3198746"/>
                <a:gd name="connsiteX1-23" fmla="*/ 500063 w 8165306"/>
                <a:gd name="connsiteY1-24" fmla="*/ 3028950 h 3198746"/>
                <a:gd name="connsiteX2-25" fmla="*/ 1585913 w 8165306"/>
                <a:gd name="connsiteY2-26" fmla="*/ 2164556 h 3198746"/>
                <a:gd name="connsiteX3-27" fmla="*/ 4029075 w 8165306"/>
                <a:gd name="connsiteY3-28" fmla="*/ 3136106 h 3198746"/>
                <a:gd name="connsiteX4-29" fmla="*/ 8165306 w 8165306"/>
                <a:gd name="connsiteY4-30" fmla="*/ 0 h 3198746"/>
                <a:gd name="connsiteX0-31" fmla="*/ 0 w 8165306"/>
                <a:gd name="connsiteY0-32" fmla="*/ 2990452 h 3217398"/>
                <a:gd name="connsiteX1-33" fmla="*/ 500063 w 8165306"/>
                <a:gd name="connsiteY1-34" fmla="*/ 3047602 h 3217398"/>
                <a:gd name="connsiteX2-35" fmla="*/ 1585913 w 8165306"/>
                <a:gd name="connsiteY2-36" fmla="*/ 2183208 h 3217398"/>
                <a:gd name="connsiteX3-37" fmla="*/ 4029075 w 8165306"/>
                <a:gd name="connsiteY3-38" fmla="*/ 3154758 h 3217398"/>
                <a:gd name="connsiteX4-39" fmla="*/ 8165306 w 8165306"/>
                <a:gd name="connsiteY4-40" fmla="*/ 18652 h 3217398"/>
                <a:gd name="connsiteX0-41" fmla="*/ 0 w 8165306"/>
                <a:gd name="connsiteY0-42" fmla="*/ 2971910 h 3198856"/>
                <a:gd name="connsiteX1-43" fmla="*/ 500063 w 8165306"/>
                <a:gd name="connsiteY1-44" fmla="*/ 3029060 h 3198856"/>
                <a:gd name="connsiteX2-45" fmla="*/ 1585913 w 8165306"/>
                <a:gd name="connsiteY2-46" fmla="*/ 2164666 h 3198856"/>
                <a:gd name="connsiteX3-47" fmla="*/ 4029075 w 8165306"/>
                <a:gd name="connsiteY3-48" fmla="*/ 3136216 h 3198856"/>
                <a:gd name="connsiteX4-49" fmla="*/ 8165306 w 8165306"/>
                <a:gd name="connsiteY4-50" fmla="*/ 110 h 3198856"/>
                <a:gd name="connsiteX0-51" fmla="*/ 0 w 8151018"/>
                <a:gd name="connsiteY0-52" fmla="*/ 3121929 h 3198856"/>
                <a:gd name="connsiteX1-53" fmla="*/ 485775 w 8151018"/>
                <a:gd name="connsiteY1-54" fmla="*/ 3029060 h 3198856"/>
                <a:gd name="connsiteX2-55" fmla="*/ 1571625 w 8151018"/>
                <a:gd name="connsiteY2-56" fmla="*/ 2164666 h 3198856"/>
                <a:gd name="connsiteX3-57" fmla="*/ 4014787 w 8151018"/>
                <a:gd name="connsiteY3-58" fmla="*/ 3136216 h 3198856"/>
                <a:gd name="connsiteX4-59" fmla="*/ 8151018 w 8151018"/>
                <a:gd name="connsiteY4-60" fmla="*/ 110 h 3198856"/>
                <a:gd name="connsiteX0-61" fmla="*/ 0 w 8151018"/>
                <a:gd name="connsiteY0-62" fmla="*/ 2979059 h 3049429"/>
                <a:gd name="connsiteX1-63" fmla="*/ 485775 w 8151018"/>
                <a:gd name="connsiteY1-64" fmla="*/ 2886190 h 3049429"/>
                <a:gd name="connsiteX2-65" fmla="*/ 1571625 w 8151018"/>
                <a:gd name="connsiteY2-66" fmla="*/ 2021796 h 3049429"/>
                <a:gd name="connsiteX3-67" fmla="*/ 4014787 w 8151018"/>
                <a:gd name="connsiteY3-68" fmla="*/ 2993346 h 3049429"/>
                <a:gd name="connsiteX4-69" fmla="*/ 8151018 w 8151018"/>
                <a:gd name="connsiteY4-70" fmla="*/ 115 h 3049429"/>
                <a:gd name="connsiteX0-71" fmla="*/ 0 w 8151018"/>
                <a:gd name="connsiteY0-72" fmla="*/ 2979059 h 3068132"/>
                <a:gd name="connsiteX1-73" fmla="*/ 471488 w 8151018"/>
                <a:gd name="connsiteY1-74" fmla="*/ 2964772 h 3068132"/>
                <a:gd name="connsiteX2-75" fmla="*/ 1571625 w 8151018"/>
                <a:gd name="connsiteY2-76" fmla="*/ 2021796 h 3068132"/>
                <a:gd name="connsiteX3-77" fmla="*/ 4014787 w 8151018"/>
                <a:gd name="connsiteY3-78" fmla="*/ 2993346 h 3068132"/>
                <a:gd name="connsiteX4-79" fmla="*/ 8151018 w 8151018"/>
                <a:gd name="connsiteY4-80" fmla="*/ 115 h 306813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8151018" h="3068132">
                  <a:moveTo>
                    <a:pt x="0" y="2979059"/>
                  </a:moveTo>
                  <a:cubicBezTo>
                    <a:pt x="117872" y="3074904"/>
                    <a:pt x="209551" y="3124316"/>
                    <a:pt x="471488" y="2964772"/>
                  </a:cubicBezTo>
                  <a:cubicBezTo>
                    <a:pt x="733426" y="2805228"/>
                    <a:pt x="981075" y="2017034"/>
                    <a:pt x="1571625" y="2021796"/>
                  </a:cubicBezTo>
                  <a:cubicBezTo>
                    <a:pt x="2162175" y="2026558"/>
                    <a:pt x="2918222" y="3330293"/>
                    <a:pt x="4014787" y="2993346"/>
                  </a:cubicBezTo>
                  <a:cubicBezTo>
                    <a:pt x="5111352" y="2656399"/>
                    <a:pt x="7187802" y="-20126"/>
                    <a:pt x="8151018" y="115"/>
                  </a:cubicBezTo>
                </a:path>
              </a:pathLst>
            </a:custGeom>
            <a:noFill/>
            <a:ln w="41275">
              <a:gradFill flip="none" rotWithShape="1">
                <a:gsLst>
                  <a:gs pos="0">
                    <a:schemeClr val="accent2">
                      <a:lumMod val="20000"/>
                      <a:lumOff val="80000"/>
                    </a:schemeClr>
                  </a:gs>
                  <a:gs pos="27000">
                    <a:schemeClr val="accent2">
                      <a:lumMod val="40000"/>
                      <a:lumOff val="60000"/>
                    </a:schemeClr>
                  </a:gs>
                  <a:gs pos="100000">
                    <a:schemeClr val="accent2"/>
                  </a:gs>
                </a:gsLst>
                <a:lin ang="189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7" name="任意多边形: 形状 26"/>
            <p:cNvSpPr/>
            <p:nvPr/>
          </p:nvSpPr>
          <p:spPr>
            <a:xfrm>
              <a:off x="535782" y="935714"/>
              <a:ext cx="8158163" cy="3068436"/>
            </a:xfrm>
            <a:custGeom>
              <a:avLst/>
              <a:gdLst>
                <a:gd name="connsiteX0" fmla="*/ 0 w 7043738"/>
                <a:gd name="connsiteY0" fmla="*/ 2321719 h 2520743"/>
                <a:gd name="connsiteX1" fmla="*/ 500063 w 7043738"/>
                <a:gd name="connsiteY1" fmla="*/ 2378869 h 2520743"/>
                <a:gd name="connsiteX2" fmla="*/ 1585913 w 7043738"/>
                <a:gd name="connsiteY2" fmla="*/ 1514475 h 2520743"/>
                <a:gd name="connsiteX3" fmla="*/ 4029075 w 7043738"/>
                <a:gd name="connsiteY3" fmla="*/ 2486025 h 2520743"/>
                <a:gd name="connsiteX4" fmla="*/ 7043738 w 7043738"/>
                <a:gd name="connsiteY4" fmla="*/ 0 h 2520743"/>
                <a:gd name="connsiteX0-1" fmla="*/ 0 w 7686675"/>
                <a:gd name="connsiteY0-2" fmla="*/ 2914650 h 3138948"/>
                <a:gd name="connsiteX1-3" fmla="*/ 500063 w 7686675"/>
                <a:gd name="connsiteY1-4" fmla="*/ 2971800 h 3138948"/>
                <a:gd name="connsiteX2-5" fmla="*/ 1585913 w 7686675"/>
                <a:gd name="connsiteY2-6" fmla="*/ 2107406 h 3138948"/>
                <a:gd name="connsiteX3-7" fmla="*/ 4029075 w 7686675"/>
                <a:gd name="connsiteY3-8" fmla="*/ 3078956 h 3138948"/>
                <a:gd name="connsiteX4-9" fmla="*/ 7686675 w 7686675"/>
                <a:gd name="connsiteY4-10" fmla="*/ 0 h 3138948"/>
                <a:gd name="connsiteX0-11" fmla="*/ 0 w 7686675"/>
                <a:gd name="connsiteY0-12" fmla="*/ 2914650 h 3138948"/>
                <a:gd name="connsiteX1-13" fmla="*/ 500063 w 7686675"/>
                <a:gd name="connsiteY1-14" fmla="*/ 2971800 h 3138948"/>
                <a:gd name="connsiteX2-15" fmla="*/ 1585913 w 7686675"/>
                <a:gd name="connsiteY2-16" fmla="*/ 2107406 h 3138948"/>
                <a:gd name="connsiteX3-17" fmla="*/ 4029075 w 7686675"/>
                <a:gd name="connsiteY3-18" fmla="*/ 3078956 h 3138948"/>
                <a:gd name="connsiteX4-19" fmla="*/ 7686675 w 7686675"/>
                <a:gd name="connsiteY4-20" fmla="*/ 0 h 3138948"/>
                <a:gd name="connsiteX0-21" fmla="*/ 0 w 8165306"/>
                <a:gd name="connsiteY0-22" fmla="*/ 2971800 h 3198746"/>
                <a:gd name="connsiteX1-23" fmla="*/ 500063 w 8165306"/>
                <a:gd name="connsiteY1-24" fmla="*/ 3028950 h 3198746"/>
                <a:gd name="connsiteX2-25" fmla="*/ 1585913 w 8165306"/>
                <a:gd name="connsiteY2-26" fmla="*/ 2164556 h 3198746"/>
                <a:gd name="connsiteX3-27" fmla="*/ 4029075 w 8165306"/>
                <a:gd name="connsiteY3-28" fmla="*/ 3136106 h 3198746"/>
                <a:gd name="connsiteX4-29" fmla="*/ 8165306 w 8165306"/>
                <a:gd name="connsiteY4-30" fmla="*/ 0 h 3198746"/>
                <a:gd name="connsiteX0-31" fmla="*/ 0 w 8165306"/>
                <a:gd name="connsiteY0-32" fmla="*/ 2990452 h 3217398"/>
                <a:gd name="connsiteX1-33" fmla="*/ 500063 w 8165306"/>
                <a:gd name="connsiteY1-34" fmla="*/ 3047602 h 3217398"/>
                <a:gd name="connsiteX2-35" fmla="*/ 1585913 w 8165306"/>
                <a:gd name="connsiteY2-36" fmla="*/ 2183208 h 3217398"/>
                <a:gd name="connsiteX3-37" fmla="*/ 4029075 w 8165306"/>
                <a:gd name="connsiteY3-38" fmla="*/ 3154758 h 3217398"/>
                <a:gd name="connsiteX4-39" fmla="*/ 8165306 w 8165306"/>
                <a:gd name="connsiteY4-40" fmla="*/ 18652 h 3217398"/>
                <a:gd name="connsiteX0-41" fmla="*/ 0 w 8165306"/>
                <a:gd name="connsiteY0-42" fmla="*/ 2971910 h 3198856"/>
                <a:gd name="connsiteX1-43" fmla="*/ 500063 w 8165306"/>
                <a:gd name="connsiteY1-44" fmla="*/ 3029060 h 3198856"/>
                <a:gd name="connsiteX2-45" fmla="*/ 1585913 w 8165306"/>
                <a:gd name="connsiteY2-46" fmla="*/ 2164666 h 3198856"/>
                <a:gd name="connsiteX3-47" fmla="*/ 4029075 w 8165306"/>
                <a:gd name="connsiteY3-48" fmla="*/ 3136216 h 3198856"/>
                <a:gd name="connsiteX4-49" fmla="*/ 8165306 w 8165306"/>
                <a:gd name="connsiteY4-50" fmla="*/ 110 h 3198856"/>
                <a:gd name="connsiteX0-51" fmla="*/ 0 w 8172450"/>
                <a:gd name="connsiteY0-52" fmla="*/ 3293379 h 3320759"/>
                <a:gd name="connsiteX1-53" fmla="*/ 507207 w 8172450"/>
                <a:gd name="connsiteY1-54" fmla="*/ 3029060 h 3320759"/>
                <a:gd name="connsiteX2-55" fmla="*/ 1593057 w 8172450"/>
                <a:gd name="connsiteY2-56" fmla="*/ 2164666 h 3320759"/>
                <a:gd name="connsiteX3-57" fmla="*/ 4036219 w 8172450"/>
                <a:gd name="connsiteY3-58" fmla="*/ 3136216 h 3320759"/>
                <a:gd name="connsiteX4-59" fmla="*/ 8172450 w 8172450"/>
                <a:gd name="connsiteY4-60" fmla="*/ 110 h 3320759"/>
                <a:gd name="connsiteX0-61" fmla="*/ 0 w 8172450"/>
                <a:gd name="connsiteY0-62" fmla="*/ 3293379 h 3337292"/>
                <a:gd name="connsiteX1-63" fmla="*/ 535782 w 8172450"/>
                <a:gd name="connsiteY1-64" fmla="*/ 3136216 h 3337292"/>
                <a:gd name="connsiteX2-65" fmla="*/ 1593057 w 8172450"/>
                <a:gd name="connsiteY2-66" fmla="*/ 2164666 h 3337292"/>
                <a:gd name="connsiteX3-67" fmla="*/ 4036219 w 8172450"/>
                <a:gd name="connsiteY3-68" fmla="*/ 3136216 h 3337292"/>
                <a:gd name="connsiteX4-69" fmla="*/ 8172450 w 8172450"/>
                <a:gd name="connsiteY4-70" fmla="*/ 110 h 3337292"/>
                <a:gd name="connsiteX0-71" fmla="*/ 0 w 8172450"/>
                <a:gd name="connsiteY0-72" fmla="*/ 3293379 h 3402543"/>
                <a:gd name="connsiteX1-73" fmla="*/ 542925 w 8172450"/>
                <a:gd name="connsiteY1-74" fmla="*/ 3293379 h 3402543"/>
                <a:gd name="connsiteX2-75" fmla="*/ 1593057 w 8172450"/>
                <a:gd name="connsiteY2-76" fmla="*/ 2164666 h 3402543"/>
                <a:gd name="connsiteX3-77" fmla="*/ 4036219 w 8172450"/>
                <a:gd name="connsiteY3-78" fmla="*/ 3136216 h 3402543"/>
                <a:gd name="connsiteX4-79" fmla="*/ 8172450 w 8172450"/>
                <a:gd name="connsiteY4-80" fmla="*/ 110 h 3402543"/>
                <a:gd name="connsiteX0-81" fmla="*/ 0 w 8129588"/>
                <a:gd name="connsiteY0-82" fmla="*/ 2964779 h 3073943"/>
                <a:gd name="connsiteX1-83" fmla="*/ 542925 w 8129588"/>
                <a:gd name="connsiteY1-84" fmla="*/ 2964779 h 3073943"/>
                <a:gd name="connsiteX2-85" fmla="*/ 1593057 w 8129588"/>
                <a:gd name="connsiteY2-86" fmla="*/ 1836066 h 3073943"/>
                <a:gd name="connsiteX3-87" fmla="*/ 4036219 w 8129588"/>
                <a:gd name="connsiteY3-88" fmla="*/ 2807616 h 3073943"/>
                <a:gd name="connsiteX4-89" fmla="*/ 8129588 w 8129588"/>
                <a:gd name="connsiteY4-90" fmla="*/ 122 h 3073943"/>
                <a:gd name="connsiteX0-91" fmla="*/ 0 w 8129588"/>
                <a:gd name="connsiteY0-92" fmla="*/ 2964779 h 3068439"/>
                <a:gd name="connsiteX1-93" fmla="*/ 542925 w 8129588"/>
                <a:gd name="connsiteY1-94" fmla="*/ 2964779 h 3068439"/>
                <a:gd name="connsiteX2-95" fmla="*/ 1585913 w 8129588"/>
                <a:gd name="connsiteY2-96" fmla="*/ 1914647 h 3068439"/>
                <a:gd name="connsiteX3-97" fmla="*/ 4036219 w 8129588"/>
                <a:gd name="connsiteY3-98" fmla="*/ 2807616 h 3068439"/>
                <a:gd name="connsiteX4-99" fmla="*/ 8129588 w 8129588"/>
                <a:gd name="connsiteY4-100" fmla="*/ 122 h 3068439"/>
                <a:gd name="connsiteX0-101" fmla="*/ 0 w 8129588"/>
                <a:gd name="connsiteY0-102" fmla="*/ 2964776 h 3068436"/>
                <a:gd name="connsiteX1-103" fmla="*/ 542925 w 8129588"/>
                <a:gd name="connsiteY1-104" fmla="*/ 2964776 h 3068436"/>
                <a:gd name="connsiteX2-105" fmla="*/ 1585913 w 8129588"/>
                <a:gd name="connsiteY2-106" fmla="*/ 1914644 h 3068436"/>
                <a:gd name="connsiteX3-107" fmla="*/ 3986213 w 8129588"/>
                <a:gd name="connsiteY3-108" fmla="*/ 2871907 h 3068436"/>
                <a:gd name="connsiteX4-109" fmla="*/ 8129588 w 8129588"/>
                <a:gd name="connsiteY4-110" fmla="*/ 119 h 3068436"/>
                <a:gd name="connsiteX0-111" fmla="*/ 0 w 8158163"/>
                <a:gd name="connsiteY0-112" fmla="*/ 2964776 h 3068436"/>
                <a:gd name="connsiteX1-113" fmla="*/ 542925 w 8158163"/>
                <a:gd name="connsiteY1-114" fmla="*/ 2964776 h 3068436"/>
                <a:gd name="connsiteX2-115" fmla="*/ 1585913 w 8158163"/>
                <a:gd name="connsiteY2-116" fmla="*/ 1914644 h 3068436"/>
                <a:gd name="connsiteX3-117" fmla="*/ 3986213 w 8158163"/>
                <a:gd name="connsiteY3-118" fmla="*/ 2871907 h 3068436"/>
                <a:gd name="connsiteX4-119" fmla="*/ 8158163 w 8158163"/>
                <a:gd name="connsiteY4-120" fmla="*/ 119 h 306843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8158163" h="3068436">
                  <a:moveTo>
                    <a:pt x="0" y="2964776"/>
                  </a:moveTo>
                  <a:cubicBezTo>
                    <a:pt x="117872" y="3060621"/>
                    <a:pt x="278606" y="3139798"/>
                    <a:pt x="542925" y="2964776"/>
                  </a:cubicBezTo>
                  <a:cubicBezTo>
                    <a:pt x="807244" y="2789754"/>
                    <a:pt x="1012032" y="1930122"/>
                    <a:pt x="1585913" y="1914644"/>
                  </a:cubicBezTo>
                  <a:cubicBezTo>
                    <a:pt x="2159794" y="1899166"/>
                    <a:pt x="2890838" y="3190995"/>
                    <a:pt x="3986213" y="2871907"/>
                  </a:cubicBezTo>
                  <a:cubicBezTo>
                    <a:pt x="5081588" y="2552819"/>
                    <a:pt x="7194947" y="-20122"/>
                    <a:pt x="8158163" y="119"/>
                  </a:cubicBezTo>
                </a:path>
              </a:pathLst>
            </a:custGeom>
            <a:noFill/>
            <a:ln w="41275">
              <a:gradFill flip="none" rotWithShape="1">
                <a:gsLst>
                  <a:gs pos="0">
                    <a:srgbClr val="FFB3B3"/>
                  </a:gs>
                  <a:gs pos="27000">
                    <a:srgbClr val="FFB9DE"/>
                  </a:gs>
                  <a:gs pos="100000">
                    <a:srgbClr val="FF3333"/>
                  </a:gs>
                </a:gsLst>
                <a:lin ang="189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30" name="椭圆 29"/>
          <p:cNvSpPr/>
          <p:nvPr/>
        </p:nvSpPr>
        <p:spPr>
          <a:xfrm>
            <a:off x="923800" y="3234748"/>
            <a:ext cx="689768" cy="689768"/>
          </a:xfrm>
          <a:prstGeom prst="ellipse">
            <a:avLst/>
          </a:prstGeom>
          <a:solidFill>
            <a:srgbClr val="0070C0"/>
          </a:solidFill>
          <a:ln w="19050">
            <a:solidFill>
              <a:schemeClr val="bg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2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捡</a:t>
            </a:r>
          </a:p>
        </p:txBody>
      </p:sp>
      <p:sp>
        <p:nvSpPr>
          <p:cNvPr id="33" name="椭圆 32"/>
          <p:cNvSpPr/>
          <p:nvPr/>
        </p:nvSpPr>
        <p:spPr>
          <a:xfrm>
            <a:off x="3615701" y="2878858"/>
            <a:ext cx="1551080" cy="948862"/>
          </a:xfrm>
          <a:prstGeom prst="ellipse">
            <a:avLst/>
          </a:prstGeom>
          <a:solidFill>
            <a:srgbClr val="D60000"/>
          </a:solidFill>
          <a:ln w="19050">
            <a:solidFill>
              <a:schemeClr val="bg1"/>
            </a:solidFill>
          </a:ln>
          <a:effectLst>
            <a:glow rad="63500">
              <a:srgbClr val="FF5353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2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熔炼</a:t>
            </a:r>
          </a:p>
        </p:txBody>
      </p:sp>
      <p:sp>
        <p:nvSpPr>
          <p:cNvPr id="38" name="椭圆 37"/>
          <p:cNvSpPr/>
          <p:nvPr/>
        </p:nvSpPr>
        <p:spPr>
          <a:xfrm>
            <a:off x="5678382" y="1779517"/>
            <a:ext cx="689768" cy="689768"/>
          </a:xfrm>
          <a:prstGeom prst="ellipse">
            <a:avLst/>
          </a:prstGeom>
          <a:solidFill>
            <a:srgbClr val="C800C8"/>
          </a:solidFill>
          <a:ln w="19050">
            <a:solidFill>
              <a:schemeClr val="bg1"/>
            </a:solidFill>
          </a:ln>
          <a:effectLst>
            <a:glow rad="63500">
              <a:srgbClr val="FF3FFF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2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补</a:t>
            </a:r>
          </a:p>
        </p:txBody>
      </p:sp>
      <p:sp>
        <p:nvSpPr>
          <p:cNvPr id="21534" name="文本框 38"/>
          <p:cNvSpPr txBox="1">
            <a:spLocks noChangeArrowheads="1"/>
          </p:cNvSpPr>
          <p:nvPr/>
        </p:nvSpPr>
        <p:spPr bwMode="auto">
          <a:xfrm>
            <a:off x="1852613" y="869950"/>
            <a:ext cx="4170362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z="44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女娲真了不起！</a:t>
            </a:r>
          </a:p>
        </p:txBody>
      </p:sp>
      <p:pic>
        <p:nvPicPr>
          <p:cNvPr id="41" name="图片 40"/>
          <p:cNvPicPr>
            <a:picLocks noChangeAspect="1"/>
          </p:cNvPicPr>
          <p:nvPr/>
        </p:nvPicPr>
        <p:blipFill rotWithShape="1">
          <a:blip r:embed="rId2" cstate="print"/>
          <a:srcRect l="6342" t="256" r="9988" b="26188"/>
          <a:stretch>
            <a:fillRect/>
          </a:stretch>
        </p:blipFill>
        <p:spPr>
          <a:xfrm>
            <a:off x="6613178" y="1291665"/>
            <a:ext cx="1795001" cy="1795001"/>
          </a:xfrm>
          <a:prstGeom prst="ellipse">
            <a:avLst/>
          </a:prstGeom>
          <a:ln w="38100">
            <a:solidFill>
              <a:schemeClr val="accent1">
                <a:lumMod val="40000"/>
                <a:lumOff val="60000"/>
                <a:alpha val="85000"/>
              </a:schemeClr>
            </a:solidFill>
          </a:ln>
        </p:spPr>
      </p:pic>
      <p:pic>
        <p:nvPicPr>
          <p:cNvPr id="26638" name="图片 2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8288" y="3462338"/>
            <a:ext cx="1100137" cy="121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1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3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图片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574" b="2426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框 38"/>
          <p:cNvSpPr txBox="1">
            <a:spLocks noChangeArrowheads="1"/>
          </p:cNvSpPr>
          <p:nvPr/>
        </p:nvSpPr>
        <p:spPr bwMode="auto">
          <a:xfrm>
            <a:off x="4972050" y="601663"/>
            <a:ext cx="3990975" cy="64611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大窟窿被补好了。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54063" y="1219200"/>
            <a:ext cx="7854950" cy="2408238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lnSpc>
                <a:spcPct val="130000"/>
              </a:lnSpc>
              <a:defRPr/>
            </a:pPr>
            <a:r>
              <a:rPr lang="en-US" altLang="zh-CN" sz="3000" b="1" kern="100" dirty="0">
                <a:solidFill>
                  <a:sysClr val="windowText" lastClr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zh-CN" altLang="en-US" sz="3000" b="1" kern="100" dirty="0">
                <a:solidFill>
                  <a:sysClr val="windowText" lastClr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女娲担心补好的天再塌下来，于是又杀了一只大乌龟，斩下它的四条腿，竖立在大地的四方，把人类头顶上的天空撑起来，这样天就再没有了坍塌的危险。</a:t>
            </a:r>
            <a:endParaRPr altLang="zh-CN" sz="3000" b="1" kern="100" dirty="0">
              <a:solidFill>
                <a:sysClr val="windowText" lastClr="0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54063" y="1217613"/>
            <a:ext cx="7854950" cy="2408237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lnSpc>
                <a:spcPct val="130000"/>
              </a:lnSpc>
              <a:defRPr/>
            </a:pPr>
            <a:r>
              <a:rPr lang="en-US" altLang="zh-CN" sz="3000" b="1" kern="100" dirty="0">
                <a:solidFill>
                  <a:sysClr val="windowText" lastClr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zh-CN" altLang="en-US" sz="3000" b="1" kern="100" dirty="0">
                <a:solidFill>
                  <a:sysClr val="windowText" lastClr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女娲担心补好的天再塌下来，于是又杀了一只大乌龟，斩下它的四条腿，竖立在大地的四方，</a:t>
            </a:r>
            <a:r>
              <a:rPr lang="zh-CN" altLang="en-US" sz="3000" b="1" kern="100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把人类头顶上的天空撑起来，这样天就再没有了坍塌的危险。</a:t>
            </a:r>
            <a:endParaRPr altLang="zh-CN" sz="3000" b="1" kern="100" dirty="0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6102350" y="684213"/>
            <a:ext cx="2962275" cy="4060825"/>
          </a:xfrm>
          <a:prstGeom prst="ellipse">
            <a:avLst/>
          </a:prstGeom>
          <a:blipFill dpi="0" rotWithShape="1">
            <a:blip r:embed="rId2">
              <a:alphaModFix amt="25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" name="矩形: 圆角 6"/>
          <p:cNvSpPr/>
          <p:nvPr/>
        </p:nvSpPr>
        <p:spPr>
          <a:xfrm>
            <a:off x="3395663" y="411163"/>
            <a:ext cx="2573337" cy="546100"/>
          </a:xfrm>
          <a:prstGeom prst="round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eaLnBrk="1" hangingPunct="1">
              <a:defRPr/>
            </a:pPr>
            <a:r>
              <a:rPr lang="zh-CN" altLang="en-US" sz="30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◎斩龟足撑天</a:t>
            </a:r>
          </a:p>
        </p:txBody>
      </p:sp>
      <p:grpSp>
        <p:nvGrpSpPr>
          <p:cNvPr id="3" name="组合 7"/>
          <p:cNvGrpSpPr>
            <a:grpSpLocks/>
          </p:cNvGrpSpPr>
          <p:nvPr/>
        </p:nvGrpSpPr>
        <p:grpSpPr bwMode="auto">
          <a:xfrm>
            <a:off x="2722563" y="3230563"/>
            <a:ext cx="5434012" cy="1552575"/>
            <a:chOff x="2768185" y="2957592"/>
            <a:chExt cx="5434055" cy="1553774"/>
          </a:xfrm>
        </p:grpSpPr>
        <p:pic>
          <p:nvPicPr>
            <p:cNvPr id="28679" name="图片 9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96312" y="2957592"/>
              <a:ext cx="1405928" cy="15537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8680" name="组合 10"/>
            <p:cNvGrpSpPr>
              <a:grpSpLocks/>
            </p:cNvGrpSpPr>
            <p:nvPr/>
          </p:nvGrpSpPr>
          <p:grpSpPr bwMode="auto">
            <a:xfrm>
              <a:off x="2768185" y="3533639"/>
              <a:ext cx="3894001" cy="743326"/>
              <a:chOff x="2830980" y="3681628"/>
              <a:chExt cx="3894001" cy="743326"/>
            </a:xfrm>
          </p:grpSpPr>
          <p:sp>
            <p:nvSpPr>
              <p:cNvPr id="12" name="对话气泡: 圆角矩形 11"/>
              <p:cNvSpPr/>
              <p:nvPr/>
            </p:nvSpPr>
            <p:spPr>
              <a:xfrm>
                <a:off x="2830980" y="3682289"/>
                <a:ext cx="3810030" cy="741936"/>
              </a:xfrm>
              <a:prstGeom prst="wedgeRoundRectCallout">
                <a:avLst>
                  <a:gd name="adj1" fmla="val 54093"/>
                  <a:gd name="adj2" fmla="val 7389"/>
                  <a:gd name="adj3" fmla="val 16667"/>
                </a:avLst>
              </a:prstGeom>
              <a:solidFill>
                <a:schemeClr val="bg1"/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28682" name="矩形 12"/>
              <p:cNvSpPr>
                <a:spLocks noChangeArrowheads="1"/>
              </p:cNvSpPr>
              <p:nvPr/>
            </p:nvSpPr>
            <p:spPr bwMode="auto">
              <a:xfrm>
                <a:off x="2830980" y="3760903"/>
                <a:ext cx="3894001" cy="5847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buFont typeface="Arial" panose="020B0604020202020204" pitchFamily="34" charset="0"/>
                  <a:buNone/>
                </a:pPr>
                <a:r>
                  <a:rPr lang="zh-CN" altLang="en-US" sz="3200" b="1">
                    <a:solidFill>
                      <a:srgbClr val="FF0000"/>
                    </a:solidFill>
                    <a:latin typeface="宋体" panose="02010600030101010101" pitchFamily="2" charset="-122"/>
                  </a:rPr>
                  <a:t>女娲为什么这样做？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4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36525" y="519113"/>
            <a:ext cx="47371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400" dirty="0">
                <a:solidFill>
                  <a:srgbClr val="000000"/>
                </a:solidFill>
                <a:latin typeface="微软雅黑" panose="020B0503020204020204" pitchFamily="34" charset="-122"/>
              </a:rPr>
              <a:t>    你知道这是哪个神话故事吗？</a:t>
            </a:r>
            <a:endParaRPr lang="zh-CN" altLang="en-US" sz="3300" dirty="0">
              <a:solidFill>
                <a:srgbClr val="000000"/>
              </a:solidFill>
              <a:latin typeface="微软雅黑" panose="020B0503020204020204" pitchFamily="3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670" y="1527547"/>
            <a:ext cx="2586209" cy="2067747"/>
          </a:xfrm>
          <a:prstGeom prst="roundRect">
            <a:avLst/>
          </a:prstGeom>
          <a:noFill/>
          <a:ln>
            <a:noFill/>
          </a:ln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6196" y="1445605"/>
            <a:ext cx="3358782" cy="2688245"/>
          </a:xfrm>
          <a:prstGeom prst="round2DiagRect">
            <a:avLst/>
          </a:prstGeom>
          <a:ln>
            <a:noFill/>
          </a:ln>
          <a:effectLst/>
        </p:spPr>
      </p:pic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1619250" y="4087813"/>
            <a:ext cx="14065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精卫填海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5902325" y="4133850"/>
            <a:ext cx="14065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羿射九日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6267311" y="460537"/>
            <a:ext cx="17553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FFFFFF"/>
                </a:solidFill>
              </a:rPr>
              <a:t>https://www.ypppt.com/</a:t>
            </a:r>
            <a:endParaRPr lang="zh-CN" altLang="en-US" sz="12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11" grpId="0"/>
      <p:bldP spid="1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/>
          <p:cNvSpPr/>
          <p:nvPr/>
        </p:nvSpPr>
        <p:spPr>
          <a:xfrm>
            <a:off x="3395663" y="411163"/>
            <a:ext cx="2573337" cy="546100"/>
          </a:xfrm>
          <a:prstGeom prst="round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eaLnBrk="1" hangingPunct="1">
              <a:defRPr/>
            </a:pPr>
            <a:r>
              <a:rPr lang="zh-CN" altLang="en-US" sz="30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◎杀黑龙除恶</a:t>
            </a:r>
          </a:p>
        </p:txBody>
      </p:sp>
      <p:sp>
        <p:nvSpPr>
          <p:cNvPr id="3" name="矩形 2"/>
          <p:cNvSpPr/>
          <p:nvPr/>
        </p:nvSpPr>
        <p:spPr>
          <a:xfrm>
            <a:off x="714375" y="1216025"/>
            <a:ext cx="7935913" cy="18065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lnSpc>
                <a:spcPct val="130000"/>
              </a:lnSpc>
              <a:defRPr/>
            </a:pPr>
            <a:r>
              <a:rPr lang="en-US" altLang="zh-CN" sz="3000" b="1" kern="100" dirty="0">
                <a:solidFill>
                  <a:sysClr val="windowText" lastClr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zh-CN" altLang="en-US" sz="3000" b="1" kern="100" dirty="0">
                <a:solidFill>
                  <a:sysClr val="windowText" lastClr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接着，她</a:t>
            </a:r>
            <a:r>
              <a:rPr lang="zh-CN" altLang="en-US" sz="3000" b="1" kern="100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奋勇</a:t>
            </a:r>
            <a:r>
              <a:rPr lang="zh-CN" altLang="en-US" sz="3000" b="1" kern="100" dirty="0">
                <a:solidFill>
                  <a:sysClr val="windowText" lastClr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杀死了在中原一带作恶的黑龙，其他野兽见此情景，吓得纷纷逃回山林，</a:t>
            </a:r>
            <a:r>
              <a:rPr lang="zh-CN" altLang="en-US" sz="3000" b="1" kern="100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不敢再到处流窜残害人类了</a:t>
            </a:r>
            <a:r>
              <a:rPr lang="zh-CN" altLang="en-US" sz="3000" b="1" kern="100" dirty="0">
                <a:solidFill>
                  <a:sysClr val="windowText" lastClr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altLang="zh-CN" sz="3000" b="1" kern="100" dirty="0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4" name="组合 6"/>
          <p:cNvGrpSpPr>
            <a:grpSpLocks/>
          </p:cNvGrpSpPr>
          <p:nvPr/>
        </p:nvGrpSpPr>
        <p:grpSpPr bwMode="auto">
          <a:xfrm>
            <a:off x="1039813" y="2905125"/>
            <a:ext cx="3201987" cy="1808163"/>
            <a:chOff x="2971570" y="2910010"/>
            <a:chExt cx="3200858" cy="1807276"/>
          </a:xfrm>
        </p:grpSpPr>
        <p:pic>
          <p:nvPicPr>
            <p:cNvPr id="29702" name="图片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795" b="29742"/>
            <a:stretch>
              <a:fillRect/>
            </a:stretch>
          </p:blipFill>
          <p:spPr bwMode="auto">
            <a:xfrm>
              <a:off x="2971570" y="2910010"/>
              <a:ext cx="3200858" cy="18072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703" name="矩形 5"/>
            <p:cNvSpPr>
              <a:spLocks noChangeArrowheads="1"/>
            </p:cNvSpPr>
            <p:nvPr/>
          </p:nvSpPr>
          <p:spPr bwMode="auto">
            <a:xfrm>
              <a:off x="3407097" y="4065030"/>
              <a:ext cx="2502608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你有何体会？</a:t>
              </a:r>
              <a:endParaRPr lang="zh-CN" altLang="en-US">
                <a:solidFill>
                  <a:srgbClr val="FF0000"/>
                </a:solidFill>
              </a:endParaRPr>
            </a:p>
          </p:txBody>
        </p:sp>
      </p:grpSp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6127201" y="2779020"/>
            <a:ext cx="2250028" cy="16903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2" name="组合 1"/>
          <p:cNvGrpSpPr>
            <a:grpSpLocks/>
          </p:cNvGrpSpPr>
          <p:nvPr/>
        </p:nvGrpSpPr>
        <p:grpSpPr bwMode="auto">
          <a:xfrm>
            <a:off x="3643313" y="650875"/>
            <a:ext cx="2297112" cy="865188"/>
            <a:chOff x="3471342" y="280464"/>
            <a:chExt cx="2296285" cy="842855"/>
          </a:xfrm>
        </p:grpSpPr>
        <p:pic>
          <p:nvPicPr>
            <p:cNvPr id="30727" name="图片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059" t="17229" r="7828"/>
            <a:stretch>
              <a:fillRect/>
            </a:stretch>
          </p:blipFill>
          <p:spPr bwMode="auto">
            <a:xfrm>
              <a:off x="3471342" y="280464"/>
              <a:ext cx="978714" cy="8428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28" name="文本框 3"/>
            <p:cNvSpPr txBox="1">
              <a:spLocks noChangeArrowheads="1"/>
            </p:cNvSpPr>
            <p:nvPr/>
          </p:nvSpPr>
          <p:spPr bwMode="auto">
            <a:xfrm>
              <a:off x="4351692" y="365115"/>
              <a:ext cx="1415935" cy="5847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Arial" panose="020B0604020202020204" pitchFamily="34" charset="0"/>
                <a:buNone/>
              </a:pPr>
              <a:r>
                <a:rPr lang="zh-CN" altLang="en-US" sz="3200" b="1">
                  <a:solidFill>
                    <a:srgbClr val="9933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说一说</a:t>
              </a:r>
            </a:p>
          </p:txBody>
        </p:sp>
      </p:grpSp>
      <p:grpSp>
        <p:nvGrpSpPr>
          <p:cNvPr id="3" name="组合 1"/>
          <p:cNvGrpSpPr>
            <a:grpSpLocks/>
          </p:cNvGrpSpPr>
          <p:nvPr/>
        </p:nvGrpSpPr>
        <p:grpSpPr bwMode="auto">
          <a:xfrm>
            <a:off x="866775" y="1808163"/>
            <a:ext cx="4889500" cy="2597150"/>
            <a:chOff x="1224883" y="2003695"/>
            <a:chExt cx="4890626" cy="2597566"/>
          </a:xfrm>
        </p:grpSpPr>
        <p:sp>
          <p:nvSpPr>
            <p:cNvPr id="14" name="矩形: 圆角 13"/>
            <p:cNvSpPr/>
            <p:nvPr/>
          </p:nvSpPr>
          <p:spPr bwMode="auto">
            <a:xfrm>
              <a:off x="1224883" y="2003695"/>
              <a:ext cx="4714373" cy="2597566"/>
            </a:xfrm>
            <a:prstGeom prst="roundRect">
              <a:avLst/>
            </a:prstGeom>
            <a:solidFill>
              <a:srgbClr val="FFFAEB"/>
            </a:solidFill>
            <a:ln w="38100">
              <a:solidFill>
                <a:srgbClr val="00A64A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8" name="矩形: 圆角 7"/>
            <p:cNvSpPr/>
            <p:nvPr/>
          </p:nvSpPr>
          <p:spPr bwMode="auto">
            <a:xfrm>
              <a:off x="1224883" y="2225981"/>
              <a:ext cx="4890626" cy="2027562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tabLst>
                  <a:tab pos="188595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tabLst>
                  <a:tab pos="188595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tabLst>
                  <a:tab pos="188595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tabLst>
                  <a:tab pos="188595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tabLst>
                  <a:tab pos="188595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8595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8595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8595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8595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25000"/>
                </a:lnSpc>
                <a:defRPr/>
              </a:pPr>
              <a:r>
                <a:rPr lang="zh-CN" altLang="en-US" sz="3000" b="1">
                  <a:solidFill>
                    <a:srgbClr val="0000FF"/>
                  </a:solidFill>
                  <a:latin typeface="微软雅黑" panose="020B0503020204020204" pitchFamily="34" charset="-122"/>
                </a:rPr>
                <a:t>    我从中体会到了</a:t>
              </a:r>
              <a:r>
                <a:rPr lang="zh-CN" altLang="zh-CN" sz="3000" b="1">
                  <a:solidFill>
                    <a:srgbClr val="0000FF"/>
                  </a:solidFill>
                  <a:latin typeface="宋体" panose="02010600030101010101" pitchFamily="2" charset="-122"/>
                </a:rPr>
                <a:t>女娲补天</a:t>
              </a:r>
              <a:r>
                <a:rPr lang="zh-CN" altLang="en-US" sz="3000" b="1">
                  <a:solidFill>
                    <a:srgbClr val="0000FF"/>
                  </a:solidFill>
                  <a:latin typeface="宋体" panose="02010600030101010101" pitchFamily="2" charset="-122"/>
                </a:rPr>
                <a:t>十分</a:t>
              </a:r>
              <a:r>
                <a:rPr lang="zh-CN" altLang="zh-CN" sz="3000" b="1">
                  <a:solidFill>
                    <a:srgbClr val="0000FF"/>
                  </a:solidFill>
                  <a:latin typeface="宋体" panose="02010600030101010101" pitchFamily="2" charset="-122"/>
                </a:rPr>
                <a:t>艰辛</a:t>
              </a:r>
              <a:r>
                <a:rPr lang="zh-CN" altLang="en-US" sz="3000" b="1">
                  <a:solidFill>
                    <a:srgbClr val="0000FF"/>
                  </a:solidFill>
                  <a:latin typeface="宋体" panose="02010600030101010101" pitchFamily="2" charset="-122"/>
                </a:rPr>
                <a:t>，以及</a:t>
              </a:r>
              <a:r>
                <a:rPr lang="zh-CN" altLang="zh-CN" sz="3000" b="1">
                  <a:solidFill>
                    <a:srgbClr val="0000FF"/>
                  </a:solidFill>
                  <a:latin typeface="宋体" panose="02010600030101010101" pitchFamily="2" charset="-122"/>
                </a:rPr>
                <a:t>她</a:t>
              </a:r>
              <a:r>
                <a:rPr lang="zh-CN" altLang="en-US" sz="3000" b="1">
                  <a:solidFill>
                    <a:srgbClr val="0000FF"/>
                  </a:solidFill>
                  <a:latin typeface="宋体" panose="02010600030101010101" pitchFamily="2" charset="-122"/>
                </a:rPr>
                <a:t>勇敢，</a:t>
              </a:r>
              <a:r>
                <a:rPr lang="zh-CN" altLang="zh-CN" sz="3000" b="1">
                  <a:solidFill>
                    <a:srgbClr val="0000FF"/>
                  </a:solidFill>
                  <a:latin typeface="宋体" panose="02010600030101010101" pitchFamily="2" charset="-122"/>
                </a:rPr>
                <a:t>不辞劳苦、甘于奉献的精神。</a:t>
              </a:r>
              <a:endParaRPr lang="zh-CN" altLang="en-US" sz="30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pic>
        <p:nvPicPr>
          <p:cNvPr id="5" name="图片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9500" y="2022475"/>
            <a:ext cx="1982788" cy="204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/>
          <p:cNvSpPr/>
          <p:nvPr/>
        </p:nvSpPr>
        <p:spPr>
          <a:xfrm>
            <a:off x="3511550" y="555625"/>
            <a:ext cx="2573338" cy="546100"/>
          </a:xfrm>
          <a:prstGeom prst="round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eaLnBrk="1" hangingPunct="1">
              <a:defRPr/>
            </a:pPr>
            <a:r>
              <a:rPr lang="zh-CN" altLang="en-US" sz="30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◎烧芦苇止水</a:t>
            </a:r>
          </a:p>
        </p:txBody>
      </p:sp>
      <p:sp>
        <p:nvSpPr>
          <p:cNvPr id="3" name="矩形 2"/>
          <p:cNvSpPr/>
          <p:nvPr/>
        </p:nvSpPr>
        <p:spPr>
          <a:xfrm>
            <a:off x="611188" y="1176338"/>
            <a:ext cx="7935912" cy="120650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lnSpc>
                <a:spcPct val="130000"/>
              </a:lnSpc>
              <a:defRPr/>
            </a:pPr>
            <a:r>
              <a:rPr lang="en-US" altLang="zh-CN" sz="3000" b="1" kern="100" dirty="0">
                <a:solidFill>
                  <a:sysClr val="windowText" lastClr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zh-CN" altLang="en-US" sz="3000" b="1" kern="100" dirty="0">
                <a:solidFill>
                  <a:sysClr val="windowText" lastClr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女娲把芦苇烧成灰，撒到水中，芦灰越积越厚，</a:t>
            </a:r>
            <a:r>
              <a:rPr lang="zh-CN" altLang="en-US" sz="30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把喷涌洪水的地缝也堵住了</a:t>
            </a:r>
            <a:r>
              <a:rPr lang="zh-CN" altLang="en-US" sz="3000" b="1" kern="100" dirty="0">
                <a:solidFill>
                  <a:sysClr val="windowText" lastClr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altLang="zh-CN" sz="3000" b="1" kern="100" dirty="0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4" name="组合 6"/>
          <p:cNvGrpSpPr>
            <a:grpSpLocks/>
          </p:cNvGrpSpPr>
          <p:nvPr/>
        </p:nvGrpSpPr>
        <p:grpSpPr bwMode="auto">
          <a:xfrm>
            <a:off x="4973638" y="2916238"/>
            <a:ext cx="2982912" cy="1366837"/>
            <a:chOff x="3271492" y="3286136"/>
            <a:chExt cx="2567637" cy="1177425"/>
          </a:xfrm>
        </p:grpSpPr>
        <p:pic>
          <p:nvPicPr>
            <p:cNvPr id="31750" name="图片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71492" y="3286136"/>
              <a:ext cx="2567637" cy="1177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矩形 5"/>
            <p:cNvSpPr/>
            <p:nvPr/>
          </p:nvSpPr>
          <p:spPr>
            <a:xfrm>
              <a:off x="3404041" y="3502202"/>
              <a:ext cx="1576931" cy="503243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defRPr/>
              </a:pPr>
              <a:r>
                <a:rPr lang="zh-CN" altLang="en-US" sz="32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anose="020B0503020204020204" pitchFamily="34" charset="-122"/>
                </a:rPr>
                <a:t>治理洪水</a:t>
              </a:r>
            </a:p>
          </p:txBody>
        </p:sp>
      </p:grp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952868" y="2620468"/>
            <a:ext cx="2916873" cy="19581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: 圆角 10"/>
          <p:cNvSpPr/>
          <p:nvPr/>
        </p:nvSpPr>
        <p:spPr>
          <a:xfrm>
            <a:off x="4645025" y="2843213"/>
            <a:ext cx="863600" cy="476250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97FF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2" name="矩形: 圆角 11"/>
          <p:cNvSpPr/>
          <p:nvPr/>
        </p:nvSpPr>
        <p:spPr>
          <a:xfrm>
            <a:off x="7140575" y="2860675"/>
            <a:ext cx="863600" cy="476250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97FF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896938" y="2201863"/>
            <a:ext cx="7750175" cy="16891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latinLnBrk="1" hangingPunct="1">
              <a:lnSpc>
                <a:spcPct val="125000"/>
              </a:lnSpc>
              <a:defRPr/>
            </a:pPr>
            <a:r>
              <a:rPr lang="zh-CN" altLang="en-US" sz="32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天和地终于恢复了平静，人类获得了新生。人们世世代代怀念着女娲，传颂着她的伟大功绩。</a:t>
            </a: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814388" y="512763"/>
            <a:ext cx="7832725" cy="1312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ts val="600"/>
              </a:spcBef>
              <a:buFont typeface="Wingdings" panose="05000000000000000000" pitchFamily="2" charset="2"/>
              <a:buChar char="u"/>
            </a:pPr>
            <a:r>
              <a:rPr lang="zh-CN" altLang="en-US" sz="32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读第</a:t>
            </a:r>
            <a:r>
              <a:rPr lang="en-US" altLang="zh-CN" sz="32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5</a:t>
            </a:r>
            <a:r>
              <a:rPr lang="zh-CN" altLang="en-US" sz="32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自然段，想一想，女娲补天后，人们是怎么做的。</a:t>
            </a:r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1916113" y="2765425"/>
            <a:ext cx="6335712" cy="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1001713" y="3378200"/>
            <a:ext cx="1068387" cy="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9"/>
          <p:cNvGrpSpPr>
            <a:grpSpLocks/>
          </p:cNvGrpSpPr>
          <p:nvPr/>
        </p:nvGrpSpPr>
        <p:grpSpPr bwMode="auto">
          <a:xfrm>
            <a:off x="4162425" y="1589088"/>
            <a:ext cx="3803650" cy="612775"/>
            <a:chOff x="4162349" y="1588615"/>
            <a:chExt cx="3803904" cy="613257"/>
          </a:xfrm>
        </p:grpSpPr>
        <p:sp>
          <p:nvSpPr>
            <p:cNvPr id="9" name="矩形: 对角圆角 8"/>
            <p:cNvSpPr/>
            <p:nvPr/>
          </p:nvSpPr>
          <p:spPr>
            <a:xfrm>
              <a:off x="4162349" y="1588615"/>
              <a:ext cx="3803904" cy="613257"/>
            </a:xfrm>
            <a:prstGeom prst="round2DiagRect">
              <a:avLst/>
            </a:prstGeom>
            <a:solidFill>
              <a:srgbClr val="E5FFF3"/>
            </a:solidFill>
            <a:ln>
              <a:solidFill>
                <a:srgbClr val="97FFB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32781" name="矩形 7"/>
            <p:cNvSpPr>
              <a:spLocks noChangeArrowheads="1"/>
            </p:cNvSpPr>
            <p:nvPr/>
          </p:nvSpPr>
          <p:spPr bwMode="auto">
            <a:xfrm>
              <a:off x="4225853" y="1631511"/>
              <a:ext cx="3661019" cy="5544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3000" b="1">
                  <a:solidFill>
                    <a:srgbClr val="0000FF"/>
                  </a:solidFill>
                  <a:latin typeface="微软雅黑" panose="020B0503020204020204" pitchFamily="34" charset="-122"/>
                  <a:sym typeface="宋体" panose="02010600030101010101" pitchFamily="2" charset="-122"/>
                </a:rPr>
                <a:t>点明女娲补天的作用</a:t>
              </a:r>
              <a:endParaRPr lang="zh-CN" altLang="en-US" sz="3000">
                <a:solidFill>
                  <a:srgbClr val="0000FF"/>
                </a:solidFill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7" name="组合 12"/>
          <p:cNvGrpSpPr>
            <a:grpSpLocks/>
          </p:cNvGrpSpPr>
          <p:nvPr/>
        </p:nvGrpSpPr>
        <p:grpSpPr bwMode="auto">
          <a:xfrm>
            <a:off x="3768725" y="3890963"/>
            <a:ext cx="3803650" cy="614362"/>
            <a:chOff x="4162349" y="1588615"/>
            <a:chExt cx="3803904" cy="613257"/>
          </a:xfrm>
        </p:grpSpPr>
        <p:sp>
          <p:nvSpPr>
            <p:cNvPr id="14" name="矩形: 对角圆角 13"/>
            <p:cNvSpPr/>
            <p:nvPr/>
          </p:nvSpPr>
          <p:spPr>
            <a:xfrm>
              <a:off x="4162349" y="1588615"/>
              <a:ext cx="3803904" cy="613257"/>
            </a:xfrm>
            <a:prstGeom prst="round2DiagRect">
              <a:avLst/>
            </a:prstGeom>
            <a:solidFill>
              <a:srgbClr val="FFEFFA"/>
            </a:solidFill>
            <a:ln>
              <a:solidFill>
                <a:srgbClr val="FFA3E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2779" name="矩形 14"/>
            <p:cNvSpPr>
              <a:spLocks noChangeArrowheads="1"/>
            </p:cNvSpPr>
            <p:nvPr/>
          </p:nvSpPr>
          <p:spPr bwMode="auto">
            <a:xfrm>
              <a:off x="4225853" y="1631400"/>
              <a:ext cx="3661019" cy="5546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3000" b="1">
                  <a:solidFill>
                    <a:srgbClr val="0000FF"/>
                  </a:solidFill>
                  <a:latin typeface="微软雅黑" panose="020B0503020204020204" pitchFamily="34" charset="-122"/>
                  <a:sym typeface="宋体" panose="02010600030101010101" pitchFamily="2" charset="-122"/>
                </a:rPr>
                <a:t>人们铭记女娲的功劳</a:t>
              </a:r>
              <a:endParaRPr lang="zh-CN" altLang="en-US" sz="3000">
                <a:solidFill>
                  <a:srgbClr val="0000FF"/>
                </a:solidFill>
                <a:latin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3" grpId="0"/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2"/>
          <p:cNvGrpSpPr>
            <a:grpSpLocks/>
          </p:cNvGrpSpPr>
          <p:nvPr/>
        </p:nvGrpSpPr>
        <p:grpSpPr bwMode="auto">
          <a:xfrm>
            <a:off x="582613" y="704850"/>
            <a:ext cx="7551737" cy="2065338"/>
            <a:chOff x="1574516" y="3324218"/>
            <a:chExt cx="5651490" cy="2063746"/>
          </a:xfrm>
        </p:grpSpPr>
        <p:pic>
          <p:nvPicPr>
            <p:cNvPr id="33808" name="图片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74516" y="3682817"/>
              <a:ext cx="684590" cy="10104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3809" name="组合 4"/>
            <p:cNvGrpSpPr>
              <a:grpSpLocks/>
            </p:cNvGrpSpPr>
            <p:nvPr/>
          </p:nvGrpSpPr>
          <p:grpSpPr bwMode="auto">
            <a:xfrm>
              <a:off x="2404309" y="3324218"/>
              <a:ext cx="4821697" cy="2063746"/>
              <a:chOff x="2467104" y="3472207"/>
              <a:chExt cx="4821697" cy="2063746"/>
            </a:xfrm>
          </p:grpSpPr>
          <p:sp>
            <p:nvSpPr>
              <p:cNvPr id="6" name="对话气泡: 圆角矩形 5"/>
              <p:cNvSpPr/>
              <p:nvPr/>
            </p:nvSpPr>
            <p:spPr>
              <a:xfrm>
                <a:off x="2485569" y="3472207"/>
                <a:ext cx="4803232" cy="1416545"/>
              </a:xfrm>
              <a:prstGeom prst="wedgeRoundRectCallout">
                <a:avLst>
                  <a:gd name="adj1" fmla="val -52874"/>
                  <a:gd name="adj2" fmla="val 3453"/>
                  <a:gd name="adj3" fmla="val 16667"/>
                </a:avLst>
              </a:prstGeom>
              <a:solidFill>
                <a:schemeClr val="bg1"/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3811" name="矩形 6"/>
              <p:cNvSpPr>
                <a:spLocks noChangeArrowheads="1"/>
              </p:cNvSpPr>
              <p:nvPr/>
            </p:nvSpPr>
            <p:spPr bwMode="auto">
              <a:xfrm>
                <a:off x="2467104" y="3497831"/>
                <a:ext cx="4723164" cy="2038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30000"/>
                  </a:lnSpc>
                  <a:spcBef>
                    <a:spcPts val="600"/>
                  </a:spcBef>
                  <a:buFont typeface="Arial" panose="020B0604020202020204" pitchFamily="34" charset="0"/>
                  <a:buNone/>
                </a:pPr>
                <a:r>
                  <a:rPr lang="zh-CN" altLang="en-US" sz="3200" b="1">
                    <a:latin typeface="黑体" panose="02010609060101010101" pitchFamily="49" charset="-122"/>
                    <a:ea typeface="黑体" panose="02010609060101010101" pitchFamily="49" charset="-122"/>
                    <a:sym typeface="宋体" panose="02010600030101010101" pitchFamily="2" charset="-122"/>
                  </a:rPr>
                  <a:t>    整体阅读课文，你从中看到了一个怎样的女娲形象？请简单说说。</a:t>
                </a:r>
              </a:p>
              <a:p>
                <a:pPr eaLnBrk="1" hangingPunct="1">
                  <a:lnSpc>
                    <a:spcPct val="130000"/>
                  </a:lnSpc>
                  <a:spcBef>
                    <a:spcPts val="600"/>
                  </a:spcBef>
                  <a:buFont typeface="Arial" panose="020B0604020202020204" pitchFamily="34" charset="0"/>
                  <a:buNone/>
                </a:pPr>
                <a:endParaRPr lang="zh-CN" altLang="en-US" sz="3200"/>
              </a:p>
            </p:txBody>
          </p:sp>
        </p:grpSp>
      </p:grpSp>
      <p:grpSp>
        <p:nvGrpSpPr>
          <p:cNvPr id="4" name="组合 7"/>
          <p:cNvGrpSpPr>
            <a:grpSpLocks/>
          </p:cNvGrpSpPr>
          <p:nvPr/>
        </p:nvGrpSpPr>
        <p:grpSpPr bwMode="auto">
          <a:xfrm>
            <a:off x="1101725" y="3049588"/>
            <a:ext cx="1027113" cy="619125"/>
            <a:chOff x="5310836" y="1741195"/>
            <a:chExt cx="2743200" cy="731343"/>
          </a:xfrm>
        </p:grpSpPr>
        <p:sp>
          <p:nvSpPr>
            <p:cNvPr id="9" name="缺角矩形 8"/>
            <p:cNvSpPr/>
            <p:nvPr/>
          </p:nvSpPr>
          <p:spPr>
            <a:xfrm>
              <a:off x="5310836" y="1741195"/>
              <a:ext cx="2743200" cy="731343"/>
            </a:xfrm>
            <a:prstGeom prst="plaqu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5370194" y="1741195"/>
              <a:ext cx="1009090" cy="58507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3200" b="1" kern="100" dirty="0">
                  <a:solidFill>
                    <a:srgbClr val="FF00FF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华文仿宋" panose="02010600040101010101" pitchFamily="2" charset="-122"/>
                </a:rPr>
                <a:t>勇敢</a:t>
              </a:r>
              <a:endParaRPr lang="zh-CN" altLang="en-US" b="1" dirty="0">
                <a:solidFill>
                  <a:srgbClr val="FF00F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5" name="组合 11"/>
          <p:cNvGrpSpPr>
            <a:grpSpLocks/>
          </p:cNvGrpSpPr>
          <p:nvPr/>
        </p:nvGrpSpPr>
        <p:grpSpPr bwMode="auto">
          <a:xfrm>
            <a:off x="3046413" y="2740025"/>
            <a:ext cx="1108075" cy="619125"/>
            <a:chOff x="5310836" y="1741195"/>
            <a:chExt cx="2961336" cy="731343"/>
          </a:xfrm>
        </p:grpSpPr>
        <p:sp>
          <p:nvSpPr>
            <p:cNvPr id="13" name="缺角矩形 12"/>
            <p:cNvSpPr/>
            <p:nvPr/>
          </p:nvSpPr>
          <p:spPr>
            <a:xfrm>
              <a:off x="5310836" y="1741195"/>
              <a:ext cx="2744962" cy="731343"/>
            </a:xfrm>
            <a:prstGeom prst="plaque">
              <a:avLst/>
            </a:prstGeom>
            <a:solidFill>
              <a:srgbClr val="E5FFF3"/>
            </a:solidFill>
            <a:ln>
              <a:solidFill>
                <a:srgbClr val="97FFB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5370232" y="1741195"/>
              <a:ext cx="2901940" cy="69008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zh-CN" altLang="en-US" sz="3200" b="1" kern="100" dirty="0">
                  <a:solidFill>
                    <a:srgbClr val="FF00FF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华文仿宋" panose="02010600040101010101" pitchFamily="2" charset="-122"/>
                </a:rPr>
                <a:t>善良</a:t>
              </a:r>
              <a:endParaRPr lang="zh-CN" altLang="en-US" b="1" dirty="0">
                <a:solidFill>
                  <a:srgbClr val="FF00F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7" name="组合 14"/>
          <p:cNvGrpSpPr>
            <a:grpSpLocks/>
          </p:cNvGrpSpPr>
          <p:nvPr/>
        </p:nvGrpSpPr>
        <p:grpSpPr bwMode="auto">
          <a:xfrm>
            <a:off x="4859338" y="3032125"/>
            <a:ext cx="1989137" cy="619125"/>
            <a:chOff x="5310836" y="1741195"/>
            <a:chExt cx="2961336" cy="731343"/>
          </a:xfrm>
        </p:grpSpPr>
        <p:sp>
          <p:nvSpPr>
            <p:cNvPr id="16" name="缺角矩形 15"/>
            <p:cNvSpPr/>
            <p:nvPr/>
          </p:nvSpPr>
          <p:spPr>
            <a:xfrm>
              <a:off x="5310836" y="1741195"/>
              <a:ext cx="2743903" cy="731343"/>
            </a:xfrm>
            <a:prstGeom prst="plaque">
              <a:avLst/>
            </a:prstGeom>
            <a:solidFill>
              <a:srgbClr val="E5FBFF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5369920" y="1741195"/>
              <a:ext cx="2902252" cy="69008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zh-CN" altLang="en-US" sz="3200" b="1" kern="100" dirty="0">
                  <a:solidFill>
                    <a:srgbClr val="FF00FF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华文仿宋" panose="02010600040101010101" pitchFamily="2" charset="-122"/>
                </a:rPr>
                <a:t>不怕困难</a:t>
              </a:r>
              <a:endParaRPr lang="en-US" altLang="zh-CN" sz="3200" b="1" kern="100" dirty="0">
                <a:solidFill>
                  <a:srgbClr val="FF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华文仿宋" panose="02010600040101010101" pitchFamily="2" charset="-122"/>
              </a:endParaRPr>
            </a:p>
          </p:txBody>
        </p:sp>
      </p:grpSp>
      <p:grpSp>
        <p:nvGrpSpPr>
          <p:cNvPr id="8" name="组合 17"/>
          <p:cNvGrpSpPr>
            <a:grpSpLocks/>
          </p:cNvGrpSpPr>
          <p:nvPr/>
        </p:nvGrpSpPr>
        <p:grpSpPr bwMode="auto">
          <a:xfrm>
            <a:off x="2946400" y="3910013"/>
            <a:ext cx="1990725" cy="619125"/>
            <a:chOff x="5310836" y="1741195"/>
            <a:chExt cx="2961336" cy="731343"/>
          </a:xfrm>
        </p:grpSpPr>
        <p:sp>
          <p:nvSpPr>
            <p:cNvPr id="19" name="缺角矩形 18"/>
            <p:cNvSpPr/>
            <p:nvPr/>
          </p:nvSpPr>
          <p:spPr>
            <a:xfrm>
              <a:off x="5310836" y="1741195"/>
              <a:ext cx="2744077" cy="731343"/>
            </a:xfrm>
            <a:prstGeom prst="plaque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5369875" y="1741195"/>
              <a:ext cx="2902297" cy="69008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zh-CN" altLang="en-US" sz="3200" b="1" kern="100" dirty="0">
                  <a:solidFill>
                    <a:srgbClr val="FF00FF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华文仿宋" panose="02010600040101010101" pitchFamily="2" charset="-122"/>
                </a:rPr>
                <a:t>甘于奉献</a:t>
              </a:r>
              <a:endParaRPr lang="zh-CN" altLang="en-US" b="1" dirty="0">
                <a:solidFill>
                  <a:srgbClr val="FF00F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pic>
        <p:nvPicPr>
          <p:cNvPr id="22" name="图片 2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8475" y="2641600"/>
            <a:ext cx="1443038" cy="1487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828675" y="993775"/>
            <a:ext cx="6746875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ts val="600"/>
              </a:spcBef>
              <a:buFont typeface="Arial" panose="020B0604020202020204" pitchFamily="34" charset="0"/>
              <a:buNone/>
            </a:pPr>
            <a:r>
              <a:rPr lang="zh-CN" altLang="en-US" sz="32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此时此刻，你想对女娲说些什么？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828675" y="1635125"/>
            <a:ext cx="7750175" cy="31718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latinLnBrk="1" hangingPunct="1">
              <a:lnSpc>
                <a:spcPct val="125000"/>
              </a:lnSpc>
              <a:defRPr/>
            </a:pPr>
            <a:r>
              <a:rPr lang="zh-CN" altLang="en-US" sz="3200" b="1">
                <a:solidFill>
                  <a:srgbClr val="0000FF"/>
                </a:solidFill>
                <a:latin typeface="微软雅黑" panose="020B0503020204020204" pitchFamily="34" charset="-122"/>
              </a:rPr>
              <a:t>    示例：女娲，你真了不起！为了人类能开心快乐地生活，你想方设法灭火救水，又费尽千辛万苦寻找五彩石，补好天上的窟窿。你的仁慈，你的伟大，值得我们永远歌颂。</a:t>
            </a:r>
          </a:p>
        </p:txBody>
      </p:sp>
      <p:pic>
        <p:nvPicPr>
          <p:cNvPr id="34820" name="图片 6" descr="T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563" y="176213"/>
            <a:ext cx="1895475" cy="74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1" name="文本框 1"/>
          <p:cNvSpPr txBox="1">
            <a:spLocks noChangeArrowheads="1"/>
          </p:cNvSpPr>
          <p:nvPr/>
        </p:nvSpPr>
        <p:spPr bwMode="auto">
          <a:xfrm>
            <a:off x="1090613" y="258763"/>
            <a:ext cx="2055812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z="3200" b="1">
                <a:latin typeface="宋体" panose="02010600030101010101" pitchFamily="2" charset="-122"/>
              </a:rPr>
              <a:t>知识拓展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4" grpId="0" bldLvl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AutoShape 3"/>
          <p:cNvSpPr>
            <a:spLocks/>
          </p:cNvSpPr>
          <p:nvPr/>
        </p:nvSpPr>
        <p:spPr bwMode="auto">
          <a:xfrm>
            <a:off x="1409700" y="1309688"/>
            <a:ext cx="184150" cy="2693987"/>
          </a:xfrm>
          <a:prstGeom prst="leftBrace">
            <a:avLst>
              <a:gd name="adj1" fmla="val 55266"/>
              <a:gd name="adj2" fmla="val 50000"/>
            </a:avLst>
          </a:prstGeom>
          <a:noFill/>
          <a:ln w="31750">
            <a:solidFill>
              <a:srgbClr val="00B0F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en-US" sz="1600"/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1577975" y="1004888"/>
            <a:ext cx="16033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3200" b="1">
                <a:solidFill>
                  <a:srgbClr val="0000FF"/>
                </a:solidFill>
                <a:latin typeface="宋体" panose="02010600030101010101" pitchFamily="2" charset="-122"/>
              </a:rPr>
              <a:t>起因：</a:t>
            </a:r>
          </a:p>
        </p:txBody>
      </p:sp>
      <p:sp>
        <p:nvSpPr>
          <p:cNvPr id="10" name="Text Box 11"/>
          <p:cNvSpPr txBox="1">
            <a:spLocks noChangeArrowheads="1"/>
          </p:cNvSpPr>
          <p:nvPr/>
        </p:nvSpPr>
        <p:spPr bwMode="auto">
          <a:xfrm>
            <a:off x="2700338" y="1017588"/>
            <a:ext cx="4664075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15000"/>
              </a:lnSpc>
              <a:buFont typeface="Arial" panose="020B0604020202020204" pitchFamily="34" charset="0"/>
              <a:buNone/>
            </a:pPr>
            <a:r>
              <a:rPr lang="zh-CN" altLang="en-US" sz="3000" b="1">
                <a:latin typeface="楷体" panose="02010609060101010101" pitchFamily="49" charset="-122"/>
                <a:ea typeface="楷体" panose="02010609060101010101" pitchFamily="49" charset="-122"/>
              </a:rPr>
              <a:t>共工怒触，人类悲惨遭遇</a:t>
            </a:r>
          </a:p>
        </p:txBody>
      </p:sp>
      <p:sp>
        <p:nvSpPr>
          <p:cNvPr id="11" name="Text Box 17"/>
          <p:cNvSpPr txBox="1">
            <a:spLocks noChangeArrowheads="1"/>
          </p:cNvSpPr>
          <p:nvPr/>
        </p:nvSpPr>
        <p:spPr bwMode="auto">
          <a:xfrm>
            <a:off x="1592263" y="2144713"/>
            <a:ext cx="101758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3200" b="1">
                <a:solidFill>
                  <a:srgbClr val="0000FF"/>
                </a:solidFill>
                <a:latin typeface="宋体" panose="02010600030101010101" pitchFamily="2" charset="-122"/>
              </a:rPr>
              <a:t>经过</a:t>
            </a:r>
          </a:p>
        </p:txBody>
      </p:sp>
      <p:sp>
        <p:nvSpPr>
          <p:cNvPr id="13" name="Text Box 22"/>
          <p:cNvSpPr txBox="1">
            <a:spLocks noChangeArrowheads="1"/>
          </p:cNvSpPr>
          <p:nvPr/>
        </p:nvSpPr>
        <p:spPr bwMode="auto">
          <a:xfrm>
            <a:off x="1547813" y="3814763"/>
            <a:ext cx="11541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3200" b="1">
                <a:solidFill>
                  <a:srgbClr val="0000FF"/>
                </a:solidFill>
                <a:latin typeface="宋体" panose="02010600030101010101" pitchFamily="2" charset="-122"/>
              </a:rPr>
              <a:t>结果：</a:t>
            </a:r>
          </a:p>
        </p:txBody>
      </p:sp>
      <p:sp>
        <p:nvSpPr>
          <p:cNvPr id="14" name="Text Box 24"/>
          <p:cNvSpPr txBox="1">
            <a:spLocks noChangeArrowheads="1"/>
          </p:cNvSpPr>
          <p:nvPr/>
        </p:nvSpPr>
        <p:spPr bwMode="auto">
          <a:xfrm>
            <a:off x="2713038" y="1568450"/>
            <a:ext cx="2935287" cy="2233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3000" b="1">
                <a:latin typeface="楷体" panose="02010609060101010101" pitchFamily="49" charset="-122"/>
                <a:ea typeface="楷体" panose="02010609060101010101" pitchFamily="49" charset="-122"/>
              </a:rPr>
              <a:t>炼五色石补天</a:t>
            </a:r>
            <a:endParaRPr lang="en-US" altLang="zh-CN" sz="30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3000" b="1">
                <a:latin typeface="楷体" panose="02010609060101010101" pitchFamily="49" charset="-122"/>
                <a:ea typeface="楷体" panose="02010609060101010101" pitchFamily="49" charset="-122"/>
              </a:rPr>
              <a:t>斩龟足撑天</a:t>
            </a:r>
            <a:endParaRPr lang="en-US" altLang="zh-CN" sz="30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3000" b="1">
                <a:latin typeface="楷体" panose="02010609060101010101" pitchFamily="49" charset="-122"/>
                <a:ea typeface="楷体" panose="02010609060101010101" pitchFamily="49" charset="-122"/>
              </a:rPr>
              <a:t>杀黑龙除恶</a:t>
            </a:r>
            <a:endParaRPr lang="en-US" altLang="zh-CN" sz="30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3000" b="1">
                <a:latin typeface="楷体" panose="02010609060101010101" pitchFamily="49" charset="-122"/>
                <a:ea typeface="楷体" panose="02010609060101010101" pitchFamily="49" charset="-122"/>
              </a:rPr>
              <a:t>烧芦苇止水</a:t>
            </a:r>
          </a:p>
        </p:txBody>
      </p:sp>
      <p:sp>
        <p:nvSpPr>
          <p:cNvPr id="29705" name="Text Box 28"/>
          <p:cNvSpPr txBox="1">
            <a:spLocks noChangeArrowheads="1"/>
          </p:cNvSpPr>
          <p:nvPr/>
        </p:nvSpPr>
        <p:spPr bwMode="auto">
          <a:xfrm>
            <a:off x="622300" y="1417638"/>
            <a:ext cx="684213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36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女娲补天</a:t>
            </a:r>
          </a:p>
        </p:txBody>
      </p:sp>
      <p:sp>
        <p:nvSpPr>
          <p:cNvPr id="19" name="Text Box 11"/>
          <p:cNvSpPr txBox="1">
            <a:spLocks noChangeArrowheads="1"/>
          </p:cNvSpPr>
          <p:nvPr/>
        </p:nvSpPr>
        <p:spPr bwMode="auto">
          <a:xfrm>
            <a:off x="2579688" y="3859213"/>
            <a:ext cx="4479925" cy="112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3000" b="1">
                <a:latin typeface="楷体" panose="02010609060101010101" pitchFamily="49" charset="-122"/>
                <a:ea typeface="楷体" panose="02010609060101010101" pitchFamily="49" charset="-122"/>
              </a:rPr>
              <a:t>人类获得新生，怀念女娲，传颂其功绩</a:t>
            </a:r>
          </a:p>
        </p:txBody>
      </p:sp>
      <p:sp>
        <p:nvSpPr>
          <p:cNvPr id="26" name="AutoShape 3"/>
          <p:cNvSpPr>
            <a:spLocks/>
          </p:cNvSpPr>
          <p:nvPr/>
        </p:nvSpPr>
        <p:spPr bwMode="auto">
          <a:xfrm rot="10800000">
            <a:off x="7059613" y="1152525"/>
            <a:ext cx="203200" cy="3357563"/>
          </a:xfrm>
          <a:prstGeom prst="leftBrace">
            <a:avLst>
              <a:gd name="adj1" fmla="val 55155"/>
              <a:gd name="adj2" fmla="val 50000"/>
            </a:avLst>
          </a:prstGeom>
          <a:noFill/>
          <a:ln w="31750">
            <a:solidFill>
              <a:srgbClr val="00B0F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en-US" sz="1600"/>
          </a:p>
        </p:txBody>
      </p:sp>
      <p:sp>
        <p:nvSpPr>
          <p:cNvPr id="12" name="AutoShape 21"/>
          <p:cNvSpPr>
            <a:spLocks/>
          </p:cNvSpPr>
          <p:nvPr/>
        </p:nvSpPr>
        <p:spPr bwMode="auto">
          <a:xfrm>
            <a:off x="2546350" y="1793875"/>
            <a:ext cx="133350" cy="1728788"/>
          </a:xfrm>
          <a:prstGeom prst="leftBrace">
            <a:avLst>
              <a:gd name="adj1" fmla="val 63381"/>
              <a:gd name="adj2" fmla="val 50000"/>
            </a:avLst>
          </a:prstGeom>
          <a:noFill/>
          <a:ln w="31750">
            <a:solidFill>
              <a:srgbClr val="00B0F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en-US" sz="2400"/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7192963" y="1955800"/>
            <a:ext cx="1228725" cy="2027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400" b="1">
                <a:solidFill>
                  <a:srgbClr val="FF00FF"/>
                </a:solidFill>
              </a:rPr>
              <a:t>造福人类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400" b="1">
                <a:solidFill>
                  <a:srgbClr val="FF00FF"/>
                </a:solidFill>
              </a:rPr>
              <a:t>不畏艰险</a:t>
            </a:r>
          </a:p>
        </p:txBody>
      </p:sp>
      <p:pic>
        <p:nvPicPr>
          <p:cNvPr id="35853" name="图片 6" descr="T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563" y="176213"/>
            <a:ext cx="1895475" cy="74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54" name="文本框 1"/>
          <p:cNvSpPr txBox="1">
            <a:spLocks noChangeArrowheads="1"/>
          </p:cNvSpPr>
          <p:nvPr/>
        </p:nvSpPr>
        <p:spPr bwMode="auto">
          <a:xfrm>
            <a:off x="1090613" y="258763"/>
            <a:ext cx="2055812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z="3200" b="1">
                <a:latin typeface="宋体" panose="02010600030101010101" pitchFamily="2" charset="-122"/>
              </a:rPr>
              <a:t>结构图示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9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6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9" grpId="0"/>
      <p:bldP spid="10" grpId="0"/>
      <p:bldP spid="11" grpId="0"/>
      <p:bldP spid="13" grpId="0"/>
      <p:bldP spid="14" grpId="0"/>
      <p:bldP spid="29705" grpId="0"/>
      <p:bldP spid="19" grpId="0"/>
      <p:bldP spid="26" grpId="0" bldLvl="0" animBg="1"/>
      <p:bldP spid="12" grpId="0" bldLvl="0" animBg="1"/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文本框 1"/>
          <p:cNvSpPr txBox="1">
            <a:spLocks noChangeArrowheads="1"/>
          </p:cNvSpPr>
          <p:nvPr/>
        </p:nvSpPr>
        <p:spPr bwMode="auto">
          <a:xfrm>
            <a:off x="785813" y="1358900"/>
            <a:ext cx="7572375" cy="274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5000"/>
              </a:lnSpc>
              <a:buFont typeface="Arial" panose="020B0604020202020204" pitchFamily="34" charset="0"/>
              <a:buNone/>
            </a:pPr>
            <a:r>
              <a:rPr lang="en-US" altLang="zh-CN" sz="3200" b="1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本文讲的是古时候女娲为了拯救处于水深火热的人们，冒着生命危险补天的故事，赞扬了</a:t>
            </a:r>
            <a:r>
              <a:rPr lang="zh-CN" altLang="en-US" sz="32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女娲勇敢、善良的品质</a:t>
            </a:r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和</a:t>
            </a:r>
            <a:r>
              <a:rPr lang="zh-CN" altLang="en-US" sz="3200" b="1">
                <a:solidFill>
                  <a:srgbClr val="FF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不怕危险、不怕困难、甘于奉献的精神</a:t>
            </a:r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</a:p>
        </p:txBody>
      </p:sp>
      <p:pic>
        <p:nvPicPr>
          <p:cNvPr id="36867" name="图片 6" descr="T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563" y="176213"/>
            <a:ext cx="1895475" cy="74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8" name="文本框 1"/>
          <p:cNvSpPr txBox="1">
            <a:spLocks noChangeArrowheads="1"/>
          </p:cNvSpPr>
          <p:nvPr/>
        </p:nvSpPr>
        <p:spPr bwMode="auto">
          <a:xfrm>
            <a:off x="1090613" y="258763"/>
            <a:ext cx="2055812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z="3200" b="1">
                <a:latin typeface="宋体" panose="02010600030101010101" pitchFamily="2" charset="-122"/>
              </a:rPr>
              <a:t>课文主题</a:t>
            </a:r>
          </a:p>
        </p:txBody>
      </p:sp>
    </p:spTree>
  </p:cSld>
  <p:clrMapOvr>
    <a:masterClrMapping/>
  </p:clrMapOvr>
  <p:transition spd="slow">
    <p:push dir="u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文本框 2"/>
          <p:cNvSpPr txBox="1">
            <a:spLocks noChangeArrowheads="1"/>
          </p:cNvSpPr>
          <p:nvPr/>
        </p:nvSpPr>
        <p:spPr bwMode="auto">
          <a:xfrm>
            <a:off x="587375" y="955675"/>
            <a:ext cx="57467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000" b="1">
                <a:latin typeface="黑体" panose="02010609060101010101" pitchFamily="49" charset="-122"/>
                <a:ea typeface="黑体" panose="02010609060101010101" pitchFamily="49" charset="-122"/>
              </a:rPr>
              <a:t>一、给下列加色的字注音。</a:t>
            </a:r>
          </a:p>
        </p:txBody>
      </p:sp>
      <p:sp>
        <p:nvSpPr>
          <p:cNvPr id="37891" name="矩形 3"/>
          <p:cNvSpPr>
            <a:spLocks noChangeArrowheads="1"/>
          </p:cNvSpPr>
          <p:nvPr/>
        </p:nvSpPr>
        <p:spPr bwMode="auto">
          <a:xfrm>
            <a:off x="552450" y="1570038"/>
            <a:ext cx="8248650" cy="261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ts val="400"/>
              </a:spcBef>
              <a:buFont typeface="Arial" panose="020B0604020202020204" pitchFamily="34" charset="0"/>
              <a:buNone/>
            </a:pP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    1.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人们惊慌失</a:t>
            </a:r>
            <a:r>
              <a:rPr lang="zh-CN" altLang="en-US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措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（   ），四处奔逃，整个世界陷入了一片</a:t>
            </a:r>
            <a:r>
              <a:rPr lang="zh-CN" altLang="en-US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混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（   ）乱和恐怖之中。</a:t>
            </a:r>
          </a:p>
          <a:p>
            <a:pPr eaLnBrk="1" hangingPunct="1">
              <a:lnSpc>
                <a:spcPct val="130000"/>
              </a:lnSpc>
              <a:spcBef>
                <a:spcPts val="400"/>
              </a:spcBef>
              <a:buFont typeface="Arial" panose="020B0604020202020204" pitchFamily="34" charset="0"/>
              <a:buNone/>
            </a:pP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    2.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五种颜色的石头被炼成了</a:t>
            </a:r>
            <a:r>
              <a:rPr lang="zh-CN" altLang="en-US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黏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（     ）</a:t>
            </a:r>
            <a:r>
              <a:rPr lang="zh-CN" altLang="en-US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稠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（    ）的石浆。</a:t>
            </a: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4640263" y="1552575"/>
            <a:ext cx="13033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en-US" altLang="zh-CN" sz="3200" b="1">
                <a:solidFill>
                  <a:srgbClr val="FF00FF"/>
                </a:solidFill>
                <a:latin typeface="宋体" panose="02010600030101010101" pitchFamily="2" charset="-122"/>
              </a:rPr>
              <a:t>cuò</a:t>
            </a:r>
            <a:endParaRPr lang="en-US" altLang="zh-CN" sz="3200" b="1">
              <a:solidFill>
                <a:srgbClr val="FF00FF"/>
              </a:solidFill>
              <a:latin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7183438" y="2876550"/>
            <a:ext cx="109855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en-US" altLang="zh-CN" sz="3200" b="1">
                <a:solidFill>
                  <a:srgbClr val="FF00FF"/>
                </a:solidFill>
                <a:latin typeface="宋体" panose="02010600030101010101" pitchFamily="2" charset="-122"/>
              </a:rPr>
              <a:t>nián</a:t>
            </a: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1346200" y="3527425"/>
            <a:ext cx="109855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en-US" altLang="zh-CN" sz="3200" b="1">
                <a:solidFill>
                  <a:srgbClr val="FF00FF"/>
                </a:solidFill>
                <a:latin typeface="宋体" panose="02010600030101010101" pitchFamily="2" charset="-122"/>
              </a:rPr>
              <a:t>chóu</a:t>
            </a: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4676775" y="2236788"/>
            <a:ext cx="130333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en-US" altLang="zh-CN" sz="3200" b="1">
                <a:solidFill>
                  <a:srgbClr val="FF00FF"/>
                </a:solidFill>
                <a:latin typeface="宋体" panose="02010600030101010101" pitchFamily="2" charset="-122"/>
              </a:rPr>
              <a:t>hùn</a:t>
            </a:r>
            <a:endParaRPr lang="en-US" altLang="zh-CN" sz="3200" b="1">
              <a:solidFill>
                <a:srgbClr val="FF00FF"/>
              </a:solidFill>
              <a:latin typeface="宋体" panose="02010600030101010101" pitchFamily="2" charset="-122"/>
              <a:cs typeface="Arial" panose="020B0604020202020204" pitchFamily="34" charset="0"/>
            </a:endParaRPr>
          </a:p>
        </p:txBody>
      </p:sp>
      <p:pic>
        <p:nvPicPr>
          <p:cNvPr id="37896" name="图片 6" descr="T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563" y="176213"/>
            <a:ext cx="1895475" cy="74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7" name="文本框 1"/>
          <p:cNvSpPr txBox="1">
            <a:spLocks noChangeArrowheads="1"/>
          </p:cNvSpPr>
          <p:nvPr/>
        </p:nvSpPr>
        <p:spPr bwMode="auto">
          <a:xfrm>
            <a:off x="1090613" y="258763"/>
            <a:ext cx="2055812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z="3200" b="1">
                <a:latin typeface="宋体" panose="02010600030101010101" pitchFamily="2" charset="-122"/>
              </a:rPr>
              <a:t>课堂练习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1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文本框 2"/>
          <p:cNvSpPr txBox="1">
            <a:spLocks noChangeArrowheads="1"/>
          </p:cNvSpPr>
          <p:nvPr/>
        </p:nvSpPr>
        <p:spPr bwMode="auto">
          <a:xfrm>
            <a:off x="687388" y="539750"/>
            <a:ext cx="7554912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000" b="1">
                <a:latin typeface="黑体" panose="02010609060101010101" pitchFamily="49" charset="-122"/>
                <a:ea typeface="黑体" panose="02010609060101010101" pitchFamily="49" charset="-122"/>
              </a:rPr>
              <a:t>二、找出下面句子中的错别字并改正。</a:t>
            </a:r>
          </a:p>
        </p:txBody>
      </p:sp>
      <p:sp>
        <p:nvSpPr>
          <p:cNvPr id="38915" name="文本框 1"/>
          <p:cNvSpPr txBox="1">
            <a:spLocks noChangeArrowheads="1"/>
          </p:cNvSpPr>
          <p:nvPr/>
        </p:nvSpPr>
        <p:spPr bwMode="auto">
          <a:xfrm>
            <a:off x="681038" y="1189038"/>
            <a:ext cx="7781925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None/>
            </a:pP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神火渐渐息灭。</a:t>
            </a:r>
            <a:endParaRPr lang="en-US" altLang="zh-CN" sz="32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r" eaLnBrk="1" hangingPunct="1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None/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（    ）改为（    ）</a:t>
            </a:r>
          </a:p>
          <a:p>
            <a:pPr eaLnBrk="1" hangingPunct="1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None/>
            </a:pP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女娲先从各地拣来赤、青、黄、白、黑</a:t>
            </a:r>
            <a:endParaRPr lang="en-US" altLang="zh-CN" sz="32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None/>
            </a:pP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五种颜色的石头，燃起神火熔炼。</a:t>
            </a:r>
            <a:endParaRPr lang="en-US" altLang="zh-CN" sz="32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r" eaLnBrk="1" hangingPunct="1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None/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（    ）改为（    ）</a:t>
            </a: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7292975" y="1873250"/>
            <a:ext cx="760413" cy="58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200" b="1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熄</a:t>
            </a: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4754563" y="1871663"/>
            <a:ext cx="7588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200" b="1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息</a:t>
            </a: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7292975" y="3832225"/>
            <a:ext cx="7604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200" b="1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捡</a:t>
            </a: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4832350" y="3829050"/>
            <a:ext cx="760413" cy="58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200" b="1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拣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图片 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" b="6055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矩形 8"/>
          <p:cNvSpPr/>
          <p:nvPr/>
        </p:nvSpPr>
        <p:spPr>
          <a:xfrm>
            <a:off x="3088260" y="3140810"/>
            <a:ext cx="2967479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>
              <a:defRPr/>
            </a:pPr>
            <a:r>
              <a:rPr lang="zh-CN" altLang="en-US" sz="5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夸父逐日</a:t>
            </a:r>
            <a:endParaRPr lang="zh-CN" altLang="en-US" sz="5400" b="1" dirty="0">
              <a:solidFill>
                <a:srgbClr val="FF0000"/>
              </a:solidFill>
            </a:endParaRPr>
          </a:p>
        </p:txBody>
      </p:sp>
      <p:pic>
        <p:nvPicPr>
          <p:cNvPr id="33" name="图片 3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405"/>
            <a:ext cx="9144000" cy="51426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" name="矩形 33"/>
          <p:cNvSpPr/>
          <p:nvPr/>
        </p:nvSpPr>
        <p:spPr>
          <a:xfrm>
            <a:off x="249649" y="185409"/>
            <a:ext cx="2967480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>
              <a:defRPr/>
            </a:pPr>
            <a:r>
              <a:rPr lang="zh-CN" altLang="en-US" sz="5400" b="1" dirty="0">
                <a:solidFill>
                  <a:srgbClr val="24382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八仙过海</a:t>
            </a:r>
            <a:endParaRPr lang="zh-CN" altLang="en-US" sz="5400" b="1" dirty="0">
              <a:solidFill>
                <a:srgbClr val="24382F"/>
              </a:solidFill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695325" y="2949575"/>
            <a:ext cx="7907338" cy="128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3200" b="1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                      勇敢、不畏艰险、善良</a:t>
            </a:r>
          </a:p>
        </p:txBody>
      </p:sp>
      <p:sp>
        <p:nvSpPr>
          <p:cNvPr id="39939" name="文本框 1"/>
          <p:cNvSpPr txBox="1">
            <a:spLocks noChangeArrowheads="1"/>
          </p:cNvSpPr>
          <p:nvPr/>
        </p:nvSpPr>
        <p:spPr bwMode="auto">
          <a:xfrm>
            <a:off x="711200" y="428625"/>
            <a:ext cx="7899400" cy="2484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3000" b="1">
                <a:latin typeface="黑体" panose="02010609060101010101" pitchFamily="49" charset="-122"/>
                <a:ea typeface="黑体" panose="02010609060101010101" pitchFamily="49" charset="-122"/>
              </a:rPr>
              <a:t>三、根据课文语段，回答问题。</a:t>
            </a:r>
            <a:endParaRPr lang="zh-CN" altLang="en-US" sz="3000" b="1"/>
          </a:p>
          <a:p>
            <a:pPr eaLnBrk="1" hangingPunct="1">
              <a:lnSpc>
                <a:spcPct val="130000"/>
              </a:lnSpc>
              <a:spcBef>
                <a:spcPts val="600"/>
              </a:spcBef>
              <a:buFont typeface="Arial" panose="020B0604020202020204" pitchFamily="34" charset="0"/>
              <a:buNone/>
            </a:pPr>
            <a:r>
              <a:rPr lang="zh-CN" altLang="en-US" sz="3000" b="1">
                <a:latin typeface="楷体" panose="02010609060101010101" pitchFamily="49" charset="-122"/>
                <a:ea typeface="楷体" panose="02010609060101010101" pitchFamily="49" charset="-122"/>
              </a:rPr>
              <a:t>    接着，她奋勇杀死了在中原一带作恶的黑龙，其他野兽见此情景，吓得纷纷逃回山林，不敢再到处流窜残害人类了。</a:t>
            </a:r>
          </a:p>
        </p:txBody>
      </p:sp>
      <p:sp>
        <p:nvSpPr>
          <p:cNvPr id="39940" name="文本框 1"/>
          <p:cNvSpPr txBox="1">
            <a:spLocks noChangeArrowheads="1"/>
          </p:cNvSpPr>
          <p:nvPr/>
        </p:nvSpPr>
        <p:spPr bwMode="auto">
          <a:xfrm>
            <a:off x="557213" y="3086100"/>
            <a:ext cx="7853362" cy="120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None/>
            </a:pPr>
            <a:r>
              <a:rPr lang="zh-CN" altLang="en-US" sz="3000" b="1">
                <a:latin typeface="宋体" panose="02010600030101010101" pitchFamily="2" charset="-122"/>
              </a:rPr>
              <a:t>    语段中</a:t>
            </a:r>
            <a:r>
              <a:rPr lang="en-US" altLang="zh-CN" sz="3000" b="1">
                <a:latin typeface="宋体" panose="02010600030101010101" pitchFamily="2" charset="-122"/>
              </a:rPr>
              <a:t>_______</a:t>
            </a:r>
            <a:r>
              <a:rPr lang="zh-CN" altLang="en-US" sz="3000" b="1">
                <a:latin typeface="宋体" panose="02010600030101010101" pitchFamily="2" charset="-122"/>
              </a:rPr>
              <a:t>一词，体现了女娲</a:t>
            </a:r>
            <a:r>
              <a:rPr lang="en-US" altLang="zh-CN" sz="3000" b="1">
                <a:latin typeface="宋体" panose="02010600030101010101" pitchFamily="2" charset="-122"/>
              </a:rPr>
              <a:t>______</a:t>
            </a:r>
          </a:p>
          <a:p>
            <a:pPr eaLnBrk="1" hangingPunct="1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None/>
            </a:pPr>
            <a:r>
              <a:rPr lang="en-US" altLang="zh-CN" sz="3000" b="1">
                <a:latin typeface="宋体" panose="02010600030101010101" pitchFamily="2" charset="-122"/>
              </a:rPr>
              <a:t>_________________</a:t>
            </a:r>
            <a:r>
              <a:rPr lang="zh-CN" altLang="en-US" sz="3000" b="1">
                <a:latin typeface="宋体" panose="02010600030101010101" pitchFamily="2" charset="-122"/>
              </a:rPr>
              <a:t>的精神品格。</a:t>
            </a: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2665413" y="2984500"/>
            <a:ext cx="1160462" cy="58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200" b="1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奋勇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0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161078" y="656980"/>
            <a:ext cx="3829538" cy="3829539"/>
          </a:xfrm>
          <a:prstGeom prst="rect">
            <a:avLst/>
          </a:prstGeom>
          <a:blipFill dpi="0" rotWithShape="1">
            <a:blip r:embed="rId2">
              <a:alphaModFix amt="25000"/>
              <a:duotone>
                <a:prstClr val="black"/>
                <a:schemeClr val="accent1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8" name="TextBox 2"/>
          <p:cNvSpPr txBox="1">
            <a:spLocks noChangeArrowheads="1"/>
          </p:cNvSpPr>
          <p:nvPr/>
        </p:nvSpPr>
        <p:spPr bwMode="auto">
          <a:xfrm>
            <a:off x="928688" y="1296988"/>
            <a:ext cx="7286625" cy="241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5000"/>
              </a:lnSpc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en-US" altLang="zh-CN" sz="3400" b="1"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3400" b="1">
                <a:latin typeface="黑体" panose="02010609060101010101" pitchFamily="49" charset="-122"/>
                <a:ea typeface="黑体" panose="02010609060101010101" pitchFamily="49" charset="-122"/>
              </a:rPr>
              <a:t>阅读更多的</a:t>
            </a:r>
            <a:r>
              <a:rPr lang="zh-CN" altLang="en-US" sz="34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神话故事</a:t>
            </a:r>
            <a:r>
              <a:rPr lang="zh-CN" altLang="en-US" sz="3400" b="1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en-US" altLang="zh-CN" sz="3400" b="1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lnSpc>
                <a:spcPct val="135000"/>
              </a:lnSpc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en-US" altLang="zh-CN" sz="3400" b="1"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3400" b="1">
                <a:latin typeface="黑体" panose="02010609060101010101" pitchFamily="49" charset="-122"/>
                <a:ea typeface="黑体" panose="02010609060101010101" pitchFamily="49" charset="-122"/>
              </a:rPr>
              <a:t>女娲精神使你联想到生活中的什么</a:t>
            </a:r>
            <a:endParaRPr lang="en-US" altLang="zh-CN" sz="3400" b="1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lnSpc>
                <a:spcPct val="135000"/>
              </a:lnSpc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en-US" altLang="zh-CN" sz="3400" b="1"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zh-CN" altLang="en-US" sz="3400" b="1">
                <a:latin typeface="黑体" panose="02010609060101010101" pitchFamily="49" charset="-122"/>
                <a:ea typeface="黑体" panose="02010609060101010101" pitchFamily="49" charset="-122"/>
              </a:rPr>
              <a:t>人？你想对他们说些什么？</a:t>
            </a:r>
          </a:p>
        </p:txBody>
      </p:sp>
      <p:pic>
        <p:nvPicPr>
          <p:cNvPr id="40966" name="图片 6" descr="T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563" y="176213"/>
            <a:ext cx="1895475" cy="74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7" name="文本框 1"/>
          <p:cNvSpPr txBox="1">
            <a:spLocks noChangeArrowheads="1"/>
          </p:cNvSpPr>
          <p:nvPr/>
        </p:nvSpPr>
        <p:spPr bwMode="auto">
          <a:xfrm>
            <a:off x="1090613" y="258763"/>
            <a:ext cx="2055812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z="3200" b="1">
                <a:latin typeface="宋体" panose="02010600030101010101" pitchFamily="2" charset="-122"/>
              </a:rPr>
              <a:t>课外练习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98153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677863" y="498475"/>
            <a:ext cx="8113712" cy="1166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400">
                <a:solidFill>
                  <a:srgbClr val="000000"/>
                </a:solidFill>
                <a:latin typeface="微软雅黑" panose="020B0503020204020204" pitchFamily="34" charset="-122"/>
              </a:rPr>
              <a:t>    今天老师给大家带来另一个神话故事，它更加神奇，更加有趣。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271" y="1967940"/>
            <a:ext cx="2938289" cy="2346972"/>
          </a:xfrm>
          <a:prstGeom prst="roundRect">
            <a:avLst/>
          </a:prstGeom>
          <a:noFill/>
          <a:ln>
            <a:noFill/>
          </a:ln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5481638" y="2449513"/>
            <a:ext cx="22510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4000" b="1" noProof="1">
                <a:solidFill>
                  <a:srgbClr val="E04236"/>
                </a:solidFill>
                <a:latin typeface="楷体" panose="02010609060101010101" pitchFamily="49" charset="-122"/>
              </a:rPr>
              <a:t>女娲补天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文本框 1"/>
          <p:cNvSpPr txBox="1">
            <a:spLocks noChangeArrowheads="1"/>
          </p:cNvSpPr>
          <p:nvPr/>
        </p:nvSpPr>
        <p:spPr bwMode="auto">
          <a:xfrm>
            <a:off x="400050" y="1301750"/>
            <a:ext cx="6142038" cy="370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女娲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，中国上古神话中的创世女神。女娲不但是补天救世的英雄和抟土造人的女神，还是一个创造万物的自然之神，每天至少能创造出七十样东西，神通广大。她开世造物，因此被称为</a:t>
            </a:r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大地之母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，是被民间广泛而又长久崇拜的</a:t>
            </a:r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创世神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和</a:t>
            </a:r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始母神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9537" y="1247140"/>
            <a:ext cx="2291080" cy="2999105"/>
          </a:xfrm>
          <a:prstGeom prst="rect">
            <a:avLst/>
          </a:prstGeom>
          <a:effectLst>
            <a:softEdge rad="31750"/>
          </a:effectLst>
          <a:scene3d>
            <a:camera prst="orthographicFront">
              <a:rot lat="0" lon="0" rev="300000"/>
            </a:camera>
            <a:lightRig rig="threePt" dir="t"/>
          </a:scene3d>
        </p:spPr>
      </p:pic>
      <p:pic>
        <p:nvPicPr>
          <p:cNvPr id="14340" name="图片 6" descr="T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563" y="452438"/>
            <a:ext cx="1895475" cy="74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1" name="文本框 1"/>
          <p:cNvSpPr txBox="1">
            <a:spLocks noChangeArrowheads="1"/>
          </p:cNvSpPr>
          <p:nvPr/>
        </p:nvSpPr>
        <p:spPr bwMode="auto">
          <a:xfrm>
            <a:off x="1090613" y="534988"/>
            <a:ext cx="20558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z="3200" b="1">
                <a:latin typeface="宋体" panose="02010600030101010101" pitchFamily="2" charset="-122"/>
              </a:rPr>
              <a:t>知识链接</a:t>
            </a:r>
          </a:p>
        </p:txBody>
      </p:sp>
    </p:spTree>
  </p:cSld>
  <p:clrMapOvr>
    <a:masterClrMapping/>
  </p:clrMapOvr>
  <p:transition spd="slow"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矩形 2"/>
          <p:cNvSpPr>
            <a:spLocks noChangeArrowheads="1"/>
          </p:cNvSpPr>
          <p:nvPr/>
        </p:nvSpPr>
        <p:spPr bwMode="auto">
          <a:xfrm>
            <a:off x="722313" y="1173163"/>
            <a:ext cx="7699375" cy="3643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8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相传水神共工与颛（</a:t>
            </a:r>
            <a:r>
              <a:rPr lang="en-US" altLang="zh-CN" sz="2800" b="1">
                <a:solidFill>
                  <a:srgbClr val="000000"/>
                </a:solidFill>
                <a:latin typeface="微软雅黑" panose="020B0503020204020204" pitchFamily="34" charset="-122"/>
              </a:rPr>
              <a:t>zhuān</a:t>
            </a:r>
            <a:r>
              <a:rPr lang="zh-CN" altLang="en-US" sz="28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）顼（</a:t>
            </a:r>
            <a:r>
              <a:rPr lang="en-US" altLang="zh-CN" sz="2800" b="1">
                <a:solidFill>
                  <a:srgbClr val="000000"/>
                </a:solidFill>
                <a:latin typeface="微软雅黑" panose="020B0503020204020204" pitchFamily="34" charset="-122"/>
              </a:rPr>
              <a:t>xū</a:t>
            </a:r>
            <a:r>
              <a:rPr lang="zh-CN" altLang="en-US" sz="28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）争夺为帝，但</a:t>
            </a:r>
            <a:r>
              <a:rPr lang="zh-CN" altLang="en-US" sz="2800" b="1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共工失败了，于是他恼羞成怒，一气之下撞倒了不周山</a:t>
            </a:r>
            <a:r>
              <a:rPr lang="zh-CN" altLang="en-US" sz="28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。不周山是支撑天的柱子，骤然倒塌后，天塌地陷，日月星辰向西移去，大地裂开了，山林大火昼夜燃烧，洪水从地下喷涌而出，地上一片汪洋。后来有了女娲炼五彩石补天，大地才重回正常。</a:t>
            </a:r>
          </a:p>
        </p:txBody>
      </p:sp>
      <p:sp>
        <p:nvSpPr>
          <p:cNvPr id="15363" name="矩形 3"/>
          <p:cNvSpPr>
            <a:spLocks noChangeArrowheads="1"/>
          </p:cNvSpPr>
          <p:nvPr/>
        </p:nvSpPr>
        <p:spPr bwMode="auto">
          <a:xfrm>
            <a:off x="3117850" y="569913"/>
            <a:ext cx="2908300" cy="57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共工怒触不周山</a:t>
            </a:r>
          </a:p>
        </p:txBody>
      </p:sp>
      <p:grpSp>
        <p:nvGrpSpPr>
          <p:cNvPr id="15364" name="组合 12"/>
          <p:cNvGrpSpPr>
            <a:grpSpLocks/>
          </p:cNvGrpSpPr>
          <p:nvPr/>
        </p:nvGrpSpPr>
        <p:grpSpPr bwMode="auto">
          <a:xfrm>
            <a:off x="87313" y="122238"/>
            <a:ext cx="1930400" cy="841375"/>
            <a:chOff x="52599" y="115096"/>
            <a:chExt cx="1929763" cy="841859"/>
          </a:xfrm>
        </p:grpSpPr>
        <p:pic>
          <p:nvPicPr>
            <p:cNvPr id="15365" name="图片 1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661" y="115096"/>
              <a:ext cx="1863701" cy="6946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366" name="图片 1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463247">
              <a:off x="52599" y="507615"/>
              <a:ext cx="306866" cy="4493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67" name="文本框 6"/>
            <p:cNvSpPr txBox="1">
              <a:spLocks noChangeArrowheads="1"/>
            </p:cNvSpPr>
            <p:nvPr/>
          </p:nvSpPr>
          <p:spPr bwMode="auto">
            <a:xfrm>
              <a:off x="240957" y="172190"/>
              <a:ext cx="1627172" cy="5225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2800" b="1">
                  <a:solidFill>
                    <a:srgbClr val="00B0F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故事背景</a:t>
              </a:r>
            </a:p>
          </p:txBody>
        </p:sp>
      </p:grpSp>
    </p:spTree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28"/>
          <p:cNvSpPr txBox="1"/>
          <p:nvPr/>
        </p:nvSpPr>
        <p:spPr>
          <a:xfrm>
            <a:off x="428625" y="1350963"/>
            <a:ext cx="8397875" cy="28686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200000"/>
              </a:lnSpc>
              <a:defRPr/>
            </a:pPr>
            <a:r>
              <a:rPr lang="zh-CN" altLang="en-US" sz="3200" b="1" spc="300" noProof="1">
                <a:latin typeface="楷体" panose="02010609060101010101" pitchFamily="49" charset="-122"/>
                <a:ea typeface="楷体" panose="02010609060101010101" pitchFamily="49" charset="-122"/>
              </a:rPr>
              <a:t>女娲   黑黝黝   措施   陷入   混乱  </a:t>
            </a:r>
            <a:endParaRPr lang="en-US" altLang="zh-CN" sz="3200" b="1" spc="300" noProof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200000"/>
              </a:lnSpc>
              <a:defRPr/>
            </a:pPr>
            <a:r>
              <a:rPr lang="zh-CN" altLang="en-US" sz="3200" b="1" spc="300" noProof="1">
                <a:latin typeface="楷体" panose="02010609060101010101" pitchFamily="49" charset="-122"/>
                <a:ea typeface="楷体" panose="02010609060101010101" pitchFamily="49" charset="-122"/>
              </a:rPr>
              <a:t>恐怖   项目   赤色   熄灭   黏稠  </a:t>
            </a:r>
            <a:endParaRPr lang="en-US" altLang="zh-CN" sz="3200" b="1" spc="300" noProof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200000"/>
              </a:lnSpc>
              <a:defRPr/>
            </a:pPr>
            <a:r>
              <a:rPr lang="zh-CN" altLang="en-US" sz="3200" b="1" spc="300" noProof="1">
                <a:latin typeface="楷体" panose="02010609060101010101" pitchFamily="49" charset="-122"/>
                <a:ea typeface="楷体" panose="02010609060101010101" pitchFamily="49" charset="-122"/>
              </a:rPr>
              <a:t>石浆   坍塌   斩杀   传颂   功绩</a:t>
            </a:r>
          </a:p>
        </p:txBody>
      </p:sp>
      <p:sp>
        <p:nvSpPr>
          <p:cNvPr id="4" name="文本框 28"/>
          <p:cNvSpPr txBox="1"/>
          <p:nvPr/>
        </p:nvSpPr>
        <p:spPr>
          <a:xfrm>
            <a:off x="422275" y="1350963"/>
            <a:ext cx="8512175" cy="28686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200000"/>
              </a:lnSpc>
              <a:defRPr/>
            </a:pPr>
            <a:r>
              <a:rPr lang="zh-CN" altLang="en-US" sz="3200" b="1" spc="300" noProof="1">
                <a:latin typeface="楷体" panose="02010609060101010101" pitchFamily="49" charset="-122"/>
                <a:ea typeface="楷体" panose="02010609060101010101" pitchFamily="49" charset="-122"/>
              </a:rPr>
              <a:t>女娲   黑黝黝   </a:t>
            </a:r>
            <a:r>
              <a:rPr lang="zh-CN" altLang="en-US" sz="3200" b="1" spc="300" noProof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措</a:t>
            </a:r>
            <a:r>
              <a:rPr lang="zh-CN" altLang="en-US" sz="3200" b="1" spc="300" noProof="1">
                <a:latin typeface="楷体" panose="02010609060101010101" pitchFamily="49" charset="-122"/>
                <a:ea typeface="楷体" panose="02010609060101010101" pitchFamily="49" charset="-122"/>
              </a:rPr>
              <a:t>施   陷入   </a:t>
            </a:r>
            <a:r>
              <a:rPr lang="zh-CN" altLang="en-US" sz="3200" b="1" spc="300" noProof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混</a:t>
            </a:r>
            <a:r>
              <a:rPr lang="zh-CN" altLang="en-US" sz="3200" b="1" spc="300" noProof="1">
                <a:latin typeface="楷体" panose="02010609060101010101" pitchFamily="49" charset="-122"/>
                <a:ea typeface="楷体" panose="02010609060101010101" pitchFamily="49" charset="-122"/>
              </a:rPr>
              <a:t>乱  </a:t>
            </a:r>
            <a:endParaRPr lang="en-US" altLang="zh-CN" sz="3200" b="1" spc="300" noProof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200000"/>
              </a:lnSpc>
              <a:defRPr/>
            </a:pPr>
            <a:r>
              <a:rPr lang="zh-CN" altLang="en-US" sz="3200" b="1" spc="300" noProof="1">
                <a:latin typeface="楷体" panose="02010609060101010101" pitchFamily="49" charset="-122"/>
                <a:ea typeface="楷体" panose="02010609060101010101" pitchFamily="49" charset="-122"/>
              </a:rPr>
              <a:t>恐怖   </a:t>
            </a:r>
            <a:r>
              <a:rPr lang="zh-CN" altLang="en-US" sz="3200" b="1" spc="300" noProof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项</a:t>
            </a:r>
            <a:r>
              <a:rPr lang="zh-CN" altLang="en-US" sz="3200" b="1" spc="300" noProof="1">
                <a:latin typeface="楷体" panose="02010609060101010101" pitchFamily="49" charset="-122"/>
                <a:ea typeface="楷体" panose="02010609060101010101" pitchFamily="49" charset="-122"/>
              </a:rPr>
              <a:t>目   赤色   </a:t>
            </a:r>
            <a:r>
              <a:rPr lang="zh-CN" altLang="en-US" sz="3200" b="1" spc="300" noProof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熄</a:t>
            </a:r>
            <a:r>
              <a:rPr lang="zh-CN" altLang="en-US" sz="3200" b="1" spc="300" noProof="1">
                <a:latin typeface="楷体" panose="02010609060101010101" pitchFamily="49" charset="-122"/>
                <a:ea typeface="楷体" panose="02010609060101010101" pitchFamily="49" charset="-122"/>
              </a:rPr>
              <a:t>灭   黏稠  </a:t>
            </a:r>
            <a:endParaRPr lang="en-US" altLang="zh-CN" sz="3200" b="1" spc="300" noProof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200000"/>
              </a:lnSpc>
              <a:defRPr/>
            </a:pPr>
            <a:r>
              <a:rPr lang="zh-CN" altLang="en-US" sz="3200" b="1" spc="300" noProof="1">
                <a:latin typeface="楷体" panose="02010609060101010101" pitchFamily="49" charset="-122"/>
                <a:ea typeface="楷体" panose="02010609060101010101" pitchFamily="49" charset="-122"/>
              </a:rPr>
              <a:t>石浆   坍</a:t>
            </a:r>
            <a:r>
              <a:rPr lang="zh-CN" altLang="en-US" sz="3200" b="1" spc="300" noProof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塌   </a:t>
            </a:r>
            <a:r>
              <a:rPr lang="zh-CN" altLang="en-US" sz="3200" b="1" spc="300" noProof="1">
                <a:latin typeface="楷体" panose="02010609060101010101" pitchFamily="49" charset="-122"/>
                <a:ea typeface="楷体" panose="02010609060101010101" pitchFamily="49" charset="-122"/>
              </a:rPr>
              <a:t>斩</a:t>
            </a:r>
            <a:r>
              <a:rPr lang="zh-CN" altLang="en-US" sz="3200" b="1" spc="300" noProof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杀</a:t>
            </a:r>
            <a:r>
              <a:rPr lang="zh-CN" altLang="en-US" sz="3200" b="1" spc="300" noProof="1">
                <a:latin typeface="楷体" panose="02010609060101010101" pitchFamily="49" charset="-122"/>
                <a:ea typeface="楷体" panose="02010609060101010101" pitchFamily="49" charset="-122"/>
              </a:rPr>
              <a:t>   传</a:t>
            </a:r>
            <a:r>
              <a:rPr lang="zh-CN" altLang="en-US" sz="3200" b="1" spc="300" noProof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颂</a:t>
            </a:r>
            <a:r>
              <a:rPr lang="zh-CN" altLang="en-US" sz="3200" b="1" spc="300" noProof="1">
                <a:latin typeface="楷体" panose="02010609060101010101" pitchFamily="49" charset="-122"/>
                <a:ea typeface="楷体" panose="02010609060101010101" pitchFamily="49" charset="-122"/>
              </a:rPr>
              <a:t>   功</a:t>
            </a:r>
            <a:r>
              <a:rPr lang="zh-CN" altLang="en-US" sz="3200" b="1" spc="300" noProof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绩</a:t>
            </a: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2444750" y="3198813"/>
            <a:ext cx="8651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800" b="1">
                <a:solidFill>
                  <a:srgbClr val="0000FF"/>
                </a:solidFill>
                <a:latin typeface="微软雅黑" panose="020B0503020204020204" pitchFamily="34" charset="-122"/>
              </a:rPr>
              <a:t>tā</a:t>
            </a: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1625600" y="2230438"/>
            <a:ext cx="1295400" cy="52387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 sz="1600"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>
              <a:defRPr/>
            </a:pPr>
            <a:r>
              <a:rPr lang="en-US" altLang="zh-CN" sz="2800" b="1" dirty="0" err="1">
                <a:solidFill>
                  <a:srgbClr val="0000FF"/>
                </a:solidFill>
                <a:latin typeface="+mn-ea"/>
                <a:ea typeface="+mn-ea"/>
              </a:rPr>
              <a:t>xiàn</a:t>
            </a:r>
            <a:r>
              <a:rPr lang="en-US" altLang="zh-CN" sz="2800" b="1" dirty="0" err="1">
                <a:solidFill>
                  <a:srgbClr val="0000FF"/>
                </a:solidFill>
                <a:latin typeface="宋体" panose="02010600030101010101" pitchFamily="2" charset="-122"/>
              </a:rPr>
              <a:t>ɡ</a:t>
            </a:r>
            <a:endParaRPr lang="en-US" altLang="zh-CN" sz="28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4054475" y="3216275"/>
            <a:ext cx="8651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800" b="1">
                <a:solidFill>
                  <a:srgbClr val="0000FF"/>
                </a:solidFill>
                <a:latin typeface="微软雅黑" panose="020B0503020204020204" pitchFamily="34" charset="-122"/>
              </a:rPr>
              <a:t>shā</a:t>
            </a:r>
          </a:p>
        </p:txBody>
      </p:sp>
      <p:sp>
        <p:nvSpPr>
          <p:cNvPr id="18" name="文本框 17"/>
          <p:cNvSpPr txBox="1">
            <a:spLocks noChangeArrowheads="1"/>
          </p:cNvSpPr>
          <p:nvPr/>
        </p:nvSpPr>
        <p:spPr bwMode="auto">
          <a:xfrm>
            <a:off x="3465513" y="1235075"/>
            <a:ext cx="1295400" cy="52387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 sz="1600"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>
              <a:defRPr/>
            </a:pPr>
            <a:r>
              <a:rPr lang="en-US" altLang="zh-CN" sz="2800" b="1" dirty="0" err="1">
                <a:solidFill>
                  <a:srgbClr val="0000FF"/>
                </a:solidFill>
                <a:latin typeface="+mn-ea"/>
                <a:ea typeface="+mn-ea"/>
              </a:rPr>
              <a:t>cuò</a:t>
            </a:r>
            <a:endParaRPr lang="en-US" altLang="zh-CN" sz="28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19" name="文本框 18"/>
          <p:cNvSpPr txBox="1">
            <a:spLocks noChangeArrowheads="1"/>
          </p:cNvSpPr>
          <p:nvPr/>
        </p:nvSpPr>
        <p:spPr bwMode="auto">
          <a:xfrm>
            <a:off x="6684963" y="1235075"/>
            <a:ext cx="1295400" cy="52387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 sz="1600"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>
              <a:defRPr/>
            </a:pPr>
            <a:r>
              <a:rPr lang="en-US" altLang="zh-CN" sz="2800" b="1" dirty="0" err="1">
                <a:solidFill>
                  <a:srgbClr val="0000FF"/>
                </a:solidFill>
                <a:latin typeface="+mn-ea"/>
                <a:ea typeface="+mn-ea"/>
              </a:rPr>
              <a:t>hùn</a:t>
            </a:r>
            <a:endParaRPr lang="en-US" altLang="zh-CN" sz="28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21" name="文本框 20"/>
          <p:cNvSpPr txBox="1">
            <a:spLocks noChangeArrowheads="1"/>
          </p:cNvSpPr>
          <p:nvPr/>
        </p:nvSpPr>
        <p:spPr bwMode="auto">
          <a:xfrm>
            <a:off x="4576763" y="2200275"/>
            <a:ext cx="1295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/>
            <a:r>
              <a:rPr lang="en-US" altLang="zh-CN" sz="2800" b="1">
                <a:solidFill>
                  <a:srgbClr val="0000FF"/>
                </a:solidFill>
                <a:latin typeface="微软雅黑" panose="020B0503020204020204" pitchFamily="34" charset="-122"/>
              </a:rPr>
              <a:t>xī</a:t>
            </a:r>
            <a:endParaRPr lang="en-US" altLang="zh-CN" sz="2800" b="1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22" name="文本框 21"/>
          <p:cNvSpPr txBox="1">
            <a:spLocks noChangeArrowheads="1"/>
          </p:cNvSpPr>
          <p:nvPr/>
        </p:nvSpPr>
        <p:spPr bwMode="auto">
          <a:xfrm>
            <a:off x="5327650" y="3216275"/>
            <a:ext cx="1295400" cy="52387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 sz="1600"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>
              <a:defRPr/>
            </a:pPr>
            <a:r>
              <a:rPr lang="en-US" altLang="zh-CN" sz="2800" b="1" dirty="0" err="1">
                <a:solidFill>
                  <a:srgbClr val="0000FF"/>
                </a:solidFill>
                <a:latin typeface="+mn-ea"/>
                <a:ea typeface="+mn-ea"/>
              </a:rPr>
              <a:t>sòn</a:t>
            </a:r>
            <a:r>
              <a:rPr lang="en-US" altLang="zh-CN" sz="2800" b="1" dirty="0" err="1">
                <a:solidFill>
                  <a:srgbClr val="0000FF"/>
                </a:solidFill>
                <a:latin typeface="宋体" panose="02010600030101010101" pitchFamily="2" charset="-122"/>
              </a:rPr>
              <a:t>ɡ</a:t>
            </a:r>
            <a:endParaRPr lang="en-US" altLang="zh-CN" sz="28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23" name="文本框 22"/>
          <p:cNvSpPr txBox="1">
            <a:spLocks noChangeArrowheads="1"/>
          </p:cNvSpPr>
          <p:nvPr/>
        </p:nvSpPr>
        <p:spPr bwMode="auto">
          <a:xfrm>
            <a:off x="6648450" y="3198813"/>
            <a:ext cx="1295400" cy="52387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 sz="1600"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ysClr val="windowText" lastClr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>
              <a:defRPr/>
            </a:pPr>
            <a:r>
              <a:rPr lang="en-US" altLang="zh-CN" sz="2800" b="1" dirty="0" err="1">
                <a:solidFill>
                  <a:srgbClr val="0000FF"/>
                </a:solidFill>
                <a:latin typeface="+mn-ea"/>
                <a:ea typeface="+mn-ea"/>
              </a:rPr>
              <a:t>jì</a:t>
            </a:r>
            <a:endParaRPr lang="en-US" altLang="zh-CN" sz="28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pic>
        <p:nvPicPr>
          <p:cNvPr id="16396" name="图片 6" descr="T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563" y="452438"/>
            <a:ext cx="1544637" cy="74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7" name="文本框 1"/>
          <p:cNvSpPr txBox="1">
            <a:spLocks noChangeArrowheads="1"/>
          </p:cNvSpPr>
          <p:nvPr/>
        </p:nvSpPr>
        <p:spPr bwMode="auto">
          <a:xfrm>
            <a:off x="1090613" y="534988"/>
            <a:ext cx="2055812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z="3200" b="1">
                <a:latin typeface="宋体" panose="02010600030101010101" pitchFamily="2" charset="-122"/>
              </a:rPr>
              <a:t>我会认</a:t>
            </a: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xit" presetSubtype="2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5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6" presetClass="exit" presetSubtype="2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5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6" presetClass="exit" presetSubtype="2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5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6" presetClass="exit" presetSubtype="2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6" presetClass="exit" presetSubtype="2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6" presetClass="exit" presetSubtype="2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6" presetClass="exit" presetSubtype="2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6" presetClass="exit" presetSubtype="2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7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5" grpId="1"/>
      <p:bldP spid="8" grpId="0"/>
      <p:bldP spid="8" grpId="1"/>
      <p:bldP spid="9" grpId="0"/>
      <p:bldP spid="9" grpId="1"/>
      <p:bldP spid="18" grpId="0"/>
      <p:bldP spid="18" grpId="1"/>
      <p:bldP spid="19" grpId="0"/>
      <p:bldP spid="19" grpId="1"/>
      <p:bldP spid="21" grpId="0"/>
      <p:bldP spid="21" grpId="1"/>
      <p:bldP spid="22" grpId="0"/>
      <p:bldP spid="22" grpId="1"/>
      <p:bldP spid="23" grpId="0"/>
      <p:bldP spid="23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图片 4" descr="50047126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61"/>
          <a:stretch>
            <a:fillRect/>
          </a:stretch>
        </p:blipFill>
        <p:spPr bwMode="auto">
          <a:xfrm>
            <a:off x="-3175" y="-12700"/>
            <a:ext cx="9150350" cy="516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组合 13"/>
          <p:cNvGrpSpPr>
            <a:grpSpLocks/>
          </p:cNvGrpSpPr>
          <p:nvPr/>
        </p:nvGrpSpPr>
        <p:grpSpPr bwMode="auto">
          <a:xfrm>
            <a:off x="5226050" y="2530475"/>
            <a:ext cx="995363" cy="765175"/>
            <a:chOff x="6588224" y="4283904"/>
            <a:chExt cx="995710" cy="765984"/>
          </a:xfrm>
        </p:grpSpPr>
        <p:pic>
          <p:nvPicPr>
            <p:cNvPr id="17434" name="图片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88224" y="4283904"/>
              <a:ext cx="995710" cy="7659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35" name="矩形 48"/>
            <p:cNvSpPr>
              <a:spLocks noChangeArrowheads="1"/>
            </p:cNvSpPr>
            <p:nvPr/>
          </p:nvSpPr>
          <p:spPr bwMode="auto">
            <a:xfrm>
              <a:off x="6725948" y="4295268"/>
              <a:ext cx="693662" cy="7075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4000" b="1">
                  <a:latin typeface="楷体" panose="02010609060101010101" pitchFamily="49" charset="-122"/>
                  <a:ea typeface="楷体" panose="02010609060101010101" pitchFamily="49" charset="-122"/>
                </a:rPr>
                <a:t>熄</a:t>
              </a:r>
            </a:p>
          </p:txBody>
        </p:sp>
      </p:grpSp>
      <p:grpSp>
        <p:nvGrpSpPr>
          <p:cNvPr id="3" name="组合 19"/>
          <p:cNvGrpSpPr>
            <a:grpSpLocks/>
          </p:cNvGrpSpPr>
          <p:nvPr/>
        </p:nvGrpSpPr>
        <p:grpSpPr bwMode="auto">
          <a:xfrm>
            <a:off x="3822700" y="3865563"/>
            <a:ext cx="995363" cy="765175"/>
            <a:chOff x="1154381" y="4272627"/>
            <a:chExt cx="995710" cy="765984"/>
          </a:xfrm>
        </p:grpSpPr>
        <p:pic>
          <p:nvPicPr>
            <p:cNvPr id="17432" name="图片 1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4381" y="4272627"/>
              <a:ext cx="995710" cy="7659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33" name="矩形 48"/>
            <p:cNvSpPr>
              <a:spLocks noChangeArrowheads="1"/>
            </p:cNvSpPr>
            <p:nvPr/>
          </p:nvSpPr>
          <p:spPr bwMode="auto">
            <a:xfrm>
              <a:off x="1212900" y="4284540"/>
              <a:ext cx="693662" cy="7075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4000" b="1">
                  <a:latin typeface="楷体" panose="02010609060101010101" pitchFamily="49" charset="-122"/>
                  <a:ea typeface="楷体" panose="02010609060101010101" pitchFamily="49" charset="-122"/>
                </a:rPr>
                <a:t>塌</a:t>
              </a:r>
            </a:p>
          </p:txBody>
        </p:sp>
      </p:grpSp>
      <p:grpSp>
        <p:nvGrpSpPr>
          <p:cNvPr id="4" name="组合 22"/>
          <p:cNvGrpSpPr>
            <a:grpSpLocks/>
          </p:cNvGrpSpPr>
          <p:nvPr/>
        </p:nvGrpSpPr>
        <p:grpSpPr bwMode="auto">
          <a:xfrm>
            <a:off x="5716588" y="3022600"/>
            <a:ext cx="1139825" cy="822325"/>
            <a:chOff x="2653756" y="4322252"/>
            <a:chExt cx="1138512" cy="821248"/>
          </a:xfrm>
        </p:grpSpPr>
        <p:pic>
          <p:nvPicPr>
            <p:cNvPr id="17430" name="图片 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53756" y="4322252"/>
              <a:ext cx="1138512" cy="821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31" name="矩形 48"/>
            <p:cNvSpPr>
              <a:spLocks noChangeArrowheads="1"/>
            </p:cNvSpPr>
            <p:nvPr/>
          </p:nvSpPr>
          <p:spPr bwMode="auto">
            <a:xfrm>
              <a:off x="2813501" y="4419478"/>
              <a:ext cx="692621" cy="7058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4000" b="1">
                  <a:latin typeface="楷体" panose="02010609060101010101" pitchFamily="49" charset="-122"/>
                  <a:ea typeface="楷体" panose="02010609060101010101" pitchFamily="49" charset="-122"/>
                </a:rPr>
                <a:t>项</a:t>
              </a:r>
            </a:p>
          </p:txBody>
        </p:sp>
      </p:grpSp>
      <p:grpSp>
        <p:nvGrpSpPr>
          <p:cNvPr id="5" name="组合 25"/>
          <p:cNvGrpSpPr>
            <a:grpSpLocks/>
          </p:cNvGrpSpPr>
          <p:nvPr/>
        </p:nvGrpSpPr>
        <p:grpSpPr bwMode="auto">
          <a:xfrm>
            <a:off x="3719513" y="3063875"/>
            <a:ext cx="1050925" cy="763588"/>
            <a:chOff x="101872" y="4288773"/>
            <a:chExt cx="1051159" cy="764479"/>
          </a:xfrm>
        </p:grpSpPr>
        <p:pic>
          <p:nvPicPr>
            <p:cNvPr id="17428" name="图片 1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1872" y="4288773"/>
              <a:ext cx="1051159" cy="7644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29" name="矩形 48"/>
            <p:cNvSpPr>
              <a:spLocks noChangeArrowheads="1"/>
            </p:cNvSpPr>
            <p:nvPr/>
          </p:nvSpPr>
          <p:spPr bwMode="auto">
            <a:xfrm>
              <a:off x="159572" y="4295349"/>
              <a:ext cx="699386" cy="708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4000" b="1">
                  <a:latin typeface="楷体" panose="02010609060101010101" pitchFamily="49" charset="-122"/>
                  <a:ea typeface="楷体" panose="02010609060101010101" pitchFamily="49" charset="-122"/>
                </a:rPr>
                <a:t>措</a:t>
              </a:r>
            </a:p>
          </p:txBody>
        </p:sp>
      </p:grpSp>
      <p:grpSp>
        <p:nvGrpSpPr>
          <p:cNvPr id="6" name="组合 28"/>
          <p:cNvGrpSpPr>
            <a:grpSpLocks/>
          </p:cNvGrpSpPr>
          <p:nvPr/>
        </p:nvGrpSpPr>
        <p:grpSpPr bwMode="auto">
          <a:xfrm rot="295866">
            <a:off x="4873625" y="3081338"/>
            <a:ext cx="1138238" cy="820737"/>
            <a:chOff x="2653756" y="4322252"/>
            <a:chExt cx="1138512" cy="821248"/>
          </a:xfrm>
        </p:grpSpPr>
        <p:pic>
          <p:nvPicPr>
            <p:cNvPr id="17426" name="图片 30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53756" y="4322252"/>
              <a:ext cx="1138512" cy="821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27" name="矩形 48"/>
            <p:cNvSpPr>
              <a:spLocks noChangeArrowheads="1"/>
            </p:cNvSpPr>
            <p:nvPr/>
          </p:nvSpPr>
          <p:spPr bwMode="auto">
            <a:xfrm>
              <a:off x="2892710" y="4434825"/>
              <a:ext cx="693588" cy="7071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4000" b="1">
                  <a:latin typeface="楷体" panose="02010609060101010101" pitchFamily="49" charset="-122"/>
                  <a:ea typeface="楷体" panose="02010609060101010101" pitchFamily="49" charset="-122"/>
                </a:rPr>
                <a:t>混</a:t>
              </a:r>
            </a:p>
          </p:txBody>
        </p:sp>
      </p:grpSp>
      <p:grpSp>
        <p:nvGrpSpPr>
          <p:cNvPr id="7" name="组合 1"/>
          <p:cNvGrpSpPr>
            <a:grpSpLocks/>
          </p:cNvGrpSpPr>
          <p:nvPr/>
        </p:nvGrpSpPr>
        <p:grpSpPr bwMode="auto">
          <a:xfrm>
            <a:off x="4824413" y="3997325"/>
            <a:ext cx="995362" cy="765175"/>
            <a:chOff x="6588224" y="4283904"/>
            <a:chExt cx="995710" cy="765984"/>
          </a:xfrm>
        </p:grpSpPr>
        <p:pic>
          <p:nvPicPr>
            <p:cNvPr id="17424" name="图片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88224" y="4283904"/>
              <a:ext cx="995710" cy="7659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25" name="矩形 48"/>
            <p:cNvSpPr>
              <a:spLocks noChangeArrowheads="1"/>
            </p:cNvSpPr>
            <p:nvPr/>
          </p:nvSpPr>
          <p:spPr bwMode="auto">
            <a:xfrm>
              <a:off x="6680212" y="4295268"/>
              <a:ext cx="693662" cy="7075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4000" b="1">
                  <a:latin typeface="楷体" panose="02010609060101010101" pitchFamily="49" charset="-122"/>
                  <a:ea typeface="楷体" panose="02010609060101010101" pitchFamily="49" charset="-122"/>
                </a:rPr>
                <a:t>杀</a:t>
              </a:r>
            </a:p>
          </p:txBody>
        </p:sp>
      </p:grpSp>
      <p:sp>
        <p:nvSpPr>
          <p:cNvPr id="17417" name="文本框 5"/>
          <p:cNvSpPr txBox="1">
            <a:spLocks noChangeArrowheads="1"/>
          </p:cNvSpPr>
          <p:nvPr/>
        </p:nvSpPr>
        <p:spPr bwMode="auto">
          <a:xfrm>
            <a:off x="595313" y="176213"/>
            <a:ext cx="862012" cy="294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4400" b="1">
                <a:solidFill>
                  <a:srgbClr val="FF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收集石头</a:t>
            </a:r>
          </a:p>
        </p:txBody>
      </p:sp>
      <p:grpSp>
        <p:nvGrpSpPr>
          <p:cNvPr id="8" name="组合 21"/>
          <p:cNvGrpSpPr>
            <a:grpSpLocks/>
          </p:cNvGrpSpPr>
          <p:nvPr/>
        </p:nvGrpSpPr>
        <p:grpSpPr bwMode="auto">
          <a:xfrm>
            <a:off x="4357688" y="3444875"/>
            <a:ext cx="995362" cy="765175"/>
            <a:chOff x="1154381" y="4272627"/>
            <a:chExt cx="995710" cy="765984"/>
          </a:xfrm>
        </p:grpSpPr>
        <p:pic>
          <p:nvPicPr>
            <p:cNvPr id="17422" name="图片 1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4381" y="4272627"/>
              <a:ext cx="995710" cy="7659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23" name="矩形 48"/>
            <p:cNvSpPr>
              <a:spLocks noChangeArrowheads="1"/>
            </p:cNvSpPr>
            <p:nvPr/>
          </p:nvSpPr>
          <p:spPr bwMode="auto">
            <a:xfrm>
              <a:off x="1212900" y="4284540"/>
              <a:ext cx="699474" cy="708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4000" b="1">
                  <a:latin typeface="楷体" panose="02010609060101010101" pitchFamily="49" charset="-122"/>
                  <a:ea typeface="楷体" panose="02010609060101010101" pitchFamily="49" charset="-122"/>
                </a:rPr>
                <a:t>颂</a:t>
              </a:r>
            </a:p>
          </p:txBody>
        </p:sp>
      </p:grpSp>
      <p:grpSp>
        <p:nvGrpSpPr>
          <p:cNvPr id="9" name="组合 26"/>
          <p:cNvGrpSpPr>
            <a:grpSpLocks/>
          </p:cNvGrpSpPr>
          <p:nvPr/>
        </p:nvGrpSpPr>
        <p:grpSpPr bwMode="auto">
          <a:xfrm>
            <a:off x="5538788" y="3725863"/>
            <a:ext cx="995362" cy="765175"/>
            <a:chOff x="6588224" y="4283904"/>
            <a:chExt cx="995710" cy="765984"/>
          </a:xfrm>
        </p:grpSpPr>
        <p:pic>
          <p:nvPicPr>
            <p:cNvPr id="17420" name="图片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88224" y="4283904"/>
              <a:ext cx="995710" cy="7659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21" name="矩形 48"/>
            <p:cNvSpPr>
              <a:spLocks noChangeArrowheads="1"/>
            </p:cNvSpPr>
            <p:nvPr/>
          </p:nvSpPr>
          <p:spPr bwMode="auto">
            <a:xfrm>
              <a:off x="6680212" y="4295268"/>
              <a:ext cx="693662" cy="7075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4000" b="1">
                  <a:latin typeface="楷体" panose="02010609060101010101" pitchFamily="49" charset="-122"/>
                  <a:ea typeface="楷体" panose="02010609060101010101" pitchFamily="49" charset="-122"/>
                </a:rPr>
                <a:t>绩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 txBox="1">
            <a:spLocks noChangeArrowheads="1"/>
          </p:cNvSpPr>
          <p:nvPr/>
        </p:nvSpPr>
        <p:spPr bwMode="auto">
          <a:xfrm>
            <a:off x="903288" y="1027113"/>
            <a:ext cx="7337425" cy="70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zh-CN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根据词语的意思，</a:t>
            </a:r>
            <a:r>
              <a:rPr lang="zh-CN" altLang="en-US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从</a:t>
            </a:r>
            <a:r>
              <a:rPr lang="zh-CN" altLang="zh-CN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文中找出这些词语。</a:t>
            </a:r>
          </a:p>
        </p:txBody>
      </p:sp>
      <p:sp>
        <p:nvSpPr>
          <p:cNvPr id="18435" name="Rectangle 3"/>
          <p:cNvSpPr txBox="1">
            <a:spLocks noChangeArrowheads="1"/>
          </p:cNvSpPr>
          <p:nvPr/>
        </p:nvSpPr>
        <p:spPr bwMode="auto">
          <a:xfrm>
            <a:off x="663575" y="1581150"/>
            <a:ext cx="7926388" cy="359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2000"/>
              </a:lnSpc>
              <a:spcBef>
                <a:spcPts val="400"/>
              </a:spcBef>
              <a:buFont typeface="Arial" panose="020B0604020202020204" pitchFamily="34" charset="0"/>
              <a:buNone/>
            </a:pPr>
            <a:r>
              <a:rPr lang="zh-CN" altLang="en-US" sz="2800" b="1">
                <a:latin typeface="宋体" panose="02010600030101010101" pitchFamily="2" charset="-122"/>
              </a:rPr>
              <a:t>（         ）：液体粘性和浓度大，不易流动。</a:t>
            </a:r>
            <a:endParaRPr lang="en-US" altLang="zh-CN" sz="2800" b="1">
              <a:latin typeface="宋体" panose="02010600030101010101" pitchFamily="2" charset="-122"/>
            </a:endParaRPr>
          </a:p>
          <a:p>
            <a:pPr eaLnBrk="1" hangingPunct="1">
              <a:lnSpc>
                <a:spcPct val="122000"/>
              </a:lnSpc>
              <a:spcBef>
                <a:spcPts val="400"/>
              </a:spcBef>
              <a:buFont typeface="Arial" panose="020B0604020202020204" pitchFamily="34" charset="0"/>
              <a:buNone/>
            </a:pPr>
            <a:r>
              <a:rPr lang="zh-CN" altLang="en-US" sz="2800" b="1">
                <a:latin typeface="宋体" panose="02010600030101010101" pitchFamily="2" charset="-122"/>
              </a:rPr>
              <a:t>（         ）：光线昏暗，看不清楚。</a:t>
            </a:r>
            <a:endParaRPr lang="en-US" altLang="zh-CN" sz="2800" b="1">
              <a:latin typeface="宋体" panose="02010600030101010101" pitchFamily="2" charset="-122"/>
            </a:endParaRPr>
          </a:p>
          <a:p>
            <a:pPr eaLnBrk="1" hangingPunct="1">
              <a:lnSpc>
                <a:spcPct val="122000"/>
              </a:lnSpc>
              <a:spcBef>
                <a:spcPts val="400"/>
              </a:spcBef>
              <a:buFont typeface="Arial" panose="020B0604020202020204" pitchFamily="34" charset="0"/>
              <a:buNone/>
            </a:pPr>
            <a:r>
              <a:rPr lang="zh-CN" altLang="en-US" sz="2800" b="1">
                <a:latin typeface="宋体" panose="02010600030101010101" pitchFamily="2" charset="-122"/>
              </a:rPr>
              <a:t>（         ）：（山坡、河岸、建筑物或堆积的东西）倒下来。</a:t>
            </a:r>
            <a:endParaRPr lang="en-US" altLang="zh-CN" sz="2800" b="1">
              <a:latin typeface="宋体" panose="02010600030101010101" pitchFamily="2" charset="-122"/>
            </a:endParaRPr>
          </a:p>
          <a:p>
            <a:pPr eaLnBrk="1" hangingPunct="1">
              <a:lnSpc>
                <a:spcPct val="122000"/>
              </a:lnSpc>
              <a:spcBef>
                <a:spcPts val="400"/>
              </a:spcBef>
              <a:buFont typeface="Arial" panose="020B0604020202020204" pitchFamily="34" charset="0"/>
              <a:buNone/>
            </a:pPr>
            <a:r>
              <a:rPr lang="zh-CN" altLang="en-US" sz="2800" b="1">
                <a:latin typeface="宋体" panose="02010600030101010101" pitchFamily="2" charset="-122"/>
              </a:rPr>
              <a:t>（         ）：辗转传布颂扬。</a:t>
            </a:r>
          </a:p>
          <a:p>
            <a:pPr eaLnBrk="1" hangingPunct="1">
              <a:lnSpc>
                <a:spcPct val="122000"/>
              </a:lnSpc>
              <a:spcBef>
                <a:spcPts val="400"/>
              </a:spcBef>
              <a:buFont typeface="Arial" panose="020B0604020202020204" pitchFamily="34" charset="0"/>
              <a:buNone/>
            </a:pPr>
            <a:r>
              <a:rPr lang="zh-CN" altLang="en-US" sz="2800" b="1">
                <a:latin typeface="宋体" panose="02010600030101010101" pitchFamily="2" charset="-122"/>
              </a:rPr>
              <a:t>（         ）：功劳和业绩。</a:t>
            </a: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1495425" y="1582738"/>
            <a:ext cx="93345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黏稠</a:t>
            </a:r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1360488" y="2165350"/>
            <a:ext cx="167640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黑黝黝</a:t>
            </a:r>
          </a:p>
        </p:txBody>
      </p: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1462088" y="2760663"/>
            <a:ext cx="93345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坍塌</a:t>
            </a:r>
          </a:p>
        </p:txBody>
      </p:sp>
      <p:sp>
        <p:nvSpPr>
          <p:cNvPr id="16" name="Text Box 4"/>
          <p:cNvSpPr txBox="1">
            <a:spLocks noChangeArrowheads="1"/>
          </p:cNvSpPr>
          <p:nvPr/>
        </p:nvSpPr>
        <p:spPr bwMode="auto">
          <a:xfrm>
            <a:off x="1462088" y="3836988"/>
            <a:ext cx="16764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传颂</a:t>
            </a:r>
          </a:p>
        </p:txBody>
      </p:sp>
      <p:sp>
        <p:nvSpPr>
          <p:cNvPr id="17" name="Text Box 4"/>
          <p:cNvSpPr txBox="1">
            <a:spLocks noChangeArrowheads="1"/>
          </p:cNvSpPr>
          <p:nvPr/>
        </p:nvSpPr>
        <p:spPr bwMode="auto">
          <a:xfrm>
            <a:off x="1495425" y="4419600"/>
            <a:ext cx="167640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功绩</a:t>
            </a:r>
          </a:p>
        </p:txBody>
      </p:sp>
      <p:pic>
        <p:nvPicPr>
          <p:cNvPr id="18441" name="图片 6" descr="T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3625" y="184150"/>
            <a:ext cx="1895475" cy="74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42" name="文本框 1"/>
          <p:cNvSpPr txBox="1">
            <a:spLocks noChangeArrowheads="1"/>
          </p:cNvSpPr>
          <p:nvPr/>
        </p:nvSpPr>
        <p:spPr bwMode="auto">
          <a:xfrm>
            <a:off x="1082675" y="266700"/>
            <a:ext cx="205581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z="3200" b="1">
                <a:latin typeface="宋体" panose="02010600030101010101" pitchFamily="2" charset="-122"/>
              </a:rPr>
              <a:t>词语学习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6" grpId="0"/>
      <p:bldP spid="17" grpId="0"/>
    </p:bldLst>
  </p:timing>
</p:sld>
</file>

<file path=ppt/theme/theme1.xml><?xml version="1.0" encoding="utf-8"?>
<a:theme xmlns:a="http://schemas.openxmlformats.org/drawingml/2006/main" name="1_yuwe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</TotalTime>
  <Pages>0</Pages>
  <Words>1549</Words>
  <Characters>0</Characters>
  <Application>Microsoft Office PowerPoint</Application>
  <PresentationFormat>全屏显示(16:9)</PresentationFormat>
  <Lines>0</Lines>
  <Paragraphs>170</Paragraphs>
  <Slides>32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32</vt:i4>
      </vt:variant>
    </vt:vector>
  </HeadingPairs>
  <TitlesOfParts>
    <vt:vector size="46" baseType="lpstr">
      <vt:lpstr>Meiryo</vt:lpstr>
      <vt:lpstr>仿宋</vt:lpstr>
      <vt:lpstr>黑体</vt:lpstr>
      <vt:lpstr>华文仿宋</vt:lpstr>
      <vt:lpstr>楷体</vt:lpstr>
      <vt:lpstr>宋体</vt:lpstr>
      <vt:lpstr>微软雅黑</vt:lpstr>
      <vt:lpstr>Arial</vt:lpstr>
      <vt:lpstr>Calibri</vt:lpstr>
      <vt:lpstr>Calibri Light</vt:lpstr>
      <vt:lpstr>Times New Roman</vt:lpstr>
      <vt:lpstr>Wingdings</vt:lpstr>
      <vt:lpstr>1_yuwen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176</cp:revision>
  <dcterms:created xsi:type="dcterms:W3CDTF">2018-12-29T03:20:19Z</dcterms:created>
  <dcterms:modified xsi:type="dcterms:W3CDTF">2021-09-05T19:09:04Z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2052-10.1.0.5850</vt:lpwstr>
  </property>
</Properties>
</file>